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38F_BD97F442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2"/>
  </p:notesMasterIdLst>
  <p:handoutMasterIdLst>
    <p:handoutMasterId r:id="rId43"/>
  </p:handoutMasterIdLst>
  <p:sldIdLst>
    <p:sldId id="256" r:id="rId5"/>
    <p:sldId id="913" r:id="rId6"/>
    <p:sldId id="257" r:id="rId7"/>
    <p:sldId id="258" r:id="rId8"/>
    <p:sldId id="264" r:id="rId9"/>
    <p:sldId id="265" r:id="rId10"/>
    <p:sldId id="912" r:id="rId11"/>
    <p:sldId id="929" r:id="rId12"/>
    <p:sldId id="916" r:id="rId13"/>
    <p:sldId id="920" r:id="rId14"/>
    <p:sldId id="863" r:id="rId15"/>
    <p:sldId id="928" r:id="rId16"/>
    <p:sldId id="870" r:id="rId17"/>
    <p:sldId id="873" r:id="rId18"/>
    <p:sldId id="872" r:id="rId19"/>
    <p:sldId id="899" r:id="rId20"/>
    <p:sldId id="900" r:id="rId21"/>
    <p:sldId id="903" r:id="rId22"/>
    <p:sldId id="904" r:id="rId23"/>
    <p:sldId id="828" r:id="rId24"/>
    <p:sldId id="897" r:id="rId25"/>
    <p:sldId id="820" r:id="rId26"/>
    <p:sldId id="922" r:id="rId27"/>
    <p:sldId id="914" r:id="rId28"/>
    <p:sldId id="923" r:id="rId29"/>
    <p:sldId id="924" r:id="rId30"/>
    <p:sldId id="262" r:id="rId31"/>
    <p:sldId id="856" r:id="rId32"/>
    <p:sldId id="877" r:id="rId33"/>
    <p:sldId id="911" r:id="rId34"/>
    <p:sldId id="925" r:id="rId35"/>
    <p:sldId id="927" r:id="rId36"/>
    <p:sldId id="905" r:id="rId37"/>
    <p:sldId id="930" r:id="rId38"/>
    <p:sldId id="935" r:id="rId39"/>
    <p:sldId id="931" r:id="rId40"/>
    <p:sldId id="93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CB067E-B30D-4C3A-A89F-4F50DFA68B81}">
          <p14:sldIdLst>
            <p14:sldId id="256"/>
            <p14:sldId id="913"/>
            <p14:sldId id="257"/>
            <p14:sldId id="258"/>
            <p14:sldId id="264"/>
            <p14:sldId id="265"/>
            <p14:sldId id="912"/>
            <p14:sldId id="929"/>
            <p14:sldId id="916"/>
            <p14:sldId id="920"/>
            <p14:sldId id="863"/>
            <p14:sldId id="928"/>
            <p14:sldId id="870"/>
            <p14:sldId id="873"/>
            <p14:sldId id="872"/>
            <p14:sldId id="899"/>
            <p14:sldId id="900"/>
            <p14:sldId id="903"/>
            <p14:sldId id="904"/>
            <p14:sldId id="828"/>
            <p14:sldId id="897"/>
            <p14:sldId id="820"/>
            <p14:sldId id="922"/>
            <p14:sldId id="914"/>
            <p14:sldId id="923"/>
            <p14:sldId id="924"/>
            <p14:sldId id="262"/>
            <p14:sldId id="856"/>
            <p14:sldId id="877"/>
            <p14:sldId id="911"/>
            <p14:sldId id="925"/>
            <p14:sldId id="927"/>
            <p14:sldId id="905"/>
            <p14:sldId id="930"/>
            <p14:sldId id="935"/>
            <p14:sldId id="931"/>
            <p14:sldId id="9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19B173-B451-F236-4EC7-469A99D0A919}" name="RYDER L BELGARDE" initials="RLB" userId="RYDER L BELGARDE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WIS FRANCISCO HANDY CARDENAS" initials="LFHC" lastIdx="1" clrIdx="0">
    <p:extLst>
      <p:ext uri="{19B8F6BF-5375-455C-9EA6-DF929625EA0E}">
        <p15:presenceInfo xmlns:p15="http://schemas.microsoft.com/office/powerpoint/2012/main" userId="S::lewish@alumnos.uaslp.edu.mx::b6cd4691-945d-4c81-a445-e67323dd11b4" providerId="AD"/>
      </p:ext>
    </p:extLst>
  </p:cmAuthor>
  <p:cmAuthor id="2" name="RYDER L BELGARDE" initials="RLB" lastIdx="3" clrIdx="1">
    <p:extLst>
      <p:ext uri="{19B8F6BF-5375-455C-9EA6-DF929625EA0E}">
        <p15:presenceInfo xmlns:p15="http://schemas.microsoft.com/office/powerpoint/2012/main" userId="RYDER L BELGAR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0FF"/>
    <a:srgbClr val="D30001"/>
    <a:srgbClr val="BE12B6"/>
    <a:srgbClr val="DD3D3D"/>
    <a:srgbClr val="FFFFFF"/>
    <a:srgbClr val="F901FF"/>
    <a:srgbClr val="B3CDD8"/>
    <a:srgbClr val="000000"/>
    <a:srgbClr val="E2F0D9"/>
    <a:srgbClr val="41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2258" autoAdjust="0"/>
  </p:normalViewPr>
  <p:slideViewPr>
    <p:cSldViewPr snapToGrid="0" snapToObjects="1">
      <p:cViewPr varScale="1">
        <p:scale>
          <a:sx n="120" d="100"/>
          <a:sy n="120" d="100"/>
        </p:scale>
        <p:origin x="396" y="114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-7564"/>
    </p:cViewPr>
  </p:sorterViewPr>
  <p:notesViewPr>
    <p:cSldViewPr snapToGrid="0" snapToObjects="1">
      <p:cViewPr varScale="1">
        <p:scale>
          <a:sx n="64" d="100"/>
          <a:sy n="64" d="100"/>
        </p:scale>
        <p:origin x="2323" y="4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omments/modernComment_38F_BD97F4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6CC7E07-6100-4CDF-97F0-2FFEE345CF15}" authorId="{0419B173-B451-F236-4EC7-469A99D0A919}" status="resolved" created="2022-03-08T05:13:54.54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80852290" sldId="911"/>
      <ac:spMk id="6" creationId="{495D827B-AE66-4CA0-B039-D07FDB862839}"/>
      <ac:txMk cp="0">
        <ac:context len="443" hash="1911985712"/>
      </ac:txMk>
    </ac:txMkLst>
    <p188:pos x="3280381" y="312857"/>
    <p188:txBody>
      <a:bodyPr/>
      <a:lstStyle/>
      <a:p>
        <a:r>
          <a:rPr lang="en-US"/>
          <a:t>get rid of this probs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1B8CC8-C1AD-4CD7-A501-5BF6C08348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5FC39-1C65-46C2-B7A8-C15950361D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6A669-C99D-4805-A638-095700A83AAE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0C383-28F3-4A1B-9C9B-1D3EC52CCA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6578E-A476-41ED-9C0A-63506FBB42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7E743-8DD4-44A5-B96E-F2973A756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4F264-84B1-8545-882E-61AA6913B1F9}" type="datetimeFigureOut">
              <a:rPr lang="en-MX" smtClean="0"/>
              <a:t>04/06/2022</a:t>
            </a:fld>
            <a:endParaRPr lang="en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7CDAC-D826-764F-9EFC-BF568339C08C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5382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~15°C for LWR safety margin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More neutrons are produced when a fission occurs, resulting from the absorption of a fast neutron, than the comparable process with slow (thermal, or moderated) neutrons. Thus, criticality is easier to attain than with slower neutrons.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Runs 24/</a:t>
            </a:r>
            <a:r>
              <a:rPr lang="en-US" dirty="0" err="1"/>
              <a:t>hr</a:t>
            </a:r>
            <a:r>
              <a:rPr lang="en-US" dirty="0"/>
              <a:t> a day 7 days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Reactor building contains pretty much only the reactor (not the same for LWR)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Allows operation to have a once-through fuel cycle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Passive cooling </a:t>
            </a:r>
            <a:r>
              <a:rPr lang="en-US" sz="1200" dirty="0"/>
              <a:t>Demonstrated in Experimental Breeder Reactor II (EBR-II) [7]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Sodium’s thermal conductivity heavily contributes to thermal efficiency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05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dirty="0"/>
              <a:t>Sodium plugging temperature indication (PTI) work needed to qualify a PTI design with smaller orifices than Reactor Development and Technology (RDT) standard design (0.0350” compared with 0.520”)</a:t>
            </a:r>
          </a:p>
          <a:p>
            <a:pPr lvl="1"/>
            <a:r>
              <a:rPr lang="en-US" sz="1600" dirty="0"/>
              <a:t>New tests will be following more stringent QA requirements to validate 2016 data</a:t>
            </a:r>
          </a:p>
          <a:p>
            <a:pPr lvl="1"/>
            <a:r>
              <a:rPr lang="en-US" sz="1600" dirty="0"/>
              <a:t>Also validating UW-minimum method</a:t>
            </a:r>
          </a:p>
          <a:p>
            <a:endParaRPr lang="en-US" dirty="0"/>
          </a:p>
          <a:p>
            <a:r>
              <a:rPr lang="en-US" dirty="0"/>
              <a:t>Discuss why I’m going over task 4: </a:t>
            </a:r>
            <a:r>
              <a:rPr lang="en-US" dirty="0" err="1"/>
              <a:t>TerraPower</a:t>
            </a:r>
            <a:r>
              <a:rPr lang="en-US" dirty="0"/>
              <a:t> issues with scaling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7CDAC-D826-764F-9EFC-BF568339C08C}" type="slidenum">
              <a:rPr lang="en-MX" smtClean="0"/>
              <a:t>8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55907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Include reintroduction to Devan's project and picture of loop</a:t>
            </a:r>
          </a:p>
          <a:p>
            <a:r>
              <a:rPr lang="en-US" sz="1800" dirty="0">
                <a:effectLst/>
                <a:latin typeface="Segoe UI" panose="020B0502040204020203" pitchFamily="34" charset="0"/>
              </a:rPr>
              <a:t>Explain why I'm going over this and not thermal striping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7CDAC-D826-764F-9EFC-BF568339C08C}" type="slidenum">
              <a:rPr lang="en-MX" smtClean="0"/>
              <a:t>11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40938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Tell software you want X number of images near each other, and </a:t>
            </a:r>
            <a:r>
              <a:rPr lang="en-US" dirty="0"/>
              <a:t>software will provide one comprehensive image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7CDAC-D826-764F-9EFC-BF568339C08C}" type="slidenum">
              <a:rPr lang="en-MX" smtClean="0"/>
              <a:t>15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24857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Prandtl number hard to simulate computationally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7CDAC-D826-764F-9EFC-BF568339C08C}" type="slidenum">
              <a:rPr lang="en-MX" smtClean="0"/>
              <a:t>23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7656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Correlating study showed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7CDAC-D826-764F-9EFC-BF568339C08C}" type="slidenum">
              <a:rPr kumimoji="0" lang="en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57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Noto Sans" panose="020B0502040504020204" pitchFamily="34" charset="0"/>
              </a:rPr>
              <a:t>(momentum per unit time) = (volumetric flow rate) × (momentum per unit volume)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7CDAC-D826-764F-9EFC-BF568339C08C}" type="slidenum">
              <a:rPr lang="en-MX" smtClean="0"/>
              <a:t>31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32775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0B09A-6706-1944-A37A-3010484C87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0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082AD8-3849-B048-8637-D4C2575AC445}"/>
              </a:ext>
            </a:extLst>
          </p:cNvPr>
          <p:cNvSpPr/>
          <p:nvPr userDrawn="1"/>
        </p:nvSpPr>
        <p:spPr>
          <a:xfrm>
            <a:off x="5486400" y="1"/>
            <a:ext cx="3251200" cy="52615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2D2D4A-08BB-7244-820E-353C1668F53B}"/>
              </a:ext>
            </a:extLst>
          </p:cNvPr>
          <p:cNvSpPr/>
          <p:nvPr userDrawn="1"/>
        </p:nvSpPr>
        <p:spPr>
          <a:xfrm>
            <a:off x="5631542" y="136635"/>
            <a:ext cx="6560458" cy="6099273"/>
          </a:xfrm>
          <a:prstGeom prst="rect">
            <a:avLst/>
          </a:prstGeom>
          <a:solidFill>
            <a:srgbClr val="D3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455" y="2134133"/>
            <a:ext cx="4561490" cy="2589733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1800" y="4035972"/>
            <a:ext cx="4572000" cy="174401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March 8,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C3F4F7-EE42-A54D-B408-547CA51F2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7967" t="12145" r="16106" b="15916"/>
          <a:stretch/>
        </p:blipFill>
        <p:spPr>
          <a:xfrm>
            <a:off x="170428" y="136525"/>
            <a:ext cx="1822161" cy="1325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A995FE-10EC-4A04-B8BE-F34EB743912F}"/>
              </a:ext>
            </a:extLst>
          </p:cNvPr>
          <p:cNvSpPr/>
          <p:nvPr userDrawn="1"/>
        </p:nvSpPr>
        <p:spPr>
          <a:xfrm>
            <a:off x="170428" y="6235908"/>
            <a:ext cx="1822161" cy="540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3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175" y="581747"/>
            <a:ext cx="4419888" cy="43933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9A0B3-6EE2-8E40-8600-3442CB453ACE}" type="datetime4">
              <a:rPr lang="en-US" smtClean="0"/>
              <a:t>April 6, 2022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C8EAD6-E7DD-EB4E-A92F-DA2535EE5332}"/>
              </a:ext>
            </a:extLst>
          </p:cNvPr>
          <p:cNvSpPr/>
          <p:nvPr userDrawn="1"/>
        </p:nvSpPr>
        <p:spPr>
          <a:xfrm>
            <a:off x="215174" y="1021080"/>
            <a:ext cx="9191625" cy="457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A4575B-8BD7-AA4A-BA29-B7A705E83421}"/>
              </a:ext>
            </a:extLst>
          </p:cNvPr>
          <p:cNvSpPr/>
          <p:nvPr userDrawn="1"/>
        </p:nvSpPr>
        <p:spPr>
          <a:xfrm>
            <a:off x="4635063" y="380673"/>
            <a:ext cx="4984926" cy="809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63705-A463-B246-A40F-05E5D59CEFC4}"/>
              </a:ext>
            </a:extLst>
          </p:cNvPr>
          <p:cNvSpPr/>
          <p:nvPr userDrawn="1"/>
        </p:nvSpPr>
        <p:spPr>
          <a:xfrm>
            <a:off x="-4257" y="120323"/>
            <a:ext cx="2127942" cy="260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/>
              <a:t>Click to edit</a:t>
            </a:r>
            <a:endParaRPr 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786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C126-8459-2E48-B2CB-74C0131810E4}" type="datetime4">
              <a:rPr lang="en-US" smtClean="0"/>
              <a:t>April 6, 2022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72376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F51F9-6DF0-4363-A94C-F1343436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F2D4-3538-4C3F-8F58-0C02A863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54C7F-331C-024D-9E89-B535BAF4C4C0}" type="datetime4">
              <a:rPr lang="en-US" smtClean="0"/>
              <a:t>April 6, 2022</a:t>
            </a:fld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9F3F6-64D4-4C56-8530-FE9BD58D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766F3-7371-4BD5-AB22-A8ED8343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pPr/>
              <a:t>‹#›</a:t>
            </a:fld>
            <a:endParaRPr lang="en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0540A3-9540-404B-B287-6949AA9A89CF}"/>
              </a:ext>
            </a:extLst>
          </p:cNvPr>
          <p:cNvSpPr/>
          <p:nvPr userDrawn="1"/>
        </p:nvSpPr>
        <p:spPr>
          <a:xfrm>
            <a:off x="9997168" y="159204"/>
            <a:ext cx="2069646" cy="1649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70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489154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9A76-FD96-D948-85AC-BE283ED72809}" type="datetime4">
              <a:rPr lang="en-US" smtClean="0"/>
              <a:t>April 6, 2022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651046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485888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179D-5A4B-7C4E-B916-2C718F63A417}" type="datetime4">
              <a:rPr lang="en-US" smtClean="0"/>
              <a:t>April 6, 2022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5447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90FF9-26BF-5140-9C18-D9C44138926B}" type="datetime4">
              <a:rPr lang="en-US" smtClean="0"/>
              <a:t>April 6, 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27F325-5B6F-BD43-8E7A-7B3E686968A5}"/>
              </a:ext>
            </a:extLst>
          </p:cNvPr>
          <p:cNvSpPr/>
          <p:nvPr userDrawn="1"/>
        </p:nvSpPr>
        <p:spPr>
          <a:xfrm>
            <a:off x="215174" y="1506204"/>
            <a:ext cx="9191625" cy="457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9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7B7F3-CFF2-9A4E-86CE-8D1D73B83245}" type="datetime4">
              <a:rPr lang="en-US" smtClean="0"/>
              <a:t>April 6, 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9055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74" y="88571"/>
            <a:ext cx="9191625" cy="736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March 8,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23684" y="6356350"/>
            <a:ext cx="5475601" cy="365125"/>
          </a:xfrm>
        </p:spPr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46993D-3C12-BC48-8DA2-C13B2B6F9853}"/>
              </a:ext>
            </a:extLst>
          </p:cNvPr>
          <p:cNvSpPr/>
          <p:nvPr userDrawn="1"/>
        </p:nvSpPr>
        <p:spPr>
          <a:xfrm>
            <a:off x="215173" y="836124"/>
            <a:ext cx="9191625" cy="457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0B1867-AEC8-4A5F-84A8-C0409FA67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73" y="995082"/>
            <a:ext cx="11138627" cy="51818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bel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313" y="88571"/>
            <a:ext cx="9191625" cy="736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73" y="995082"/>
            <a:ext cx="11138627" cy="51818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E9E2-C824-9B4F-AE50-2E91F1E74069}" type="datetime4">
              <a:rPr lang="en-US" smtClean="0"/>
              <a:t>April 6, 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46993D-3C12-BC48-8DA2-C13B2B6F9853}"/>
              </a:ext>
            </a:extLst>
          </p:cNvPr>
          <p:cNvSpPr/>
          <p:nvPr userDrawn="1"/>
        </p:nvSpPr>
        <p:spPr>
          <a:xfrm>
            <a:off x="215173" y="836124"/>
            <a:ext cx="9191625" cy="457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025532-130E-4D01-9A45-9FF030F14C7F}"/>
              </a:ext>
            </a:extLst>
          </p:cNvPr>
          <p:cNvSpPr/>
          <p:nvPr userDrawn="1"/>
        </p:nvSpPr>
        <p:spPr>
          <a:xfrm>
            <a:off x="255494" y="143018"/>
            <a:ext cx="632012" cy="627529"/>
          </a:xfrm>
          <a:prstGeom prst="rect">
            <a:avLst/>
          </a:prstGeom>
          <a:solidFill>
            <a:srgbClr val="DD3D3D"/>
          </a:solidFill>
          <a:ln>
            <a:solidFill>
              <a:srgbClr val="DD3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19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74520"/>
            <a:ext cx="10515600" cy="2687955"/>
          </a:xfrm>
          <a:solidFill>
            <a:schemeClr val="bg1"/>
          </a:solidFill>
        </p:spPr>
        <p:txBody>
          <a:bodyPr anchor="ctr"/>
          <a:lstStyle>
            <a:lvl1pPr algn="ctr">
              <a:defRPr sz="6000">
                <a:solidFill>
                  <a:srgbClr val="D3000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0DA-7D0D-524E-A390-704E3D2B4AC1}" type="datetime4">
              <a:rPr lang="en-US" smtClean="0"/>
              <a:t>April 6, 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84B3C-FCB4-4B51-86EB-B95A2F3659F3}"/>
              </a:ext>
            </a:extLst>
          </p:cNvPr>
          <p:cNvSpPr/>
          <p:nvPr userDrawn="1"/>
        </p:nvSpPr>
        <p:spPr>
          <a:xfrm>
            <a:off x="827076" y="1607820"/>
            <a:ext cx="8153399" cy="140260"/>
          </a:xfrm>
          <a:prstGeom prst="rect">
            <a:avLst/>
          </a:prstGeom>
          <a:solidFill>
            <a:srgbClr val="B2C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9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4719E6-0C7F-A94A-91E9-E1CA27FC2E6F}"/>
              </a:ext>
            </a:extLst>
          </p:cNvPr>
          <p:cNvSpPr/>
          <p:nvPr userDrawn="1"/>
        </p:nvSpPr>
        <p:spPr>
          <a:xfrm>
            <a:off x="0" y="1709738"/>
            <a:ext cx="12192000" cy="4526170"/>
          </a:xfrm>
          <a:prstGeom prst="rect">
            <a:avLst/>
          </a:prstGeom>
          <a:solidFill>
            <a:srgbClr val="D3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74520"/>
            <a:ext cx="10515600" cy="2687955"/>
          </a:xfrm>
          <a:solidFill>
            <a:srgbClr val="D30001"/>
          </a:solidFill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rgbClr val="E77272"/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0DA-7D0D-524E-A390-704E3D2B4AC1}" type="datetime4">
              <a:rPr lang="en-US" smtClean="0"/>
              <a:t>April 6, 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9121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bele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313" y="88571"/>
            <a:ext cx="9191625" cy="736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173" y="995082"/>
            <a:ext cx="3872733" cy="51818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E9E2-C824-9B4F-AE50-2E91F1E74069}" type="datetime4">
              <a:rPr lang="en-US" smtClean="0"/>
              <a:t>April 6, 2022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46993D-3C12-BC48-8DA2-C13B2B6F9853}"/>
              </a:ext>
            </a:extLst>
          </p:cNvPr>
          <p:cNvSpPr/>
          <p:nvPr userDrawn="1"/>
        </p:nvSpPr>
        <p:spPr>
          <a:xfrm>
            <a:off x="215173" y="836124"/>
            <a:ext cx="9191625" cy="457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025532-130E-4D01-9A45-9FF030F14C7F}"/>
              </a:ext>
            </a:extLst>
          </p:cNvPr>
          <p:cNvSpPr/>
          <p:nvPr userDrawn="1"/>
        </p:nvSpPr>
        <p:spPr>
          <a:xfrm>
            <a:off x="255494" y="143018"/>
            <a:ext cx="632012" cy="627529"/>
          </a:xfrm>
          <a:prstGeom prst="rect">
            <a:avLst/>
          </a:prstGeom>
          <a:solidFill>
            <a:srgbClr val="DD3D3D"/>
          </a:solidFill>
          <a:ln>
            <a:solidFill>
              <a:srgbClr val="DD3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21B29C4-0DD9-4376-835E-0C782CA08B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31363" y="995081"/>
            <a:ext cx="3872733" cy="51818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4649C9-57C9-4ADF-8DC7-42A1C304AAD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49341" y="971311"/>
            <a:ext cx="3872733" cy="51818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57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74" y="59756"/>
            <a:ext cx="9191625" cy="6418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1046-D619-654D-8251-1C7FB083E8E2}" type="datetime4">
              <a:rPr lang="en-US" smtClean="0"/>
              <a:t>April 6, 2022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7E6B23-3B62-8C4E-B7B1-C9339D13AB20}"/>
              </a:ext>
            </a:extLst>
          </p:cNvPr>
          <p:cNvSpPr/>
          <p:nvPr userDrawn="1"/>
        </p:nvSpPr>
        <p:spPr>
          <a:xfrm>
            <a:off x="215174" y="768423"/>
            <a:ext cx="9191625" cy="457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2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51" y="47695"/>
            <a:ext cx="9188449" cy="6348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02F-D860-B84C-BBFC-228CCB2E00C1}" type="datetime4">
              <a:rPr lang="en-US" smtClean="0"/>
              <a:t>April 6, 2022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8B0BB0-2B7D-8B40-AF77-F6933686650E}"/>
              </a:ext>
            </a:extLst>
          </p:cNvPr>
          <p:cNvSpPr/>
          <p:nvPr userDrawn="1"/>
        </p:nvSpPr>
        <p:spPr>
          <a:xfrm>
            <a:off x="215000" y="743038"/>
            <a:ext cx="9191625" cy="457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175" y="257499"/>
            <a:ext cx="4419888" cy="763581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9A0B3-6EE2-8E40-8600-3442CB453ACE}" type="datetime4">
              <a:rPr lang="en-US" smtClean="0"/>
              <a:t>April 6, 2022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‹#›</a:t>
            </a:fld>
            <a:endParaRPr lang="en-MX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C8EAD6-E7DD-EB4E-A92F-DA2535EE5332}"/>
              </a:ext>
            </a:extLst>
          </p:cNvPr>
          <p:cNvSpPr/>
          <p:nvPr userDrawn="1"/>
        </p:nvSpPr>
        <p:spPr>
          <a:xfrm>
            <a:off x="215174" y="1021080"/>
            <a:ext cx="9191625" cy="4571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A4575B-8BD7-AA4A-BA29-B7A705E83421}"/>
              </a:ext>
            </a:extLst>
          </p:cNvPr>
          <p:cNvSpPr/>
          <p:nvPr userDrawn="1"/>
        </p:nvSpPr>
        <p:spPr>
          <a:xfrm>
            <a:off x="4635063" y="380673"/>
            <a:ext cx="4984926" cy="809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3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D3EB3A-8D94-E649-B8BA-353DB82B1E44}"/>
              </a:ext>
            </a:extLst>
          </p:cNvPr>
          <p:cNvSpPr/>
          <p:nvPr userDrawn="1"/>
        </p:nvSpPr>
        <p:spPr>
          <a:xfrm>
            <a:off x="4038600" y="6224588"/>
            <a:ext cx="8153399" cy="140260"/>
          </a:xfrm>
          <a:prstGeom prst="rect">
            <a:avLst/>
          </a:prstGeom>
          <a:solidFill>
            <a:srgbClr val="B2C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5174" y="380673"/>
            <a:ext cx="9191625" cy="1103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06819" y="6356350"/>
            <a:ext cx="24145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54C7F-331C-024D-9E89-B535BAF4C4C0}" type="datetime4">
              <a:rPr lang="en-US" smtClean="0"/>
              <a:t>April 6, 2022</a:t>
            </a:fld>
            <a:endParaRPr lang="en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3684" y="6356350"/>
            <a:ext cx="6444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182" y="6356350"/>
            <a:ext cx="870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B6D5089-D551-9743-83C3-3B8AB0E77A35}" type="slidenum">
              <a:rPr lang="en-MX" smtClean="0"/>
              <a:pPr/>
              <a:t>‹#›</a:t>
            </a:fld>
            <a:endParaRPr lang="en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530589-0D94-C148-83EB-3E94769C77A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039" y="6436488"/>
            <a:ext cx="666709" cy="213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821C7E-44A4-4962-B682-FC202BBBF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7967" t="57144" r="18829" b="17856"/>
          <a:stretch/>
        </p:blipFill>
        <p:spPr>
          <a:xfrm>
            <a:off x="261453" y="6325533"/>
            <a:ext cx="1618315" cy="426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0D1803-DEAE-40AC-8EB7-4A1A3C6534D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43062" y="136525"/>
            <a:ext cx="598793" cy="7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6" r:id="rId4"/>
    <p:sldLayoutId id="2147483663" r:id="rId5"/>
    <p:sldLayoutId id="2147483675" r:id="rId6"/>
    <p:sldLayoutId id="2147483664" r:id="rId7"/>
    <p:sldLayoutId id="2147483665" r:id="rId8"/>
    <p:sldLayoutId id="2147483666" r:id="rId9"/>
    <p:sldLayoutId id="2147483672" r:id="rId10"/>
    <p:sldLayoutId id="2147483667" r:id="rId11"/>
    <p:sldLayoutId id="2147483673" r:id="rId12"/>
    <p:sldLayoutId id="2147483668" r:id="rId13"/>
    <p:sldLayoutId id="2147483669" r:id="rId14"/>
    <p:sldLayoutId id="2147483670" r:id="rId15"/>
    <p:sldLayoutId id="2147483671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>
              <a:lumMod val="6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rbelgarde@wisc.edu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dn.shopify.com/s/files/1/0452/4209/files/20130422085731172.pdf?6148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mundoptics.com/f/45deg-rod-lenses-and-mirrors/11554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orlabs.com/NewGroupPage9_PF.cfm?Guide=10&amp;Category_ID=220&amp;ObjectGroup_ID=3693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iss.com/metrology/products/systems/coordinate-measuring-machines/bridge-type-cmms/contura-2019.html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microsoft.com/office/2018/10/relationships/comments" Target="../comments/modernComment_38F_BD97F44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C0C69B0-3C3A-4AFC-B969-660AC35D1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4351" y="4620307"/>
            <a:ext cx="6699379" cy="1744019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Research Project: Thermal Stresses in Sodium Fast Reactors due to Thermal Oscillations (Thermal Striping)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73947-2446-904F-BE78-C6E56B8929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24" y="6184612"/>
            <a:ext cx="1366209" cy="437187"/>
          </a:xfrm>
          <a:prstGeom prst="rect">
            <a:avLst/>
          </a:prstGeom>
        </p:spPr>
      </p:pic>
      <p:pic>
        <p:nvPicPr>
          <p:cNvPr id="6" name="Picture 5" descr="A person standing in a desert&#10;&#10;Description automatically generated with low confidence">
            <a:extLst>
              <a:ext uri="{FF2B5EF4-FFF2-40B4-BE49-F238E27FC236}">
                <a16:creationId xmlns:a16="http://schemas.microsoft.com/office/drawing/2014/main" id="{6C724757-916C-468D-A523-BB3F90F9B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346" y="176996"/>
            <a:ext cx="3360616" cy="4480822"/>
          </a:xfrm>
          <a:prstGeom prst="rect">
            <a:avLst/>
          </a:prstGeom>
        </p:spPr>
      </p:pic>
      <p:pic>
        <p:nvPicPr>
          <p:cNvPr id="1026" name="Picture 2" descr="About Us - TerraPower">
            <a:extLst>
              <a:ext uri="{FF2B5EF4-FFF2-40B4-BE49-F238E27FC236}">
                <a16:creationId xmlns:a16="http://schemas.microsoft.com/office/drawing/2014/main" id="{5AA0CA9F-39DE-4C97-A948-D9C4D611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26" y="5891683"/>
            <a:ext cx="2105513" cy="8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26D6CC0-990E-4361-8718-3B2A8484D90E}"/>
              </a:ext>
            </a:extLst>
          </p:cNvPr>
          <p:cNvSpPr>
            <a:spLocks noGrp="1"/>
          </p:cNvSpPr>
          <p:nvPr/>
        </p:nvSpPr>
        <p:spPr>
          <a:xfrm>
            <a:off x="316128" y="2367055"/>
            <a:ext cx="8200724" cy="2290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Ryder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Belgarde</a:t>
            </a:r>
            <a:b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Engineering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Hometown: Fargo, ND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Advisor: Mark Anderson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Office: ERB 809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Email: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rbelgarde@wisc.edu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Hometown: Fargo, ND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43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0BA4-6AF4-41D3-9533-4A6D5E70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4</a:t>
            </a:r>
            <a:r>
              <a:rPr lang="en-US"/>
              <a:t>: </a:t>
            </a:r>
            <a:r>
              <a:rPr lang="en-US" sz="4000"/>
              <a:t>Sodium Velocity Limits Testing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F7A4F-14B7-4355-B433-93288F86B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30C64-105D-4427-A5C9-D7B3C3EB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10</a:t>
            </a:fld>
            <a:endParaRPr lang="en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B6093-E720-4097-8065-B27DCB534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22" y="1174201"/>
            <a:ext cx="8093994" cy="4190900"/>
          </a:xfrm>
        </p:spPr>
        <p:txBody>
          <a:bodyPr>
            <a:normAutofit/>
          </a:bodyPr>
          <a:lstStyle/>
          <a:p>
            <a:r>
              <a:rPr lang="en-US" sz="1800" dirty="0"/>
              <a:t>Explore impact of sodium flowing through orifice holes at various velocities</a:t>
            </a:r>
          </a:p>
          <a:p>
            <a:pPr lvl="1"/>
            <a:r>
              <a:rPr lang="en-US" sz="1400" dirty="0"/>
              <a:t>8-20 meters/second</a:t>
            </a:r>
          </a:p>
          <a:p>
            <a:r>
              <a:rPr lang="en-US" sz="1800" dirty="0"/>
              <a:t>Using an isothermal sodium loop the six tests will be ran in parallel for ~5000 hours</a:t>
            </a:r>
          </a:p>
          <a:p>
            <a:r>
              <a:rPr lang="en-US" sz="1800" dirty="0"/>
              <a:t>Orifices must be characterized to be able to measure potential changes </a:t>
            </a:r>
          </a:p>
          <a:p>
            <a:pPr lvl="1"/>
            <a:r>
              <a:rPr lang="en-US" sz="1400" dirty="0"/>
              <a:t>Beginning of testing</a:t>
            </a:r>
          </a:p>
          <a:p>
            <a:pPr lvl="1"/>
            <a:r>
              <a:rPr lang="en-US" sz="1400" dirty="0"/>
              <a:t>Throughout test at intervals of 500 hours</a:t>
            </a:r>
          </a:p>
          <a:p>
            <a:pPr lvl="1"/>
            <a:r>
              <a:rPr lang="en-US" sz="1400" dirty="0"/>
              <a:t>End of test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DEEE1-4142-4FEB-AA8B-2323DAF31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600" y="3689405"/>
            <a:ext cx="5950225" cy="2168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EC3829-4B9E-43CA-8EF9-2809F3AA0696}"/>
              </a:ext>
            </a:extLst>
          </p:cNvPr>
          <p:cNvSpPr txBox="1"/>
          <p:nvPr/>
        </p:nvSpPr>
        <p:spPr>
          <a:xfrm>
            <a:off x="3492743" y="5846305"/>
            <a:ext cx="410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Simple schematic showing orifice testing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11980E-06CB-487D-B7C0-2F0565A66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485" y="780443"/>
            <a:ext cx="2524125" cy="2114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618669-AD59-49CD-ADD7-0FC96C8D04E4}"/>
              </a:ext>
            </a:extLst>
          </p:cNvPr>
          <p:cNvSpPr txBox="1"/>
          <p:nvPr/>
        </p:nvSpPr>
        <p:spPr>
          <a:xfrm>
            <a:off x="9406799" y="2933452"/>
            <a:ext cx="252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Orifice testing side view</a:t>
            </a:r>
          </a:p>
        </p:txBody>
      </p:sp>
    </p:spTree>
    <p:extLst>
      <p:ext uri="{BB962C8B-B14F-4D97-AF65-F5344CB8AC3E}">
        <p14:creationId xmlns:p14="http://schemas.microsoft.com/office/powerpoint/2010/main" val="169041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22D8-DBF6-4E6F-AF27-19D14D85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974" y="1793632"/>
            <a:ext cx="8350642" cy="820616"/>
          </a:xfrm>
        </p:spPr>
        <p:txBody>
          <a:bodyPr>
            <a:normAutofit/>
          </a:bodyPr>
          <a:lstStyle/>
          <a:p>
            <a:r>
              <a:rPr lang="en-US" sz="3200" dirty="0"/>
              <a:t>Orifice Characterization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B0524-1041-41A1-B7E1-BC96F2CF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0DA-7D0D-524E-A390-704E3D2B4AC1}" type="datetime4">
              <a:rPr lang="en-US" smtClean="0"/>
              <a:t>April 6, 2022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2E23C-A98F-4EC2-9FB4-B22BCD2F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2BCD2-F0C0-4EA3-8335-CAFA17A0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11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83092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B391D2-0DF1-43EC-A3B8-57F8E0CBA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786" y="1706486"/>
            <a:ext cx="6232843" cy="3921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12816A-7EF6-4D2C-8153-74607FEC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8" y="1142856"/>
            <a:ext cx="3149565" cy="467944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AFBF08-6B0B-4D16-9C9E-029AB4F57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901" t="8668" b="5870"/>
          <a:stretch/>
        </p:blipFill>
        <p:spPr>
          <a:xfrm>
            <a:off x="4052872" y="1327087"/>
            <a:ext cx="1940491" cy="1628336"/>
          </a:xfrm>
          <a:prstGeom prst="rect">
            <a:avLst/>
          </a:prstGeom>
        </p:spPr>
      </p:pic>
      <p:pic>
        <p:nvPicPr>
          <p:cNvPr id="10" name="Picture 9" descr="Image preview">
            <a:extLst>
              <a:ext uri="{FF2B5EF4-FFF2-40B4-BE49-F238E27FC236}">
                <a16:creationId xmlns:a16="http://schemas.microsoft.com/office/drawing/2014/main" id="{A1E966E8-D383-4DD7-94E1-A5F9F625A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t="12551" r="9426" b="13156"/>
          <a:stretch/>
        </p:blipFill>
        <p:spPr bwMode="auto">
          <a:xfrm>
            <a:off x="9636378" y="1077542"/>
            <a:ext cx="2245860" cy="19237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5C6F79FC-3A2F-41D5-8DFD-162D47189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11390" r="15701" b="16270"/>
          <a:stretch/>
        </p:blipFill>
        <p:spPr bwMode="auto">
          <a:xfrm>
            <a:off x="9638522" y="3509963"/>
            <a:ext cx="2245860" cy="2127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637638-D8AA-4314-B4D1-75C10567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313" y="88571"/>
            <a:ext cx="9191625" cy="736427"/>
          </a:xfrm>
        </p:spPr>
        <p:txBody>
          <a:bodyPr anchor="b">
            <a:normAutofit/>
          </a:bodyPr>
          <a:lstStyle/>
          <a:p>
            <a:r>
              <a:rPr lang="en-US" dirty="0"/>
              <a:t>Task 4: Sodium Velocity Limits Testing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62728-F3F8-4A7B-A123-823BB139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23684" y="6356350"/>
            <a:ext cx="64443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University of Wisconsin - Madison. Thermal Hydraulics Group. 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BCAB8-D92D-42F8-8400-759CE87D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182" y="6356350"/>
            <a:ext cx="8708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B6D5089-D551-9743-83C3-3B8AB0E77A35}" type="slidenum">
              <a:rPr lang="en-MX" smtClean="0"/>
              <a:pPr>
                <a:spcAft>
                  <a:spcPts val="600"/>
                </a:spcAft>
              </a:pPr>
              <a:t>12</a:t>
            </a:fld>
            <a:endParaRPr lang="en-MX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00643F-F53E-49A9-B41A-713F98BC3443}"/>
              </a:ext>
            </a:extLst>
          </p:cNvPr>
          <p:cNvSpPr txBox="1"/>
          <p:nvPr/>
        </p:nvSpPr>
        <p:spPr>
          <a:xfrm>
            <a:off x="643812" y="5822302"/>
            <a:ext cx="266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Proposed Sodium Loop for Sodium Velocity Testing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3B649E-9447-4784-88BB-756985A33A51}"/>
              </a:ext>
            </a:extLst>
          </p:cNvPr>
          <p:cNvSpPr txBox="1"/>
          <p:nvPr/>
        </p:nvSpPr>
        <p:spPr>
          <a:xfrm>
            <a:off x="4529718" y="5699952"/>
            <a:ext cx="4354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Drawings of Proposed Design for Orifice Plates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BEC708-D0CC-43FC-8F85-396CEDD66FFE}"/>
              </a:ext>
            </a:extLst>
          </p:cNvPr>
          <p:cNvSpPr txBox="1"/>
          <p:nvPr/>
        </p:nvSpPr>
        <p:spPr>
          <a:xfrm>
            <a:off x="9540629" y="5694429"/>
            <a:ext cx="305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Sample Chamfered Orifice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8D5255-08DD-4BC3-A6B2-9FC2A7BBBC84}"/>
              </a:ext>
            </a:extLst>
          </p:cNvPr>
          <p:cNvSpPr txBox="1"/>
          <p:nvPr/>
        </p:nvSpPr>
        <p:spPr>
          <a:xfrm>
            <a:off x="9734627" y="3012250"/>
            <a:ext cx="3051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Sample Square Orifice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E274-0C40-4C00-A4D5-3C1E70B4B08E}"/>
              </a:ext>
            </a:extLst>
          </p:cNvPr>
          <p:cNvSpPr txBox="1"/>
          <p:nvPr/>
        </p:nvSpPr>
        <p:spPr>
          <a:xfrm>
            <a:off x="3845085" y="1016850"/>
            <a:ext cx="3378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Grayloc</a:t>
            </a:r>
            <a:r>
              <a:rPr lang="en-US" sz="1200" baseline="30000" dirty="0" err="1"/>
              <a:t>TM</a:t>
            </a:r>
            <a:r>
              <a:rPr lang="en-US" sz="1200" dirty="0"/>
              <a:t> fitting for Holding Orifice</a:t>
            </a:r>
          </a:p>
        </p:txBody>
      </p:sp>
    </p:spTree>
    <p:extLst>
      <p:ext uri="{BB962C8B-B14F-4D97-AF65-F5344CB8AC3E}">
        <p14:creationId xmlns:p14="http://schemas.microsoft.com/office/powerpoint/2010/main" val="3244666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20531-BFC1-4F3D-AC11-2D4A9C43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5" y="257499"/>
            <a:ext cx="5224572" cy="763581"/>
          </a:xfrm>
        </p:spPr>
        <p:txBody>
          <a:bodyPr/>
          <a:lstStyle/>
          <a:p>
            <a:r>
              <a:rPr lang="en-US" dirty="0"/>
              <a:t>BA310MET – Optical Microscope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A2A2E-EBB2-4F21-A425-E9BEB31330B4}"/>
              </a:ext>
            </a:extLst>
          </p:cNvPr>
          <p:cNvSpPr txBox="1"/>
          <p:nvPr/>
        </p:nvSpPr>
        <p:spPr>
          <a:xfrm>
            <a:off x="437852" y="1200660"/>
            <a:ext cx="4779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Macroscopic images (Big picture)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Multiple different magnifications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ood imaging at low magnification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Able to post process images to give estimation on diameter</a:t>
            </a: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CC723-A95E-4B22-91E8-4054F3B9D582}"/>
              </a:ext>
            </a:extLst>
          </p:cNvPr>
          <p:cNvSpPr txBox="1"/>
          <p:nvPr/>
        </p:nvSpPr>
        <p:spPr>
          <a:xfrm>
            <a:off x="-1554" y="5997484"/>
            <a:ext cx="6097554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https://cdn.shopify.com/s/files/1/0452/4209/files/20130422085731172.pdf?6148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186" y="3358503"/>
            <a:ext cx="2301288" cy="2461167"/>
          </a:xfrm>
          <a:prstGeom prst="rect">
            <a:avLst/>
          </a:prstGeom>
        </p:spPr>
      </p:pic>
      <p:pic>
        <p:nvPicPr>
          <p:cNvPr id="7" name="Picture 6" descr="A tunnel in the grass&#10;&#10;Description automatically generated with low confidence">
            <a:extLst>
              <a:ext uri="{FF2B5EF4-FFF2-40B4-BE49-F238E27FC236}">
                <a16:creationId xmlns:a16="http://schemas.microsoft.com/office/drawing/2014/main" id="{E8BC620C-ED8D-4BB5-B5C4-79323D3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368" b="4249"/>
          <a:stretch/>
        </p:blipFill>
        <p:spPr>
          <a:xfrm>
            <a:off x="5591175" y="200126"/>
            <a:ext cx="3400425" cy="2722418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E89321D-6A83-4915-AC4A-B592344628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68" b="4249"/>
          <a:stretch/>
        </p:blipFill>
        <p:spPr>
          <a:xfrm>
            <a:off x="5439747" y="3071476"/>
            <a:ext cx="3791129" cy="3035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BA27A2-8010-4B2D-9577-3FFF614722C7}"/>
              </a:ext>
            </a:extLst>
          </p:cNvPr>
          <p:cNvSpPr txBox="1"/>
          <p:nvPr/>
        </p:nvSpPr>
        <p:spPr>
          <a:xfrm>
            <a:off x="9324697" y="4690674"/>
            <a:ext cx="2844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ID: 1482 microns</a:t>
            </a:r>
          </a:p>
          <a:p>
            <a:r>
              <a:rPr lang="en-US" sz="1400" dirty="0"/>
              <a:t>Machined expected radius: 1500 microns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27546B-C8C6-42CF-BF58-195D6242240A}"/>
              </a:ext>
            </a:extLst>
          </p:cNvPr>
          <p:cNvSpPr txBox="1"/>
          <p:nvPr/>
        </p:nvSpPr>
        <p:spPr>
          <a:xfrm>
            <a:off x="9324697" y="4250531"/>
            <a:ext cx="3073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Scale: 2500 microns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C4EBC9-0010-4D8F-89B8-031EE161D85E}"/>
              </a:ext>
            </a:extLst>
          </p:cNvPr>
          <p:cNvSpPr txBox="1"/>
          <p:nvPr/>
        </p:nvSpPr>
        <p:spPr>
          <a:xfrm>
            <a:off x="8991600" y="331512"/>
            <a:ext cx="60978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Standard </a:t>
            </a:r>
            <a:r>
              <a:rPr lang="en-US" sz="1400"/>
              <a:t>Microscope Image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AC693A-11E6-47E6-8EB5-E663B5BA59BC}"/>
              </a:ext>
            </a:extLst>
          </p:cNvPr>
          <p:cNvSpPr txBox="1"/>
          <p:nvPr/>
        </p:nvSpPr>
        <p:spPr>
          <a:xfrm>
            <a:off x="9230876" y="3152001"/>
            <a:ext cx="6097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ID Picture with Dimensions and Scale</a:t>
            </a:r>
          </a:p>
        </p:txBody>
      </p:sp>
    </p:spTree>
    <p:extLst>
      <p:ext uri="{BB962C8B-B14F-4D97-AF65-F5344CB8AC3E}">
        <p14:creationId xmlns:p14="http://schemas.microsoft.com/office/powerpoint/2010/main" val="426680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20531-BFC1-4F3D-AC11-2D4A9C43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5" y="257499"/>
            <a:ext cx="5224572" cy="763581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Alicona InfiniteFocus G4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A2A2E-EBB2-4F21-A425-E9BEB31330B4}"/>
              </a:ext>
            </a:extLst>
          </p:cNvPr>
          <p:cNvSpPr txBox="1"/>
          <p:nvPr/>
        </p:nvSpPr>
        <p:spPr>
          <a:xfrm>
            <a:off x="258152" y="1149381"/>
            <a:ext cx="4534392" cy="2854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Lateral Resolution (X &amp; Y):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um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Verticle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Resolution (Z)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10-100 nm range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 the microscope what resolutions to use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Able to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microscope for surface roughness measurements (microscale) and bulk part measurements (macro)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09DFF8-71CF-4882-9F3B-97DD7A949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019140"/>
              </p:ext>
            </p:extLst>
          </p:nvPr>
        </p:nvGraphicFramePr>
        <p:xfrm>
          <a:off x="5840962" y="2116036"/>
          <a:ext cx="6270168" cy="1357011"/>
        </p:xfrm>
        <a:graphic>
          <a:graphicData uri="http://schemas.openxmlformats.org/drawingml/2006/table">
            <a:tbl>
              <a:tblPr/>
              <a:tblGrid>
                <a:gridCol w="1026368">
                  <a:extLst>
                    <a:ext uri="{9D8B030D-6E8A-4147-A177-3AD203B41FA5}">
                      <a16:colId xmlns:a16="http://schemas.microsoft.com/office/drawing/2014/main" val="842078632"/>
                    </a:ext>
                  </a:extLst>
                </a:gridCol>
                <a:gridCol w="541174">
                  <a:extLst>
                    <a:ext uri="{9D8B030D-6E8A-4147-A177-3AD203B41FA5}">
                      <a16:colId xmlns:a16="http://schemas.microsoft.com/office/drawing/2014/main" val="167647398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886144796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61590324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55345136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979384868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3570492988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852090379"/>
                    </a:ext>
                  </a:extLst>
                </a:gridCol>
              </a:tblGrid>
              <a:tr h="449382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effectLst/>
                        </a:rPr>
                        <a:t>Objective magnification 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 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effectLst/>
                        </a:rPr>
                        <a:t> 2.5× 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5× 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effectLst/>
                        </a:rPr>
                        <a:t> 10× 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effectLst/>
                        </a:rPr>
                        <a:t> 20× 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effectLst/>
                        </a:rPr>
                        <a:t> 50× 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effectLst/>
                        </a:rPr>
                        <a:t> 100× 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894110"/>
                  </a:ext>
                </a:extLst>
              </a:tr>
              <a:tr h="350738"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Vertical resolution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nm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2300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410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100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50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20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10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821466"/>
                  </a:ext>
                </a:extLst>
              </a:tr>
              <a:tr h="548027"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Min. measurable roughness (Ra)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µm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7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1.2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 0.3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0.15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0.06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 0.03</a:t>
                      </a:r>
                    </a:p>
                  </a:txBody>
                  <a:tcPr marL="27401" marR="27401" marT="27401" marB="27401" anchor="ctr">
                    <a:lnL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642194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242" y="169855"/>
            <a:ext cx="1844321" cy="170245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0010880-D0E0-4933-A4B0-4BCCB412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85" y="3813160"/>
            <a:ext cx="2656597" cy="2023760"/>
          </a:xfrm>
          <a:prstGeom prst="rect">
            <a:avLst/>
          </a:prstGeom>
        </p:spPr>
      </p:pic>
      <p:pic>
        <p:nvPicPr>
          <p:cNvPr id="7" name="Picture 6" descr="A picture containing text, accessory, umbrella&#10;&#10;Description automatically generated">
            <a:extLst>
              <a:ext uri="{FF2B5EF4-FFF2-40B4-BE49-F238E27FC236}">
                <a16:creationId xmlns:a16="http://schemas.microsoft.com/office/drawing/2014/main" id="{A72F7F56-9723-4939-AD53-C06DDC1F6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359" y="3561772"/>
            <a:ext cx="4097771" cy="2308679"/>
          </a:xfrm>
          <a:prstGeom prst="rect">
            <a:avLst/>
          </a:prstGeom>
        </p:spPr>
      </p:pic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70D155F5-FBBB-432E-B524-839294F25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858" y="3549992"/>
            <a:ext cx="3327035" cy="2440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772096-6243-4AF7-BC03-7105718831D5}"/>
              </a:ext>
            </a:extLst>
          </p:cNvPr>
          <p:cNvSpPr txBox="1"/>
          <p:nvPr/>
        </p:nvSpPr>
        <p:spPr>
          <a:xfrm>
            <a:off x="258152" y="5836515"/>
            <a:ext cx="4203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2D picture – section of square edge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E0140-AC2C-4CF0-91F8-FEA17A89E9AE}"/>
              </a:ext>
            </a:extLst>
          </p:cNvPr>
          <p:cNvSpPr txBox="1"/>
          <p:nvPr/>
        </p:nvSpPr>
        <p:spPr>
          <a:xfrm>
            <a:off x="8231869" y="5906242"/>
            <a:ext cx="4263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Section of the chamfered orifice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9D4643-7AD4-4E9C-AEE5-6A651CFEF373}"/>
              </a:ext>
            </a:extLst>
          </p:cNvPr>
          <p:cNvSpPr txBox="1"/>
          <p:nvPr/>
        </p:nvSpPr>
        <p:spPr>
          <a:xfrm>
            <a:off x="4178642" y="5930253"/>
            <a:ext cx="4263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Section of the square orifice </a:t>
            </a:r>
          </a:p>
        </p:txBody>
      </p:sp>
    </p:spTree>
    <p:extLst>
      <p:ext uri="{BB962C8B-B14F-4D97-AF65-F5344CB8AC3E}">
        <p14:creationId xmlns:p14="http://schemas.microsoft.com/office/powerpoint/2010/main" val="21806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9A97-74C1-4540-8E48-13981DDA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4" y="59756"/>
            <a:ext cx="9191625" cy="6418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>
                <a:effectLst/>
              </a:rPr>
              <a:t>Zygo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NewView</a:t>
            </a:r>
            <a:r>
              <a:rPr lang="en-US" sz="3200" dirty="0">
                <a:effectLst/>
              </a:rPr>
              <a:t> 9000 </a:t>
            </a:r>
            <a:endParaRPr lang="en-US" sz="32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120A9-1D25-4C7F-8ECE-1C1B481455D2}"/>
              </a:ext>
            </a:extLst>
          </p:cNvPr>
          <p:cNvSpPr txBox="1"/>
          <p:nvPr/>
        </p:nvSpPr>
        <p:spPr>
          <a:xfrm>
            <a:off x="194401" y="104495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Fast and easy measurement </a:t>
            </a:r>
          </a:p>
          <a:p>
            <a:pPr marL="285750" indent="-228600" defTabSz="9144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Can stitch images of roughness together</a:t>
            </a:r>
            <a:r>
              <a:rPr lang="en-US" dirty="0"/>
              <a:t> to get macroscopic images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Not able to directly image the inner diameter of orifice</a:t>
            </a:r>
            <a:endParaRPr lang="en-US" dirty="0">
              <a:effectLst/>
            </a:endParaRPr>
          </a:p>
          <a:p>
            <a:pPr marL="285750" indent="-228600" defTabSz="9144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1D2D8F97-83A0-435A-8577-4E2FF2A07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6819" y="6356350"/>
            <a:ext cx="241457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2F91046-D619-654D-8251-1C7FB083E8E2}" type="datetime4">
              <a:rPr lang="en-US" smtClean="0"/>
              <a:pPr>
                <a:spcAft>
                  <a:spcPts val="600"/>
                </a:spcAft>
              </a:pPr>
              <a:t>April 6, 2022</a:t>
            </a:fld>
            <a:endParaRPr lang="en-MX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DE7E5F2C-EA6E-4096-8F83-BFE0CCE6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23684" y="6356350"/>
            <a:ext cx="64443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University of Wisconsin - Madison. Thermal Hydraulics Group. </a:t>
            </a:r>
            <a:endParaRPr lang="en-MX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D49FD864-2BA5-43D2-B717-B38337EE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182" y="6356350"/>
            <a:ext cx="87085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7B6D5089-D551-9743-83C3-3B8AB0E77A35}" type="slidenum">
              <a:rPr lang="en-MX" smtClean="0"/>
              <a:pPr>
                <a:spcAft>
                  <a:spcPts val="600"/>
                </a:spcAft>
              </a:pPr>
              <a:t>15</a:t>
            </a:fld>
            <a:endParaRPr lang="en-MX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1791B3-8A9A-44E7-A758-F7109D0FE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357830"/>
              </p:ext>
            </p:extLst>
          </p:nvPr>
        </p:nvGraphicFramePr>
        <p:xfrm>
          <a:off x="6004816" y="818842"/>
          <a:ext cx="5181601" cy="1285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9945">
                  <a:extLst>
                    <a:ext uri="{9D8B030D-6E8A-4147-A177-3AD203B41FA5}">
                      <a16:colId xmlns:a16="http://schemas.microsoft.com/office/drawing/2014/main" val="520736212"/>
                    </a:ext>
                  </a:extLst>
                </a:gridCol>
                <a:gridCol w="3031656">
                  <a:extLst>
                    <a:ext uri="{9D8B030D-6E8A-4147-A177-3AD203B41FA5}">
                      <a16:colId xmlns:a16="http://schemas.microsoft.com/office/drawing/2014/main" val="1115627508"/>
                    </a:ext>
                  </a:extLst>
                </a:gridCol>
              </a:tblGrid>
              <a:tr h="4575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Instrumentation Name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15" marR="8121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Zygo</a:t>
                      </a:r>
                      <a:r>
                        <a:rPr lang="en-US" sz="1300" dirty="0">
                          <a:effectLst/>
                        </a:rPr>
                        <a:t> New view 9000 - </a:t>
                      </a:r>
                      <a:r>
                        <a:rPr lang="en-US" sz="1300" dirty="0" err="1">
                          <a:effectLst/>
                        </a:rPr>
                        <a:t>Zygo</a:t>
                      </a:r>
                      <a:r>
                        <a:rPr lang="en-US" sz="1300" dirty="0">
                          <a:effectLst/>
                        </a:rPr>
                        <a:t> Interferometer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15" marR="81215" marT="0" marB="0"/>
                </a:tc>
                <a:extLst>
                  <a:ext uri="{0D108BD9-81ED-4DB2-BD59-A6C34878D82A}">
                    <a16:rowId xmlns:a16="http://schemas.microsoft.com/office/drawing/2014/main" val="1615924616"/>
                  </a:ext>
                </a:extLst>
              </a:tr>
              <a:tr h="245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Optical Lateral Resolution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15" marR="8121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0.52 µm (50X objective)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15" marR="81215" marT="0" marB="0"/>
                </a:tc>
                <a:extLst>
                  <a:ext uri="{0D108BD9-81ED-4DB2-BD59-A6C34878D82A}">
                    <a16:rowId xmlns:a16="http://schemas.microsoft.com/office/drawing/2014/main" val="160861452"/>
                  </a:ext>
                </a:extLst>
              </a:tr>
              <a:tr h="2450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RMS Repeatability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(Vertical Resolution)</a:t>
                      </a:r>
                    </a:p>
                  </a:txBody>
                  <a:tcPr marL="81215" marR="8121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0.008 nm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15" marR="81215" marT="0" marB="0"/>
                </a:tc>
                <a:extLst>
                  <a:ext uri="{0D108BD9-81ED-4DB2-BD59-A6C34878D82A}">
                    <a16:rowId xmlns:a16="http://schemas.microsoft.com/office/drawing/2014/main" val="57215471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207" r="9569"/>
          <a:stretch/>
        </p:blipFill>
        <p:spPr>
          <a:xfrm>
            <a:off x="517280" y="3087279"/>
            <a:ext cx="2267921" cy="2916766"/>
          </a:xfrm>
          <a:prstGeom prst="rect">
            <a:avLst/>
          </a:prstGeom>
        </p:spPr>
      </p:pic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3EA907FB-8408-48DB-A5F9-60EF5607D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6440" y="2569632"/>
            <a:ext cx="4470815" cy="327487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6" descr="Image preview">
            <a:extLst>
              <a:ext uri="{FF2B5EF4-FFF2-40B4-BE49-F238E27FC236}">
                <a16:creationId xmlns:a16="http://schemas.microsoft.com/office/drawing/2014/main" id="{FF9B467E-2756-41A5-AA3E-53D94073F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6192" r="33703" b="36353"/>
          <a:stretch/>
        </p:blipFill>
        <p:spPr bwMode="auto">
          <a:xfrm>
            <a:off x="8595615" y="2569632"/>
            <a:ext cx="2885043" cy="325154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7751EB-DE74-4837-9BE2-5D6325992363}"/>
              </a:ext>
            </a:extLst>
          </p:cNvPr>
          <p:cNvSpPr txBox="1"/>
          <p:nvPr/>
        </p:nvSpPr>
        <p:spPr>
          <a:xfrm>
            <a:off x="3709264" y="5831943"/>
            <a:ext cx="6088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Entire chamfered orifice </a:t>
            </a:r>
            <a:r>
              <a:rPr lang="en-US" sz="1600" dirty="0" err="1"/>
              <a:t>Zygo</a:t>
            </a:r>
            <a:r>
              <a:rPr lang="en-US" sz="1600" dirty="0"/>
              <a:t> image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D994E-78BF-4C09-B553-0468CCDA01D9}"/>
              </a:ext>
            </a:extLst>
          </p:cNvPr>
          <p:cNvSpPr txBox="1"/>
          <p:nvPr/>
        </p:nvSpPr>
        <p:spPr>
          <a:xfrm>
            <a:off x="8898846" y="5853306"/>
            <a:ext cx="3761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Bottom chamfer image</a:t>
            </a:r>
          </a:p>
        </p:txBody>
      </p:sp>
    </p:spTree>
    <p:extLst>
      <p:ext uri="{BB962C8B-B14F-4D97-AF65-F5344CB8AC3E}">
        <p14:creationId xmlns:p14="http://schemas.microsoft.com/office/powerpoint/2010/main" val="245152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74" y="88571"/>
            <a:ext cx="9790674" cy="736427"/>
          </a:xfrm>
        </p:spPr>
        <p:txBody>
          <a:bodyPr>
            <a:normAutofit/>
          </a:bodyPr>
          <a:lstStyle/>
          <a:p>
            <a:r>
              <a:rPr lang="en-US" dirty="0"/>
              <a:t>Optical Diverter – For </a:t>
            </a:r>
            <a:r>
              <a:rPr lang="en-US" dirty="0" err="1"/>
              <a:t>Zygo</a:t>
            </a:r>
            <a:r>
              <a:rPr lang="en-US" dirty="0"/>
              <a:t> </a:t>
            </a:r>
            <a:r>
              <a:rPr lang="en-US" dirty="0" err="1"/>
              <a:t>Newview</a:t>
            </a:r>
            <a:r>
              <a:rPr lang="en-US" dirty="0"/>
              <a:t> 9000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16</a:t>
            </a:fld>
            <a:endParaRPr lang="en-MX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159" y="940552"/>
            <a:ext cx="7304689" cy="53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72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74" y="59756"/>
            <a:ext cx="9191625" cy="641833"/>
          </a:xfrm>
        </p:spPr>
        <p:txBody>
          <a:bodyPr anchor="b">
            <a:noAutofit/>
          </a:bodyPr>
          <a:lstStyle/>
          <a:p>
            <a:r>
              <a:rPr lang="en-US" sz="2400" dirty="0"/>
              <a:t>Optical Diverter and Rotating Platform- For </a:t>
            </a:r>
            <a:r>
              <a:rPr lang="en-US" sz="2400" dirty="0" err="1"/>
              <a:t>Zygo</a:t>
            </a:r>
            <a:r>
              <a:rPr lang="en-US" sz="2400" dirty="0"/>
              <a:t> </a:t>
            </a:r>
            <a:r>
              <a:rPr lang="en-US" sz="2400" dirty="0" err="1"/>
              <a:t>Newview</a:t>
            </a:r>
            <a:r>
              <a:rPr lang="en-US" sz="2400" dirty="0"/>
              <a:t> 9000</a:t>
            </a:r>
          </a:p>
        </p:txBody>
      </p:sp>
      <p:pic>
        <p:nvPicPr>
          <p:cNvPr id="1026" name="Picture 2" descr="45° Rod Mirrors">
            <a:extLst>
              <a:ext uri="{FF2B5EF4-FFF2-40B4-BE49-F238E27FC236}">
                <a16:creationId xmlns:a16="http://schemas.microsoft.com/office/drawing/2014/main" id="{C3F5D152-EFB9-4520-A14D-EF6A13AA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4051" y="1727683"/>
            <a:ext cx="3528527" cy="27434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23684" y="6356350"/>
            <a:ext cx="64443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University of Wisconsin - Madison. Thermal Hydraulics Group. </a:t>
            </a:r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60182" y="6356350"/>
            <a:ext cx="8708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B6D5089-D551-9743-83C3-3B8AB0E77A35}" type="slidenum">
              <a:rPr lang="en-MX" smtClean="0"/>
              <a:pPr>
                <a:spcAft>
                  <a:spcPts val="600"/>
                </a:spcAft>
              </a:pPr>
              <a:t>17</a:t>
            </a:fld>
            <a:endParaRPr lang="en-MX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0F4FA-E37C-4483-A9FD-8DE21CDCC679}"/>
              </a:ext>
            </a:extLst>
          </p:cNvPr>
          <p:cNvSpPr txBox="1"/>
          <p:nvPr/>
        </p:nvSpPr>
        <p:spPr>
          <a:xfrm>
            <a:off x="215174" y="4164235"/>
            <a:ext cx="673188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600" b="1" i="0" dirty="0">
              <a:solidFill>
                <a:srgbClr val="333333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l"/>
            <a:r>
              <a:rPr lang="en-US" sz="1600" b="1" i="0" dirty="0">
                <a:solidFill>
                  <a:srgbClr val="333333"/>
                </a:solidFill>
                <a:effectLst/>
                <a:latin typeface="heebo" pitchFamily="2" charset="-79"/>
                <a:cs typeface="heebo" pitchFamily="2" charset="-79"/>
              </a:rPr>
              <a:t>Length (mm):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ebo" pitchFamily="2" charset="-79"/>
                <a:cs typeface="heebo" pitchFamily="2" charset="-79"/>
              </a:rPr>
              <a:t>2.00</a:t>
            </a:r>
          </a:p>
          <a:p>
            <a:pPr algn="l"/>
            <a:r>
              <a:rPr lang="en-US" sz="1600" b="1" i="0" dirty="0">
                <a:solidFill>
                  <a:srgbClr val="333333"/>
                </a:solidFill>
                <a:effectLst/>
                <a:latin typeface="heebo" pitchFamily="2" charset="-79"/>
                <a:cs typeface="heebo" pitchFamily="2" charset="-79"/>
              </a:rPr>
              <a:t>Diameter </a:t>
            </a:r>
            <a:r>
              <a:rPr lang="en-US" sz="1600" b="1" dirty="0">
                <a:solidFill>
                  <a:srgbClr val="333333"/>
                </a:solidFill>
                <a:latin typeface="heebo" pitchFamily="2" charset="-79"/>
                <a:cs typeface="heebo" pitchFamily="2" charset="-79"/>
              </a:rPr>
              <a:t>(mm):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ebo" pitchFamily="2" charset="-79"/>
                <a:cs typeface="heebo" pitchFamily="2" charset="-79"/>
              </a:rPr>
              <a:t>1.00 +0.00/-0.05</a:t>
            </a:r>
            <a:endParaRPr lang="en-US" sz="1600" b="1" i="0" dirty="0">
              <a:solidFill>
                <a:srgbClr val="333333"/>
              </a:solidFill>
              <a:effectLst/>
              <a:latin typeface="heebo" panose="020B0604020202020204" pitchFamily="2" charset="-79"/>
              <a:cs typeface="heebo" panose="020B0604020202020204" pitchFamily="2" charset="-79"/>
            </a:endParaRPr>
          </a:p>
          <a:p>
            <a:pPr algn="l"/>
            <a:endParaRPr lang="en-US" sz="1100" dirty="0">
              <a:solidFill>
                <a:srgbClr val="333333"/>
              </a:solidFill>
              <a:latin typeface="heebo" panose="020B0604020202020204" pitchFamily="2" charset="-79"/>
              <a:cs typeface="heebo" panose="020B0604020202020204" pitchFamily="2" charset="-79"/>
              <a:hlinkClick r:id="rId3"/>
            </a:endParaRPr>
          </a:p>
          <a:p>
            <a:pPr algn="l"/>
            <a:r>
              <a:rPr lang="en-US" sz="1100" dirty="0">
                <a:solidFill>
                  <a:srgbClr val="333333"/>
                </a:solidFill>
                <a:latin typeface="heebo" panose="020B0604020202020204" pitchFamily="2" charset="-79"/>
                <a:cs typeface="heebo" panose="020B0604020202020204" pitchFamily="2" charset="-79"/>
                <a:hlinkClick r:id="rId3"/>
              </a:rPr>
              <a:t>https://www.edmundoptics.com/f/45deg-rod-lenses-and-mirrors/11554/#</a:t>
            </a:r>
            <a:endParaRPr lang="en-US" sz="1100" dirty="0">
              <a:solidFill>
                <a:srgbClr val="333333"/>
              </a:solidFill>
              <a:latin typeface="heebo" panose="020B0604020202020204" pitchFamily="2" charset="-79"/>
              <a:cs typeface="heebo" panose="020B0604020202020204" pitchFamily="2" charset="-79"/>
            </a:endParaRPr>
          </a:p>
          <a:p>
            <a:pPr algn="l"/>
            <a:endParaRPr lang="en-US" sz="1600" dirty="0">
              <a:solidFill>
                <a:srgbClr val="333333"/>
              </a:solidFill>
              <a:latin typeface="heebo" panose="020B0604020202020204" pitchFamily="2" charset="-79"/>
              <a:cs typeface="heebo" panose="020B0604020202020204" pitchFamily="2" charset="-79"/>
            </a:endParaRPr>
          </a:p>
          <a:p>
            <a:pPr algn="l"/>
            <a:endParaRPr lang="en-US" sz="1600" b="0" i="0" dirty="0">
              <a:solidFill>
                <a:srgbClr val="333333"/>
              </a:solidFill>
              <a:effectLst/>
              <a:latin typeface="heebo" panose="020B0604020202020204" pitchFamily="2" charset="-79"/>
              <a:cs typeface="heebo" panose="020B0604020202020204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8F28A-B75F-42DB-B055-E00C2DCCB338}"/>
              </a:ext>
            </a:extLst>
          </p:cNvPr>
          <p:cNvSpPr txBox="1"/>
          <p:nvPr/>
        </p:nvSpPr>
        <p:spPr>
          <a:xfrm>
            <a:off x="1778916" y="1292001"/>
            <a:ext cx="6178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i="0" dirty="0">
                <a:solidFill>
                  <a:srgbClr val="333333"/>
                </a:solidFill>
                <a:effectLst/>
                <a:latin typeface="heebo" pitchFamily="2" charset="-79"/>
                <a:cs typeface="heebo" pitchFamily="2" charset="-79"/>
              </a:rPr>
              <a:t> Image of 1mm Diameter 45° Rod Mirror Aluminum Coated</a:t>
            </a:r>
            <a:endParaRPr lang="en-US" sz="1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526286C-44F5-4B63-93EB-5CA0F3B1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1" y="2264723"/>
            <a:ext cx="1417455" cy="16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A54F707-BA10-4BBD-BE0D-ED2B244F2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14" y="2320294"/>
            <a:ext cx="5478312" cy="221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D32E67-264A-48B7-9929-11AD339B8538}"/>
              </a:ext>
            </a:extLst>
          </p:cNvPr>
          <p:cNvSpPr txBox="1"/>
          <p:nvPr/>
        </p:nvSpPr>
        <p:spPr>
          <a:xfrm>
            <a:off x="6188893" y="4908536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1F1E"/>
                </a:solidFill>
                <a:latin typeface="Calibri" panose="020F0502020204030204" pitchFamily="34" charset="0"/>
              </a:rPr>
              <a:t>Manual rotating platform would give individual spot measurements while leaving optical diverter in place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43D03C-A5F8-46CD-B618-FFC8096DCE79}"/>
              </a:ext>
            </a:extLst>
          </p:cNvPr>
          <p:cNvSpPr txBox="1"/>
          <p:nvPr/>
        </p:nvSpPr>
        <p:spPr>
          <a:xfrm>
            <a:off x="6317769" y="1956946"/>
            <a:ext cx="6178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i="0" dirty="0">
                <a:solidFill>
                  <a:srgbClr val="333333"/>
                </a:solidFill>
                <a:effectLst/>
                <a:latin typeface="heebo" pitchFamily="2" charset="-79"/>
                <a:cs typeface="heebo" pitchFamily="2" charset="-79"/>
              </a:rPr>
              <a:t>Image of XY Translation stage with Rotating Platform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2D40FF-EED6-479F-AEF6-D1438B6B17F4}"/>
              </a:ext>
            </a:extLst>
          </p:cNvPr>
          <p:cNvSpPr txBox="1"/>
          <p:nvPr/>
        </p:nvSpPr>
        <p:spPr>
          <a:xfrm>
            <a:off x="5884195" y="5816730"/>
            <a:ext cx="62468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6"/>
              </a:rPr>
              <a:t>https://www.thorlabs.com/NewGroupPage9_PF.cfm?Guide=10&amp;Category_ID=220&amp;ObjectGroup_ID=3693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22162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FC5E75D6-9C45-4E03-9907-A1994D183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52" y="1318039"/>
            <a:ext cx="3357392" cy="45330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6FB2877-C344-4773-9010-8472F3584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23930" r="5066" b="7042"/>
          <a:stretch/>
        </p:blipFill>
        <p:spPr bwMode="auto">
          <a:xfrm>
            <a:off x="388613" y="1318039"/>
            <a:ext cx="4174055" cy="45330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20531-BFC1-4F3D-AC11-2D4A9C43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313" y="88571"/>
            <a:ext cx="9191625" cy="736427"/>
          </a:xfrm>
        </p:spPr>
        <p:txBody>
          <a:bodyPr anchor="b">
            <a:normAutofit/>
          </a:bodyPr>
          <a:lstStyle/>
          <a:p>
            <a:r>
              <a:rPr lang="en-US" dirty="0"/>
              <a:t>UW-Madison CT Scanner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A47BF-E044-4644-9735-5C24DD521719}"/>
              </a:ext>
            </a:extLst>
          </p:cNvPr>
          <p:cNvSpPr txBox="1"/>
          <p:nvPr/>
        </p:nvSpPr>
        <p:spPr>
          <a:xfrm>
            <a:off x="8683689" y="2736559"/>
            <a:ext cx="3508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Resolution: ~90 </a:t>
            </a:r>
            <a:r>
              <a:rPr lang="en-US" sz="1800" dirty="0">
                <a:effectLst/>
              </a:rPr>
              <a:t>µm</a:t>
            </a:r>
            <a:r>
              <a:rPr lang="en-US" dirty="0"/>
              <a:t> (.09mm)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Level: 450 kV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0C312E-0A2A-48AC-A2B6-845C26644E5A}"/>
              </a:ext>
            </a:extLst>
          </p:cNvPr>
          <p:cNvCxnSpPr/>
          <p:nvPr/>
        </p:nvCxnSpPr>
        <p:spPr>
          <a:xfrm flipH="1" flipV="1">
            <a:off x="6848669" y="3862872"/>
            <a:ext cx="2743200" cy="164592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126BFC3-C90F-488C-A934-49083B61D8EC}"/>
              </a:ext>
            </a:extLst>
          </p:cNvPr>
          <p:cNvSpPr txBox="1"/>
          <p:nvPr/>
        </p:nvSpPr>
        <p:spPr>
          <a:xfrm>
            <a:off x="9513712" y="5508792"/>
            <a:ext cx="210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Rotating Chuck </a:t>
            </a:r>
          </a:p>
        </p:txBody>
      </p:sp>
    </p:spTree>
    <p:extLst>
      <p:ext uri="{BB962C8B-B14F-4D97-AF65-F5344CB8AC3E}">
        <p14:creationId xmlns:p14="http://schemas.microsoft.com/office/powerpoint/2010/main" val="3796649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20531-BFC1-4F3D-AC11-2D4A9C43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313" y="88571"/>
            <a:ext cx="9191625" cy="736427"/>
          </a:xfrm>
        </p:spPr>
        <p:txBody>
          <a:bodyPr anchor="b">
            <a:normAutofit/>
          </a:bodyPr>
          <a:lstStyle/>
          <a:p>
            <a:r>
              <a:rPr lang="en-US" dirty="0"/>
              <a:t>Mechanical Options</a:t>
            </a:r>
          </a:p>
        </p:txBody>
      </p:sp>
      <p:pic>
        <p:nvPicPr>
          <p:cNvPr id="4098" name="Picture 2" descr="MC-0-M .011-.060&amp;quot; by .001&amp;quot; Minus Tolerance Pin Gage Set - 50 Gages:  Hardware Pin Gages: Amazon.com: Industrial &amp;amp; Scientific">
            <a:extLst>
              <a:ext uri="{FF2B5EF4-FFF2-40B4-BE49-F238E27FC236}">
                <a16:creationId xmlns:a16="http://schemas.microsoft.com/office/drawing/2014/main" id="{73840163-44D4-461D-92A1-978E5C42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13" y="2219617"/>
            <a:ext cx="497205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6EE0A0-7A2B-4BA2-8FF6-26A7E804121F}"/>
              </a:ext>
            </a:extLst>
          </p:cNvPr>
          <p:cNvSpPr txBox="1"/>
          <p:nvPr/>
        </p:nvSpPr>
        <p:spPr>
          <a:xfrm>
            <a:off x="6913982" y="2453952"/>
            <a:ext cx="4879912" cy="112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Pin gauge set could be used to physically measure orifice inner diameter </a:t>
            </a:r>
            <a:endParaRPr lang="en-US" dirty="0">
              <a:solidFill>
                <a:srgbClr val="201F1E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1F1E"/>
                </a:solidFill>
                <a:latin typeface="Calibri" panose="020F0502020204030204" pitchFamily="34" charset="0"/>
              </a:rPr>
              <a:t>Does not consider geometry of orifice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80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now, outdoor, sky, skiing&#10;&#10;Description automatically generated">
            <a:extLst>
              <a:ext uri="{FF2B5EF4-FFF2-40B4-BE49-F238E27FC236}">
                <a16:creationId xmlns:a16="http://schemas.microsoft.com/office/drawing/2014/main" id="{C8957CC7-DE8F-4B6B-985A-D7F92536F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438" y="1005973"/>
            <a:ext cx="3610158" cy="4839242"/>
          </a:xfrm>
          <a:prstGeom prst="rect">
            <a:avLst/>
          </a:prstGeom>
        </p:spPr>
      </p:pic>
      <p:pic>
        <p:nvPicPr>
          <p:cNvPr id="8" name="Content Placeholder 7" descr="A person riding a horse&#10;&#10;Description automatically generated">
            <a:extLst>
              <a:ext uri="{FF2B5EF4-FFF2-40B4-BE49-F238E27FC236}">
                <a16:creationId xmlns:a16="http://schemas.microsoft.com/office/drawing/2014/main" id="{7911FC19-DC9A-482C-BF3F-F5D0E0B6A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89095" y="1005973"/>
            <a:ext cx="2057400" cy="2352675"/>
          </a:xfrm>
        </p:spPr>
      </p:pic>
      <p:pic>
        <p:nvPicPr>
          <p:cNvPr id="10" name="Picture 9" descr="A picture containing outdoor, valley, tree, nature&#10;&#10;Description automatically generated">
            <a:extLst>
              <a:ext uri="{FF2B5EF4-FFF2-40B4-BE49-F238E27FC236}">
                <a16:creationId xmlns:a16="http://schemas.microsoft.com/office/drawing/2014/main" id="{30113269-402E-404F-A0D4-9B891627E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095" y="3397725"/>
            <a:ext cx="2057400" cy="2765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7A3A3-5E8E-4038-BD3C-CBE8375E5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4" y="88571"/>
            <a:ext cx="9191625" cy="736427"/>
          </a:xfrm>
        </p:spPr>
        <p:txBody>
          <a:bodyPr anchor="b">
            <a:normAutofit/>
          </a:bodyPr>
          <a:lstStyle/>
          <a:p>
            <a:r>
              <a:rPr lang="en-US" dirty="0"/>
              <a:t>Things about 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6EBC92-9F8F-433A-93C3-8BEDF56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6819" y="6356350"/>
            <a:ext cx="241457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March 8,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D49275-0424-436E-ADAA-EF8906D7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23684" y="6356350"/>
            <a:ext cx="547560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University of Wisconsin - Madison. Thermal Hydraulics Group. 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377C6-E7B7-43B6-88C9-A99FBA23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182" y="6356350"/>
            <a:ext cx="8708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B6D5089-D551-9743-83C3-3B8AB0E77A35}" type="slidenum">
              <a:rPr lang="en-MX" smtClean="0"/>
              <a:pPr>
                <a:spcAft>
                  <a:spcPts val="600"/>
                </a:spcAft>
              </a:pPr>
              <a:t>2</a:t>
            </a:fld>
            <a:endParaRPr lang="en-MX"/>
          </a:p>
        </p:txBody>
      </p:sp>
      <p:pic>
        <p:nvPicPr>
          <p:cNvPr id="1026" name="Picture 2" descr="Fargo Maps | North Dakota, U.S. | Maps of Fargo">
            <a:extLst>
              <a:ext uri="{FF2B5EF4-FFF2-40B4-BE49-F238E27FC236}">
                <a16:creationId xmlns:a16="http://schemas.microsoft.com/office/drawing/2014/main" id="{2A8E2DC8-A284-4658-805C-3C8F8255C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183338"/>
            <a:ext cx="4888994" cy="46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54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C2349-E04C-4F31-9AFF-D91A1789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3" y="88571"/>
            <a:ext cx="10823727" cy="736427"/>
          </a:xfrm>
        </p:spPr>
        <p:txBody>
          <a:bodyPr anchor="b">
            <a:noAutofit/>
          </a:bodyPr>
          <a:lstStyle/>
          <a:p>
            <a:r>
              <a:rPr lang="en-US" sz="3200" dirty="0"/>
              <a:t>Zeiss </a:t>
            </a:r>
            <a:r>
              <a:rPr lang="en-US" sz="3200" dirty="0" err="1"/>
              <a:t>Contura</a:t>
            </a:r>
            <a:r>
              <a:rPr lang="en-US" sz="3200" dirty="0"/>
              <a:t> G2 Coordinated-Measuring Machine (CMM)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D988-52A4-4532-9DD4-1D1D4246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23684" y="6356350"/>
            <a:ext cx="547560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University of Wisconsin - Madison. Thermal Hydraulics Group. 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B3109-A88B-4C3B-BDAB-88F7F574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182" y="6356350"/>
            <a:ext cx="8708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B6D5089-D551-9743-83C3-3B8AB0E77A35}" type="slidenum">
              <a:rPr lang="en-MX" smtClean="0"/>
              <a:pPr>
                <a:spcAft>
                  <a:spcPts val="600"/>
                </a:spcAft>
              </a:pPr>
              <a:t>20</a:t>
            </a:fld>
            <a:endParaRPr lang="en-MX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31B3FCC-B2D1-4F9A-BCD0-728D105F4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77" t="42204" r="42300" b="4780"/>
          <a:stretch/>
        </p:blipFill>
        <p:spPr>
          <a:xfrm>
            <a:off x="6952039" y="1222463"/>
            <a:ext cx="2920481" cy="4207473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6043A5-840A-4E37-8050-A659027A290D}"/>
              </a:ext>
            </a:extLst>
          </p:cNvPr>
          <p:cNvSpPr txBox="1"/>
          <p:nvPr/>
        </p:nvSpPr>
        <p:spPr>
          <a:xfrm>
            <a:off x="4488024" y="5827402"/>
            <a:ext cx="7848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https://www.zeiss.com/metrology/products/systems/coordinate-measuring-machines/bridge-type-cmms/contura-2019.html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51FB15-2254-4726-8C00-4829BB4CF019}"/>
              </a:ext>
            </a:extLst>
          </p:cNvPr>
          <p:cNvSpPr txBox="1"/>
          <p:nvPr/>
        </p:nvSpPr>
        <p:spPr>
          <a:xfrm>
            <a:off x="439105" y="1250935"/>
            <a:ext cx="7230657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Mechanical touch probe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give diameter, and orientation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Able to provide point cloud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 roughness information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Resolution: 1.8</a:t>
            </a:r>
            <a:r>
              <a:rPr lang="en-US" sz="2000" dirty="0">
                <a:effectLst/>
              </a:rPr>
              <a:t>µm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597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6393C-63B6-4EE3-9F49-E345AD56C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Tentative Characterization Plan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B9945-F5B8-49B7-91E1-DE26CC73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F0996-E429-4851-958C-488C989F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21</a:t>
            </a:fld>
            <a:endParaRPr lang="en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DDC5D-FFCD-4CF8-89E3-A85EBE8AD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Take macroscopic images using optical microscope</a:t>
            </a:r>
          </a:p>
          <a:p>
            <a:pPr lvl="1"/>
            <a:r>
              <a:rPr lang="en-US" sz="1600" dirty="0"/>
              <a:t>Post process images to get values for diameter using microscopes software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Image with </a:t>
            </a:r>
            <a:r>
              <a:rPr lang="en-US" sz="2400" dirty="0" err="1"/>
              <a:t>Zygo</a:t>
            </a:r>
            <a:r>
              <a:rPr lang="en-US" sz="2400" dirty="0"/>
              <a:t> </a:t>
            </a:r>
            <a:r>
              <a:rPr lang="en-US" sz="2400" dirty="0" err="1"/>
              <a:t>NewView</a:t>
            </a:r>
            <a:r>
              <a:rPr lang="en-US" sz="2400" dirty="0"/>
              <a:t> 9000</a:t>
            </a:r>
          </a:p>
          <a:p>
            <a:pPr lvl="1"/>
            <a:r>
              <a:rPr lang="en-US" sz="1600" dirty="0"/>
              <a:t>This will give more accurate measurement along with chamfer gradient</a:t>
            </a:r>
          </a:p>
          <a:p>
            <a:pPr lvl="2"/>
            <a:r>
              <a:rPr lang="en-US" sz="1600" dirty="0"/>
              <a:t>Lateral resolution - </a:t>
            </a:r>
            <a:r>
              <a:rPr lang="en-US" sz="1600" dirty="0">
                <a:effectLst/>
              </a:rPr>
              <a:t>0.52 µm (50X objective)</a:t>
            </a:r>
            <a:endParaRPr lang="en-US" sz="16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Use optical diverter to give inner diameter surface roughness</a:t>
            </a:r>
          </a:p>
          <a:p>
            <a:pPr lvl="1"/>
            <a:r>
              <a:rPr lang="en-US" sz="1600" dirty="0"/>
              <a:t>Surface Topography Repeatability - 0.08 nm </a:t>
            </a:r>
          </a:p>
          <a:p>
            <a:pPr lvl="1"/>
            <a:r>
              <a:rPr lang="en-US" sz="1600" dirty="0"/>
              <a:t>Repeatability of RMS surface roughness - 0.008 nm</a:t>
            </a:r>
          </a:p>
          <a:p>
            <a:pPr lvl="2"/>
            <a:r>
              <a:rPr lang="en-US" sz="1200" dirty="0"/>
              <a:t>Vertical resolution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Zeiss </a:t>
            </a:r>
            <a:r>
              <a:rPr lang="en-US" sz="2400" dirty="0" err="1"/>
              <a:t>Contura</a:t>
            </a:r>
            <a:r>
              <a:rPr lang="en-US" sz="2400" dirty="0"/>
              <a:t> G2 to characterize orifice diameter </a:t>
            </a:r>
          </a:p>
          <a:p>
            <a:pPr lvl="1"/>
            <a:r>
              <a:rPr lang="en-US" sz="1600" b="0" i="0" dirty="0">
                <a:solidFill>
                  <a:srgbClr val="201F1E"/>
                </a:solidFill>
                <a:effectLst/>
              </a:rPr>
              <a:t>Position accuracy within the full measurement volume is better than 2 </a:t>
            </a:r>
            <a:r>
              <a:rPr lang="en-US" sz="1600" dirty="0">
                <a:effectLst/>
              </a:rPr>
              <a:t>µm</a:t>
            </a:r>
          </a:p>
        </p:txBody>
      </p:sp>
    </p:spTree>
    <p:extLst>
      <p:ext uri="{BB962C8B-B14F-4D97-AF65-F5344CB8AC3E}">
        <p14:creationId xmlns:p14="http://schemas.microsoft.com/office/powerpoint/2010/main" val="1928790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22D8-DBF6-4E6F-AF27-19D14D85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456" y="1824478"/>
            <a:ext cx="10515600" cy="2687955"/>
          </a:xfrm>
        </p:spPr>
        <p:txBody>
          <a:bodyPr>
            <a:normAutofit/>
          </a:bodyPr>
          <a:lstStyle/>
          <a:p>
            <a:r>
              <a:rPr lang="en-US" sz="3200" dirty="0"/>
              <a:t>Tasks 1 &amp; 2: Thermal Striping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2E23C-A98F-4EC2-9FB4-B22BCD2F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2BCD2-F0C0-4EA3-8335-CAFA17A0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22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01492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8EC3-CF3A-488D-BD2F-E71FE7B1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4" y="88571"/>
            <a:ext cx="11308132" cy="736427"/>
          </a:xfrm>
        </p:spPr>
        <p:txBody>
          <a:bodyPr>
            <a:noAutofit/>
          </a:bodyPr>
          <a:lstStyle/>
          <a:p>
            <a:r>
              <a:rPr lang="en-US" sz="2400" dirty="0"/>
              <a:t>Task 1: Sodium Thermal Striping on Reactor’s Upper Internal Structures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71A0E-636B-4EF0-B74E-D8105F8A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80B67-5CE4-4D56-BA1C-220CE72E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23</a:t>
            </a:fld>
            <a:endParaRPr lang="en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ECC49-55D3-48B6-8DE7-DACDCE714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73" y="995082"/>
            <a:ext cx="8303676" cy="5181881"/>
          </a:xfrm>
        </p:spPr>
        <p:txBody>
          <a:bodyPr>
            <a:normAutofit/>
          </a:bodyPr>
          <a:lstStyle/>
          <a:p>
            <a:r>
              <a:rPr lang="en-US" sz="2000" dirty="0">
                <a:cs typeface="Calibri" panose="020F0502020204030204" pitchFamily="34" charset="0"/>
              </a:rPr>
              <a:t>Turbulent flow is paired with non-isothermal streams can cause thermal striping 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Thermal striping temperature oscillation frequency range from 0.1 – 10 Hz </a:t>
            </a:r>
          </a:p>
          <a:p>
            <a:r>
              <a:rPr lang="en-US" sz="2000" dirty="0"/>
              <a:t>High thermal conductivity comes with disadvantages</a:t>
            </a:r>
          </a:p>
          <a:p>
            <a:r>
              <a:rPr lang="en-US" sz="2000" dirty="0">
                <a:cs typeface="Calibri" panose="020F0502020204030204" pitchFamily="34" charset="0"/>
              </a:rPr>
              <a:t>Temperature oscillations can transmit to structural components 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Causing thermal fatigue and mechanical failure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Typically found at the core exit or piping junctions where two dissimilar temperature flows mix</a:t>
            </a:r>
          </a:p>
          <a:p>
            <a:r>
              <a:rPr lang="en-US" sz="2000" dirty="0">
                <a:cs typeface="Calibri" panose="020F0502020204030204" pitchFamily="34" charset="0"/>
              </a:rPr>
              <a:t>Industry examples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Cracks in piping of cold trap in BN 600 </a:t>
            </a:r>
          </a:p>
          <a:p>
            <a:pPr lvl="1"/>
            <a:r>
              <a:rPr lang="en-US" sz="1600" dirty="0">
                <a:cs typeface="Calibri" panose="020F0502020204030204" pitchFamily="34" charset="0"/>
              </a:rPr>
              <a:t>Cracking in SUPERPHENIX “T” Junctions welds</a:t>
            </a:r>
          </a:p>
          <a:p>
            <a:pPr lvl="1"/>
            <a:endParaRPr lang="en-US" sz="1600" dirty="0">
              <a:cs typeface="Calibri" panose="020F0502020204030204" pitchFamily="34" charset="0"/>
            </a:endParaRPr>
          </a:p>
          <a:p>
            <a:pPr lvl="1"/>
            <a:endParaRPr lang="en-US" sz="1600" dirty="0">
              <a:cs typeface="Calibri" panose="020F0502020204030204" pitchFamily="34" charset="0"/>
            </a:endParaRPr>
          </a:p>
          <a:p>
            <a:pPr lvl="1"/>
            <a:endParaRPr lang="en-US" sz="1600" dirty="0">
              <a:cs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" name="Content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9245E8-6C34-4D05-B72B-6273FAED4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208" y="815694"/>
            <a:ext cx="3531844" cy="5176577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54ED58-821E-42AA-B5A8-E38F9D676685}"/>
              </a:ext>
            </a:extLst>
          </p:cNvPr>
          <p:cNvSpPr txBox="1"/>
          <p:nvPr/>
        </p:nvSpPr>
        <p:spPr>
          <a:xfrm>
            <a:off x="7895465" y="5966163"/>
            <a:ext cx="672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Different thermal hydraulic effects found in SFR </a:t>
            </a:r>
          </a:p>
        </p:txBody>
      </p:sp>
    </p:spTree>
    <p:extLst>
      <p:ext uri="{BB962C8B-B14F-4D97-AF65-F5344CB8AC3E}">
        <p14:creationId xmlns:p14="http://schemas.microsoft.com/office/powerpoint/2010/main" val="1709138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AB15D-F1EC-446B-93A1-E89FA439D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813" y="995082"/>
            <a:ext cx="4349014" cy="3110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BD8EC3-CF3A-488D-BD2F-E71FE7B1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4" y="88571"/>
            <a:ext cx="11308132" cy="736427"/>
          </a:xfrm>
        </p:spPr>
        <p:txBody>
          <a:bodyPr>
            <a:noAutofit/>
          </a:bodyPr>
          <a:lstStyle/>
          <a:p>
            <a:r>
              <a:rPr lang="en-US" sz="2400" dirty="0"/>
              <a:t>Task 1: Sodium Thermal Striping on Reactor’s Upper Internal Structures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71A0E-636B-4EF0-B74E-D8105F8A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80B67-5CE4-4D56-BA1C-220CE72E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24</a:t>
            </a:fld>
            <a:endParaRPr lang="en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ECC49-55D3-48B6-8DE7-DACDCE714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73" y="995082"/>
            <a:ext cx="8051749" cy="5181881"/>
          </a:xfrm>
        </p:spPr>
        <p:txBody>
          <a:bodyPr>
            <a:normAutofit/>
          </a:bodyPr>
          <a:lstStyle/>
          <a:p>
            <a:r>
              <a:rPr lang="en-US" sz="2400" dirty="0"/>
              <a:t>When sodium exits the nuclear core and mixes with colder sodium in the control rods thermal striping can occur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Simulate different core channel temperature distributions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Conduct a test which measures internal stresses induced by thermal oscillations as a jet impinges a plate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Measure stresses with optical fiber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Validate a CFD model of both wall stress and oscillations in flow loop temperatures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Low Prandtl number makes modeling difficult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DF81E2-85E8-4417-A32C-332D6ADFB995}"/>
                  </a:ext>
                </a:extLst>
              </p:cNvPr>
              <p:cNvSpPr txBox="1"/>
              <p:nvPr/>
            </p:nvSpPr>
            <p:spPr>
              <a:xfrm>
                <a:off x="600561" y="5479085"/>
                <a:ext cx="4154372" cy="5928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𝑚𝑜𝑚𝑒𝑛𝑡𝑢𝑚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𝑑𝑖𝑓𝑓𝑢𝑠𝑖𝑣𝑖𝑡𝑦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𝑡h𝑒𝑟𝑚𝑎𝑙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𝑑𝑖𝑓𝑓𝑢𝑠𝑖𝑣𝑖𝑡𝑦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υ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DF81E2-85E8-4417-A32C-332D6ADFB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61" y="5479085"/>
                <a:ext cx="4154372" cy="5928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181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CBE33-A72C-6648-A28C-C70F4AC5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66" y="88597"/>
            <a:ext cx="11255440" cy="6836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Task 1: Sodium Thermal Striping on Reactor’s Upper Internal Structures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42B1A1-5CAA-0A4B-9970-A26EABC54DE5}"/>
              </a:ext>
            </a:extLst>
          </p:cNvPr>
          <p:cNvSpPr txBox="1"/>
          <p:nvPr/>
        </p:nvSpPr>
        <p:spPr>
          <a:xfrm>
            <a:off x="2152650" y="1230598"/>
            <a:ext cx="3886200" cy="502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3306B97-5180-41C5-A153-1030E836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829" y="648726"/>
            <a:ext cx="3122645" cy="3166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D3A9D1-3F91-4407-B612-40EC52292911}"/>
              </a:ext>
            </a:extLst>
          </p:cNvPr>
          <p:cNvSpPr txBox="1"/>
          <p:nvPr/>
        </p:nvSpPr>
        <p:spPr>
          <a:xfrm>
            <a:off x="737117" y="1119734"/>
            <a:ext cx="70441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oscillations don’t inherently transmit to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Frequencies that are too fast prevent heat transfer from fluid to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Slower frequencies allow the structural components to homogenize with the fluid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Reducing thermal fatigue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Medium frequencies are a “sweet” spot for thermal fatigue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Hz appears to be the dominate frequency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A5FD7D7-2A80-4DAA-8AB9-2EC60F9AA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66" y="3569449"/>
            <a:ext cx="2714714" cy="573253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CB86325-84B7-458D-B6D9-471F0FD26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295"/>
          <a:stretch/>
        </p:blipFill>
        <p:spPr>
          <a:xfrm>
            <a:off x="7514829" y="4375730"/>
            <a:ext cx="4745097" cy="144860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B412CE6-3EDC-47A1-97BB-08954EA8F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631" y="4307370"/>
            <a:ext cx="2820398" cy="2248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219FB3-F9AB-4C59-87BC-44E91C2AC6B3}"/>
              </a:ext>
            </a:extLst>
          </p:cNvPr>
          <p:cNvSpPr txBox="1"/>
          <p:nvPr/>
        </p:nvSpPr>
        <p:spPr>
          <a:xfrm>
            <a:off x="10505101" y="1119734"/>
            <a:ext cx="168689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“Experimental investigation on transfer characteristics of temperature fluctuation from liquid sodium to wall in parallel triple-jet”</a:t>
            </a:r>
          </a:p>
          <a:p>
            <a:endParaRPr lang="en-US" sz="800" dirty="0"/>
          </a:p>
          <a:p>
            <a:r>
              <a:rPr lang="en-US" sz="800" dirty="0"/>
              <a:t>Nobuyuki Kimura *, Hiroyuki Miyakoshi, Hideki </a:t>
            </a:r>
            <a:r>
              <a:rPr lang="en-US" sz="800" dirty="0" err="1"/>
              <a:t>Kamide</a:t>
            </a:r>
            <a:r>
              <a:rPr lang="en-US" sz="800" dirty="0"/>
              <a:t> Japan Atomic Energy Agency, 4002 Narita, O-</a:t>
            </a:r>
            <a:r>
              <a:rPr lang="en-US" sz="800" dirty="0" err="1"/>
              <a:t>arai</a:t>
            </a:r>
            <a:r>
              <a:rPr lang="en-US" sz="800" dirty="0"/>
              <a:t>, Ibaraki 311-1393, Japan</a:t>
            </a:r>
          </a:p>
          <a:p>
            <a:endParaRPr lang="en-US" sz="800" dirty="0"/>
          </a:p>
          <a:p>
            <a:r>
              <a:rPr lang="en-US" sz="800" dirty="0"/>
              <a:t>Received 26 July 2006; received in revised form 29 September 2006 Available online 5 December 2006</a:t>
            </a:r>
          </a:p>
          <a:p>
            <a:endParaRPr lang="en-US" sz="800" dirty="0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2DE70C-353D-418A-804B-2F48A99214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712"/>
          <a:stretch/>
        </p:blipFill>
        <p:spPr>
          <a:xfrm>
            <a:off x="274475" y="4179632"/>
            <a:ext cx="4186254" cy="1876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91C44C-13A6-4BB8-8ADF-346625D152A7}"/>
              </a:ext>
            </a:extLst>
          </p:cNvPr>
          <p:cNvSpPr/>
          <p:nvPr/>
        </p:nvSpPr>
        <p:spPr>
          <a:xfrm>
            <a:off x="3853543" y="6170656"/>
            <a:ext cx="751088" cy="247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90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CBE33-A72C-6648-A28C-C70F4AC5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66" y="88597"/>
            <a:ext cx="11255440" cy="6836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Task 1: Sodium Thermal Striping on Reactor’s Upper Internal Structures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42B1A1-5CAA-0A4B-9970-A26EABC54DE5}"/>
              </a:ext>
            </a:extLst>
          </p:cNvPr>
          <p:cNvSpPr txBox="1"/>
          <p:nvPr/>
        </p:nvSpPr>
        <p:spPr>
          <a:xfrm>
            <a:off x="2152650" y="1230598"/>
            <a:ext cx="3886200" cy="5023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3306B97-5180-41C5-A153-1030E836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722" y="893791"/>
            <a:ext cx="3122645" cy="3166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D3A9D1-3F91-4407-B612-40EC52292911}"/>
              </a:ext>
            </a:extLst>
          </p:cNvPr>
          <p:cNvSpPr txBox="1"/>
          <p:nvPr/>
        </p:nvSpPr>
        <p:spPr>
          <a:xfrm>
            <a:off x="737118" y="1119734"/>
            <a:ext cx="84348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temperature fluctuations in the solid are much smaller than the fluctuations in the fluid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May be a bigger concern in piping due to smaller walls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experimental conditions with iso-velocity jet conditions produced periodic temperature fluctuations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CB86325-84B7-458D-B6D9-471F0FD26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19" y="4195333"/>
            <a:ext cx="4745097" cy="1794926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E9ECD37A-5833-4AA0-91C2-A27078F9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13" y="3080641"/>
            <a:ext cx="3090639" cy="3173238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4E0DCAD6-1EDD-4A76-BD82-68007C27B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498" y="3283441"/>
            <a:ext cx="3004071" cy="2834828"/>
          </a:xfrm>
          <a:prstGeom prst="rect">
            <a:avLst/>
          </a:prstGeom>
        </p:spPr>
      </p:pic>
      <p:pic>
        <p:nvPicPr>
          <p:cNvPr id="18" name="Picture 1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F243BA0-6C97-4E9D-80F5-948F94AAA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229" y="2836507"/>
            <a:ext cx="2714714" cy="5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40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CBE33-A72C-6648-A28C-C70F4AC5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33" y="197842"/>
            <a:ext cx="10695214" cy="6836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Task 1: Sodium Thermal Striping on Reactor’s Upper Internal Structures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42B1A1-5CAA-0A4B-9970-A26EABC54DE5}"/>
              </a:ext>
            </a:extLst>
          </p:cNvPr>
          <p:cNvSpPr txBox="1"/>
          <p:nvPr/>
        </p:nvSpPr>
        <p:spPr>
          <a:xfrm>
            <a:off x="230933" y="1663248"/>
            <a:ext cx="5470071" cy="5199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Having an equal velocity for the two jets creates larger temperature fluctuation amplitudes</a:t>
            </a:r>
          </a:p>
          <a:p>
            <a:pPr marL="2857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There is high attenuation of thermal striping at a 50% cold flow stream velocity and a 100% hot flow stream velocity (flow rate up to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gpm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285750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7FBD085D-FDF4-DA43-A616-18D9F9F1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7" y="810140"/>
            <a:ext cx="5213816" cy="541695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5BE88C-BE5A-49BE-AE75-16B7D2DDEE01}"/>
              </a:ext>
            </a:extLst>
          </p:cNvPr>
          <p:cNvSpPr txBox="1"/>
          <p:nvPr/>
        </p:nvSpPr>
        <p:spPr>
          <a:xfrm>
            <a:off x="2069066" y="5856765"/>
            <a:ext cx="21017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LMFBR Thermal-Striping Evaluation  -EPRI NP-2673 Project 17-4-11 Interim Report October 1982</a:t>
            </a:r>
          </a:p>
          <a:p>
            <a:r>
              <a:rPr lang="en-US" sz="800" dirty="0"/>
              <a:t> </a:t>
            </a:r>
          </a:p>
          <a:p>
            <a:r>
              <a:rPr lang="en-US" sz="800" dirty="0"/>
              <a:t>Prepared by Rockwell international         -Energy systems group</a:t>
            </a:r>
          </a:p>
          <a:p>
            <a:r>
              <a:rPr lang="en-US" sz="800" dirty="0"/>
              <a:t> PI - J.E. Brunings</a:t>
            </a:r>
          </a:p>
        </p:txBody>
      </p:sp>
    </p:spTree>
    <p:extLst>
      <p:ext uri="{BB962C8B-B14F-4D97-AF65-F5344CB8AC3E}">
        <p14:creationId xmlns:p14="http://schemas.microsoft.com/office/powerpoint/2010/main" val="13594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A1525B6-A910-41AF-82B4-7EA032A74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99" y="588359"/>
            <a:ext cx="4198985" cy="2593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1FD1DE-974A-4E1B-9CCE-33A101EAA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Attenuation of Temperature Fluctuations in Thermal Striping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8B0AD-0628-4274-AEC9-D6AEC2AA2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41BEF-DE10-4657-A3FC-16587F4E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28</a:t>
            </a:fld>
            <a:endParaRPr lang="en-MX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D3A79D-D349-4BE3-9B66-329A717EF672}"/>
              </a:ext>
            </a:extLst>
          </p:cNvPr>
          <p:cNvSpPr/>
          <p:nvPr/>
        </p:nvSpPr>
        <p:spPr>
          <a:xfrm>
            <a:off x="10876381" y="3783743"/>
            <a:ext cx="1054249" cy="527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169877-690F-400F-8281-A25B26410EE6}"/>
              </a:ext>
            </a:extLst>
          </p:cNvPr>
          <p:cNvSpPr txBox="1"/>
          <p:nvPr/>
        </p:nvSpPr>
        <p:spPr>
          <a:xfrm>
            <a:off x="7853671" y="3116505"/>
            <a:ext cx="380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Relation between peak-to-peak amplitude and distance L 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33F30CE0-DCAD-43C0-88C5-5C47DD905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285" y="3588546"/>
            <a:ext cx="3923117" cy="24263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AA4CB3-D04A-493D-A6FB-A20265ACDCEC}"/>
              </a:ext>
            </a:extLst>
          </p:cNvPr>
          <p:cNvSpPr txBox="1"/>
          <p:nvPr/>
        </p:nvSpPr>
        <p:spPr>
          <a:xfrm>
            <a:off x="7389099" y="5931232"/>
            <a:ext cx="548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Attenuation ratios of peak-to-peak amplitude vs flow rate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832D91-ADDC-4402-A985-C9F6FF2BBDFC}"/>
              </a:ext>
            </a:extLst>
          </p:cNvPr>
          <p:cNvSpPr txBox="1"/>
          <p:nvPr/>
        </p:nvSpPr>
        <p:spPr>
          <a:xfrm>
            <a:off x="215174" y="1053508"/>
            <a:ext cx="68172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Relationship between temperature fluctuations and distance between plate that is struck by an impinging jet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 = 38 mm produced the largest fluctuations on the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 fluctuations were reduced by half when transmitted to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consequence of thermal boundary layer attenuating temperature response to surface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Peak-to-peak surface temperature fluctuations increased with an increase in jet flow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Due to the thermal boundary layers contribution decreasing with an increasing flow rate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8DD95-E589-4D5E-8CBE-7A1958D6AA7C}"/>
              </a:ext>
            </a:extLst>
          </p:cNvPr>
          <p:cNvSpPr txBox="1"/>
          <p:nvPr/>
        </p:nvSpPr>
        <p:spPr>
          <a:xfrm>
            <a:off x="295463" y="5772091"/>
            <a:ext cx="61876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Attenuation of Temperature Fluctuations in Thermal Striping, </a:t>
            </a:r>
            <a:r>
              <a:rPr lang="en-US" sz="1100" dirty="0" err="1"/>
              <a:t>Mitsuo</a:t>
            </a:r>
            <a:r>
              <a:rPr lang="en-US" sz="1100" dirty="0"/>
              <a:t> Wakamatsu, </a:t>
            </a:r>
            <a:r>
              <a:rPr lang="en-US" sz="1100" dirty="0" err="1"/>
              <a:t>Hiromichi</a:t>
            </a:r>
            <a:r>
              <a:rPr lang="en-US" sz="1100" dirty="0"/>
              <a:t> </a:t>
            </a:r>
            <a:r>
              <a:rPr lang="en-US" sz="1100" dirty="0" err="1"/>
              <a:t>Nei</a:t>
            </a:r>
            <a:r>
              <a:rPr lang="en-US" sz="1100" dirty="0"/>
              <a:t> and Koh Hashiguchi, Toshiba Nuclear Engineering Laboratory, Toshiba Corporation, Received May 12, 1994</a:t>
            </a:r>
          </a:p>
        </p:txBody>
      </p:sp>
    </p:spTree>
    <p:extLst>
      <p:ext uri="{BB962C8B-B14F-4D97-AF65-F5344CB8AC3E}">
        <p14:creationId xmlns:p14="http://schemas.microsoft.com/office/powerpoint/2010/main" val="1059058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853F808-A5AD-4186-8B1A-02F765AB2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9" y="1425919"/>
            <a:ext cx="5856794" cy="3729975"/>
          </a:xfrm>
          <a:prstGeom prst="rect">
            <a:avLst/>
          </a:prstGeom>
        </p:spPr>
      </p:pic>
      <p:pic>
        <p:nvPicPr>
          <p:cNvPr id="22" name="Picture 21" descr="Diagram, schematic&#10;&#10;Description automatically generated">
            <a:extLst>
              <a:ext uri="{FF2B5EF4-FFF2-40B4-BE49-F238E27FC236}">
                <a16:creationId xmlns:a16="http://schemas.microsoft.com/office/drawing/2014/main" id="{19F85ACC-0CE4-4800-8A5D-A14630A73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705" y="1456635"/>
            <a:ext cx="3112313" cy="2393684"/>
          </a:xfrm>
          <a:prstGeom prst="rect">
            <a:avLst/>
          </a:prstGeom>
        </p:spPr>
      </p:pic>
      <p:pic>
        <p:nvPicPr>
          <p:cNvPr id="24" name="Picture 23" descr="Diagram, schematic&#10;&#10;Description automatically generated">
            <a:extLst>
              <a:ext uri="{FF2B5EF4-FFF2-40B4-BE49-F238E27FC236}">
                <a16:creationId xmlns:a16="http://schemas.microsoft.com/office/drawing/2014/main" id="{0171CE98-AC51-4784-9CF1-DFEF7A26E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135" y="1425919"/>
            <a:ext cx="3139904" cy="2443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2E2FD5-FE4F-46E0-87EA-D725DFFA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313" y="88571"/>
            <a:ext cx="9191625" cy="736427"/>
          </a:xfrm>
        </p:spPr>
        <p:txBody>
          <a:bodyPr anchor="b">
            <a:normAutofit/>
          </a:bodyPr>
          <a:lstStyle/>
          <a:p>
            <a:r>
              <a:rPr lang="en-US" sz="3700" dirty="0"/>
              <a:t>Thermal Stratification Testing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E1798-B933-4649-9890-783D056F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23684" y="6356350"/>
            <a:ext cx="64443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University of Wisconsin - Madison. Thermal Hydraulics Group. 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4AFE5D-257B-481D-AB33-99EA1ACF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182" y="6356350"/>
            <a:ext cx="8708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B6D5089-D551-9743-83C3-3B8AB0E77A35}" type="slidenum">
              <a:rPr lang="en-MX" smtClean="0"/>
              <a:pPr>
                <a:spcAft>
                  <a:spcPts val="600"/>
                </a:spcAft>
              </a:pPr>
              <a:t>29</a:t>
            </a:fld>
            <a:endParaRPr lang="en-MX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4A8F80-77BA-4F5F-84D2-9CDD8E7BE78B}"/>
              </a:ext>
            </a:extLst>
          </p:cNvPr>
          <p:cNvSpPr txBox="1"/>
          <p:nvPr/>
        </p:nvSpPr>
        <p:spPr>
          <a:xfrm>
            <a:off x="6462598" y="4134627"/>
            <a:ext cx="5233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(Left)Schematic of the operation of the TSTF during the heating (Right) Schematic of the operation of the TSTF during an experimental run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77D2C9-D173-48CA-97AC-7F77B6D00DE3}"/>
              </a:ext>
            </a:extLst>
          </p:cNvPr>
          <p:cNvSpPr txBox="1"/>
          <p:nvPr/>
        </p:nvSpPr>
        <p:spPr>
          <a:xfrm>
            <a:off x="1108544" y="4927774"/>
            <a:ext cx="4770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Full layout of the thermal stratification testing facility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AAE456-E3E5-4AC9-9143-7C0329924C64}"/>
              </a:ext>
            </a:extLst>
          </p:cNvPr>
          <p:cNvSpPr/>
          <p:nvPr/>
        </p:nvSpPr>
        <p:spPr>
          <a:xfrm>
            <a:off x="195943" y="88571"/>
            <a:ext cx="742370" cy="736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01C570-8A40-4AA8-A046-75A5039B0762}"/>
              </a:ext>
            </a:extLst>
          </p:cNvPr>
          <p:cNvSpPr txBox="1"/>
          <p:nvPr/>
        </p:nvSpPr>
        <p:spPr>
          <a:xfrm>
            <a:off x="6096000" y="4770606"/>
            <a:ext cx="60975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Facility is 225 liters in total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Testing supply 75 [l] and a testing supply reservoir (150 [l])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Facility has access to a 1000 [l] sodium holding tank</a:t>
            </a:r>
          </a:p>
        </p:txBody>
      </p:sp>
    </p:spTree>
    <p:extLst>
      <p:ext uri="{BB962C8B-B14F-4D97-AF65-F5344CB8AC3E}">
        <p14:creationId xmlns:p14="http://schemas.microsoft.com/office/powerpoint/2010/main" val="1630266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1E6F-6728-4769-8DFC-68E545C3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099"/>
            <a:ext cx="10515600" cy="683664"/>
          </a:xfrm>
        </p:spPr>
        <p:txBody>
          <a:bodyPr anchor="ctr">
            <a:normAutofit/>
          </a:bodyPr>
          <a:lstStyle/>
          <a:p>
            <a:r>
              <a:rPr lang="en-US" sz="4100" dirty="0"/>
              <a:t>Overview of Sodium Fast Reactors (SFR)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3E7F0-D0ED-4B25-9B17-72E217B479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702" y="1230596"/>
            <a:ext cx="6400799" cy="52749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One of the six designs considered for Gen IV reactors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Two types: Pool and loop designs 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Pool type preferred by most countries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Usually have three heat transfer systems: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Primary heat transfer system – cools the core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Intermediate heat transfer system (IHX)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Takes heat from primary loop to the steam generator system or other applications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Keeps radiation in primary loop from interacting with other components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Energy conversion system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Generates electricity for consumer use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Usually steam turbine generator</a:t>
            </a:r>
          </a:p>
          <a:p>
            <a:pPr lvl="2">
              <a:lnSpc>
                <a:spcPct val="100000"/>
              </a:lnSpc>
            </a:pPr>
            <a:r>
              <a:rPr lang="en-US" sz="1200" dirty="0"/>
              <a:t>Natrium thermal storage</a:t>
            </a:r>
          </a:p>
          <a:p>
            <a:endParaRPr lang="en-US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1D4638-A513-4DAF-9900-D411F5B9E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4817" y="1267897"/>
            <a:ext cx="5685258" cy="403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81853A-D835-41C4-A611-E9F938CF8C6C}"/>
              </a:ext>
            </a:extLst>
          </p:cNvPr>
          <p:cNvSpPr txBox="1"/>
          <p:nvPr/>
        </p:nvSpPr>
        <p:spPr>
          <a:xfrm>
            <a:off x="7196136" y="551757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Pool Type Sodium Fast Reactor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1F574-29EC-4B4E-B73F-657821C1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55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9AA26-C94E-4756-AD52-3C6357698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4" y="88571"/>
            <a:ext cx="11270810" cy="736427"/>
          </a:xfrm>
        </p:spPr>
        <p:txBody>
          <a:bodyPr>
            <a:noAutofit/>
          </a:bodyPr>
          <a:lstStyle/>
          <a:p>
            <a:r>
              <a:rPr lang="en-US" sz="3200" dirty="0"/>
              <a:t>Task 2: Sodium Thermal Striping “T” or “Y” Junction Tests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AA8E69-D042-4D47-85B4-669F2458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C3A72-2E48-4F9C-A311-4CAE4AE1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30</a:t>
            </a:fld>
            <a:endParaRPr lang="en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5D827B-AE66-4CA0-B039-D07FDB862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Temperature differences in sodium pool can cause cold or hot slugs of sodium to be pushed into secondary piping </a:t>
            </a:r>
          </a:p>
          <a:p>
            <a:pPr lvl="1"/>
            <a:r>
              <a:rPr lang="en-US" sz="2000" dirty="0"/>
              <a:t>Prompt thermal striping </a:t>
            </a:r>
          </a:p>
          <a:p>
            <a:pPr lvl="1"/>
            <a:r>
              <a:rPr lang="en-US" sz="2000" dirty="0"/>
              <a:t>Thermal stresses on the reactor piping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Goal is to conduct testing to assist in the validation of a 1D model in piping subjected to thermal oscillations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Testing will investigate pipe temperatures in </a:t>
            </a:r>
          </a:p>
          <a:p>
            <a:pPr marL="457200" lvl="1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vulnerable pipe sections of varying geometries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Measure thermal stresses in various pipe geometries</a:t>
            </a:r>
          </a:p>
          <a:p>
            <a:pPr marL="914400" lvl="2" indent="0"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8A5C27-4BB1-46B8-9C1B-11F453D01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213" r="5293" b="17545"/>
          <a:stretch/>
        </p:blipFill>
        <p:spPr>
          <a:xfrm>
            <a:off x="6379031" y="3461334"/>
            <a:ext cx="5671200" cy="2467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767968-A100-46C2-A555-0CF130570B6F}"/>
              </a:ext>
            </a:extLst>
          </p:cNvPr>
          <p:cNvSpPr txBox="1"/>
          <p:nvPr/>
        </p:nvSpPr>
        <p:spPr>
          <a:xfrm>
            <a:off x="7266542" y="5894079"/>
            <a:ext cx="4087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Fig XX</a:t>
            </a:r>
            <a:r>
              <a:rPr lang="en-US" sz="1100" dirty="0"/>
              <a:t>. UW T-junction thermal striping induced fatigue </a:t>
            </a:r>
          </a:p>
        </p:txBody>
      </p:sp>
    </p:spTree>
    <p:extLst>
      <p:ext uri="{BB962C8B-B14F-4D97-AF65-F5344CB8AC3E}">
        <p14:creationId xmlns:p14="http://schemas.microsoft.com/office/powerpoint/2010/main" val="31808522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8EC3-CF3A-488D-BD2F-E71FE7B1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4" y="88571"/>
            <a:ext cx="11308132" cy="736427"/>
          </a:xfrm>
        </p:spPr>
        <p:txBody>
          <a:bodyPr>
            <a:noAutofit/>
          </a:bodyPr>
          <a:lstStyle/>
          <a:p>
            <a:r>
              <a:rPr lang="en-US" sz="2400" dirty="0"/>
              <a:t>Task 2: Sodium Thermal Striping “T” or “Y” Junction Tests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71A0E-636B-4EF0-B74E-D8105F8A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80B67-5CE4-4D56-BA1C-220CE72E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31</a:t>
            </a:fld>
            <a:endParaRPr lang="en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ECC49-55D3-48B6-8DE7-DACDCE714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73" y="995082"/>
            <a:ext cx="10160468" cy="518188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  <a:cs typeface="Calibri" panose="020F0502020204030204" pitchFamily="34" charset="0"/>
              </a:rPr>
              <a:t>As previously mentioned, thermal striping in reactor piping particularly dangerous due to the relatively small size of pipe walls </a:t>
            </a:r>
          </a:p>
          <a:p>
            <a:r>
              <a:rPr lang="en-US" sz="2000" dirty="0">
                <a:latin typeface="+mj-lt"/>
                <a:cs typeface="Calibri" panose="020F0502020204030204" pitchFamily="34" charset="0"/>
              </a:rPr>
              <a:t>This danger is exacerbated depending on the location of thermal striping in the pipe</a:t>
            </a:r>
          </a:p>
          <a:p>
            <a:r>
              <a:rPr lang="en-US" sz="2000" dirty="0">
                <a:latin typeface="+mj-lt"/>
                <a:cs typeface="Calibri" panose="020F0502020204030204" pitchFamily="34" charset="0"/>
              </a:rPr>
              <a:t>Location of oscillations determined based on momentum ratio 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72EC41-E44A-42A5-8F54-3101FEB77DFB}"/>
                  </a:ext>
                </a:extLst>
              </p:cNvPr>
              <p:cNvSpPr txBox="1"/>
              <p:nvPr/>
            </p:nvSpPr>
            <p:spPr>
              <a:xfrm>
                <a:off x="496390" y="3139124"/>
                <a:ext cx="5302262" cy="289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/>
                  <a:t>Main Pipe Momentum: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1600" b="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1600" dirty="0">
                  <a:latin typeface="+mj-lt"/>
                </a:endParaRPr>
              </a:p>
              <a:p>
                <a:r>
                  <a:rPr lang="en-US" sz="1600" dirty="0"/>
                  <a:t>Branch Pipe Momentum: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1600" b="0" i="1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Sup>
                          <m:sSub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1600" dirty="0">
                  <a:latin typeface="+mj-lt"/>
                </a:endParaRPr>
              </a:p>
              <a:p>
                <a:pPr marL="0" indent="0">
                  <a:buNone/>
                </a:pPr>
                <a:endParaRPr lang="en-US" sz="16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1600" b="0" dirty="0"/>
                  <a:t>Momentum Ratio: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lang="en-US" sz="1600" dirty="0">
                  <a:latin typeface="+mj-lt"/>
                </a:endParaRPr>
              </a:p>
              <a:p>
                <a:endParaRPr lang="en-US" sz="1200" dirty="0"/>
              </a:p>
              <a:p>
                <a:endParaRPr lang="en-US" sz="1200" dirty="0"/>
              </a:p>
              <a:p>
                <a:r>
                  <a:rPr lang="en-US" sz="1200" dirty="0"/>
                  <a:t>Where D</a:t>
                </a:r>
                <a:r>
                  <a:rPr lang="en-US" sz="1200" baseline="-25000" dirty="0"/>
                  <a:t>m</a:t>
                </a:r>
                <a:r>
                  <a:rPr lang="en-US" sz="1200" dirty="0"/>
                  <a:t>  and D</a:t>
                </a:r>
                <a:r>
                  <a:rPr lang="en-US" sz="1200" baseline="-25000" dirty="0"/>
                  <a:t>b</a:t>
                </a:r>
                <a:r>
                  <a:rPr lang="en-US" sz="1200" dirty="0"/>
                  <a:t> are hydraulic diameters, V</a:t>
                </a:r>
                <a:r>
                  <a:rPr lang="en-US" sz="1200" baseline="-25000" dirty="0"/>
                  <a:t>m</a:t>
                </a:r>
                <a:r>
                  <a:rPr lang="en-US" sz="1200" dirty="0"/>
                  <a:t> and V</a:t>
                </a:r>
                <a:r>
                  <a:rPr lang="en-US" sz="1200" baseline="-25000" dirty="0"/>
                  <a:t>b  </a:t>
                </a:r>
                <a:r>
                  <a:rPr lang="en-US" sz="1200" dirty="0"/>
                  <a:t>are the mean cross-sectional velocities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are the respective fluid densities for each pipe</a:t>
                </a:r>
                <a:endParaRPr lang="en-US" sz="1100" dirty="0"/>
              </a:p>
              <a:p>
                <a:endParaRPr lang="en-US" sz="1200" dirty="0"/>
              </a:p>
              <a:p>
                <a:r>
                  <a:rPr lang="en-US" sz="1200" dirty="0"/>
                  <a:t>For a T-junction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=90°so sin(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dirty="0"/>
                  <a:t>) goes to 1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72EC41-E44A-42A5-8F54-3101FEB77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90" y="3139124"/>
                <a:ext cx="5302262" cy="2898807"/>
              </a:xfrm>
              <a:prstGeom prst="rect">
                <a:avLst/>
              </a:prstGeom>
              <a:blipFill>
                <a:blip r:embed="rId4"/>
                <a:stretch>
                  <a:fillRect l="-575" t="-632" b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2" name="Picture 8" descr="Illustration accounting for the definition of momentum ratio for Y-junctions">
            <a:extLst>
              <a:ext uri="{FF2B5EF4-FFF2-40B4-BE49-F238E27FC236}">
                <a16:creationId xmlns:a16="http://schemas.microsoft.com/office/drawing/2014/main" id="{D542304E-0773-4041-8C46-EF5C0FD3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69" y="2966847"/>
            <a:ext cx="5896958" cy="261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679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60C75-E9C4-4043-8A84-5A926C826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4" y="88571"/>
            <a:ext cx="11045008" cy="736427"/>
          </a:xfrm>
        </p:spPr>
        <p:txBody>
          <a:bodyPr>
            <a:noAutofit/>
          </a:bodyPr>
          <a:lstStyle/>
          <a:p>
            <a:r>
              <a:rPr lang="en-US" sz="2800" dirty="0"/>
              <a:t>Task 2: Sodium Thermal Striping “T” or “Y” Junction Tests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6ECAA-46F8-4748-8D7E-9DF839F7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EAD8B-1546-4182-A9FC-EB07CA56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32</a:t>
            </a:fld>
            <a:endParaRPr lang="en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1E5BE0B-84D1-4383-BC5A-5C9434B9C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b="0" dirty="0"/>
                  <a:t>Momentum Ratio: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1E5BE0B-84D1-4383-BC5A-5C9434B9C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FCDFF81-947F-4A5C-B56E-87D7AB99B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40" y="2545046"/>
            <a:ext cx="3365029" cy="1670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F1FBD8-622E-4307-881F-59E3A4D83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643" y="4394930"/>
            <a:ext cx="6992973" cy="1379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71B781-2883-4704-90C3-84FACE282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153" y="1240564"/>
            <a:ext cx="5059647" cy="29088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78CD38-0406-41D5-BDA5-1FC3291E60C9}"/>
              </a:ext>
            </a:extLst>
          </p:cNvPr>
          <p:cNvSpPr txBox="1"/>
          <p:nvPr/>
        </p:nvSpPr>
        <p:spPr>
          <a:xfrm>
            <a:off x="2789654" y="5784306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Fig XX: Flow patterns of branch pipe jet in T-junction piping system (branch pipe jet contains fluorescent dye): Taken from the WATLON water experiment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9B7F98-F60A-4484-9828-07530EBB1806}"/>
              </a:ext>
            </a:extLst>
          </p:cNvPr>
          <p:cNvSpPr txBox="1"/>
          <p:nvPr/>
        </p:nvSpPr>
        <p:spPr>
          <a:xfrm>
            <a:off x="758843" y="2242352"/>
            <a:ext cx="314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 XX: Different Branch Jet Classifications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61B524-11E6-4BCA-A354-28D4025AFE91}"/>
              </a:ext>
            </a:extLst>
          </p:cNvPr>
          <p:cNvSpPr txBox="1"/>
          <p:nvPr/>
        </p:nvSpPr>
        <p:spPr>
          <a:xfrm>
            <a:off x="6621577" y="1077616"/>
            <a:ext cx="4499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 XX: Illustration of Different Branch Jet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1410864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5170" y="907489"/>
            <a:ext cx="65319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Past UW-Madison experiments proved fibers could be used for thermal striping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Rayleigh backscatter-based fiber optic temperature sensors provide high resolution 1D temperature measurements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Near infrared laser shines down optical fiber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Defects in fiber produce Rayleigh backscatter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spatial temperature measurements</a:t>
            </a:r>
          </a:p>
          <a:p>
            <a:pPr marL="800100" lvl="1" indent="-342900">
              <a:lnSpc>
                <a:spcPct val="150000"/>
              </a:lnSpc>
              <a:buAutoNum type="arabicPeriod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75" y="3218485"/>
            <a:ext cx="6194650" cy="2862953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51145" y="1281367"/>
            <a:ext cx="2522926" cy="3243762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 flipH="1">
            <a:off x="8652106" y="2672416"/>
            <a:ext cx="435935" cy="29771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88041" y="2441583"/>
            <a:ext cx="128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every 0.653 mm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11252403" y="3737591"/>
            <a:ext cx="149225" cy="22991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274668" y="3541732"/>
            <a:ext cx="977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Termination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11142577" y="2847114"/>
            <a:ext cx="36310" cy="37137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912608" y="2655115"/>
            <a:ext cx="1285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Interrogator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700215-CEBB-460A-AC3D-4C558D71F41E}"/>
              </a:ext>
            </a:extLst>
          </p:cNvPr>
          <p:cNvSpPr txBox="1">
            <a:spLocks/>
          </p:cNvSpPr>
          <p:nvPr/>
        </p:nvSpPr>
        <p:spPr>
          <a:xfrm>
            <a:off x="285170" y="-79241"/>
            <a:ext cx="9191625" cy="736427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/>
              <a:t>Distributed Optical Fiber Temperature Sensors</a:t>
            </a:r>
          </a:p>
        </p:txBody>
      </p:sp>
    </p:spTree>
    <p:extLst>
      <p:ext uri="{BB962C8B-B14F-4D97-AF65-F5344CB8AC3E}">
        <p14:creationId xmlns:p14="http://schemas.microsoft.com/office/powerpoint/2010/main" val="3988480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B04FB-5F05-434D-ACAA-6D22585E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4" y="88571"/>
            <a:ext cx="11138626" cy="736427"/>
          </a:xfrm>
        </p:spPr>
        <p:txBody>
          <a:bodyPr>
            <a:noAutofit/>
          </a:bodyPr>
          <a:lstStyle/>
          <a:p>
            <a:r>
              <a:rPr lang="en-US" sz="2400" dirty="0"/>
              <a:t>Task 2: Similar Past Experiments of Thermal Striping in “Y” Junctions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8D05C5-4211-46B7-AB2C-59D8B64B6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E9E2-C824-9B4F-AE50-2E91F1E74069}" type="datetime4">
              <a:rPr lang="en-US" smtClean="0"/>
              <a:t>April 6, 2022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5AD1A-ADFF-4DC6-AF66-3B50E87B8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1DB7B-A5EE-45F9-800F-AE231595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34</a:t>
            </a:fld>
            <a:endParaRPr lang="en-MX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1D204DA-FF10-41EF-98D5-3259AF817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043"/>
          <a:stretch/>
        </p:blipFill>
        <p:spPr>
          <a:xfrm>
            <a:off x="5994865" y="1548005"/>
            <a:ext cx="6136174" cy="347151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543FD15-0947-4661-8191-3066FAE5D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94" t="2595" r="18645" b="15023"/>
          <a:stretch/>
        </p:blipFill>
        <p:spPr>
          <a:xfrm>
            <a:off x="295396" y="1814829"/>
            <a:ext cx="2632482" cy="2849362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5F6E99-0567-4512-8E9C-D51D0BAA5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688" y="1487560"/>
            <a:ext cx="2496630" cy="3346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D94BCE-EA0A-4F41-B2B5-ECCA4F6A9C4E}"/>
              </a:ext>
            </a:extLst>
          </p:cNvPr>
          <p:cNvSpPr txBox="1"/>
          <p:nvPr/>
        </p:nvSpPr>
        <p:spPr>
          <a:xfrm>
            <a:off x="215174" y="5379073"/>
            <a:ext cx="54458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(Left) Schematic depicting the capillary tube Y-geometry. (Right) Photograph of Y-test section installed in loop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6423E1-0099-4671-8B56-A50F52BEEF4B}"/>
              </a:ext>
            </a:extLst>
          </p:cNvPr>
          <p:cNvSpPr txBox="1"/>
          <p:nvPr/>
        </p:nvSpPr>
        <p:spPr>
          <a:xfrm>
            <a:off x="7052373" y="5811620"/>
            <a:ext cx="4643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Sodium loop schematic with striping section Y geometry</a:t>
            </a:r>
          </a:p>
        </p:txBody>
      </p:sp>
    </p:spTree>
    <p:extLst>
      <p:ext uri="{BB962C8B-B14F-4D97-AF65-F5344CB8AC3E}">
        <p14:creationId xmlns:p14="http://schemas.microsoft.com/office/powerpoint/2010/main" val="3283785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B04FB-5F05-434D-ACAA-6D22585E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74" y="88571"/>
            <a:ext cx="11138626" cy="736427"/>
          </a:xfrm>
        </p:spPr>
        <p:txBody>
          <a:bodyPr>
            <a:noAutofit/>
          </a:bodyPr>
          <a:lstStyle/>
          <a:p>
            <a:r>
              <a:rPr lang="en-US" sz="2400" dirty="0"/>
              <a:t>Task 2: Similar Past Experiments of Thermal Striping in “T” and “Y” Junctions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8D05C5-4211-46B7-AB2C-59D8B64B6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E9E2-C824-9B4F-AE50-2E91F1E74069}" type="datetime4">
              <a:rPr lang="en-US" smtClean="0"/>
              <a:t>April 6, 2022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5AD1A-ADFF-4DC6-AF66-3B50E87B8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1DB7B-A5EE-45F9-800F-AE231595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35</a:t>
            </a:fld>
            <a:endParaRPr lang="en-MX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8C3701C-BA8E-494A-B24A-354136D91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93" y="1259295"/>
            <a:ext cx="2537934" cy="415298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ABDCF136-8064-46B3-8F17-53185ED93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330" y="1616727"/>
            <a:ext cx="3286608" cy="3216530"/>
          </a:xfrm>
          <a:prstGeom prst="rect">
            <a:avLst/>
          </a:prstGeom>
        </p:spPr>
      </p:pic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578C9AB-55A9-440B-BFEF-201827DCB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041" y="1838317"/>
            <a:ext cx="3286608" cy="2994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2D1E54-184E-46BD-817F-D1E2BF62CE0E}"/>
              </a:ext>
            </a:extLst>
          </p:cNvPr>
          <p:cNvSpPr txBox="1"/>
          <p:nvPr/>
        </p:nvSpPr>
        <p:spPr>
          <a:xfrm>
            <a:off x="391886" y="5615160"/>
            <a:ext cx="485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 </a:t>
            </a:r>
            <a:r>
              <a:rPr lang="en-US" sz="1100" dirty="0"/>
              <a:t>Thermal Striping test section: T-junction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86A88C-B193-442B-A16D-3CC29290A390}"/>
              </a:ext>
            </a:extLst>
          </p:cNvPr>
          <p:cNvSpPr txBox="1"/>
          <p:nvPr/>
        </p:nvSpPr>
        <p:spPr>
          <a:xfrm>
            <a:off x="5047399" y="5287753"/>
            <a:ext cx="6003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(Left) Schematic depicting the capillary tube T-geometry. (Right) Photograph of T-test section installed in loop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01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C881C-55CE-4D82-9AC6-D2902E8A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F8FE8-ACB1-4CCD-B567-4AB991BFE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3E9E2-C824-9B4F-AE50-2E91F1E74069}" type="datetime4">
              <a:rPr lang="en-US" smtClean="0"/>
              <a:t>April 6, 2022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D854F-2AF2-4003-A643-9E79FF55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40377-1115-47B7-A417-03EE0618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36</a:t>
            </a:fld>
            <a:endParaRPr lang="en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ACD584-9069-4BA4-BBFC-E7F2A4BE6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Finalize orifice characterization </a:t>
            </a:r>
          </a:p>
          <a:p>
            <a:r>
              <a:rPr lang="en-US" dirty="0"/>
              <a:t>Assist in task 4 loop design and construction</a:t>
            </a:r>
          </a:p>
          <a:p>
            <a:r>
              <a:rPr lang="en-US" dirty="0"/>
              <a:t>Pivot back toward two thermal striping tasks</a:t>
            </a:r>
          </a:p>
          <a:p>
            <a:pPr lvl="1"/>
            <a:r>
              <a:rPr lang="en-US" dirty="0"/>
              <a:t>Work with </a:t>
            </a:r>
            <a:r>
              <a:rPr lang="en-US" dirty="0" err="1"/>
              <a:t>TerraPower</a:t>
            </a:r>
            <a:r>
              <a:rPr lang="en-US" dirty="0"/>
              <a:t> to figure out scaling methodology </a:t>
            </a:r>
          </a:p>
          <a:p>
            <a:pPr lvl="1"/>
            <a:r>
              <a:rPr lang="en-US" dirty="0"/>
              <a:t>Find a way to utilize fibers to measure both temperature and structural stress</a:t>
            </a:r>
          </a:p>
          <a:p>
            <a:pPr lvl="1"/>
            <a:r>
              <a:rPr lang="en-US" dirty="0"/>
              <a:t>Design and construct loops for both Task 1 and 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63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FC825-6CEA-4D22-A37E-21A7E8274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5F3F0-99BE-4C30-B284-1A86F24C1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9479E-B2F5-4439-8939-BEAD006AC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0DA-7D0D-524E-A390-704E3D2B4AC1}" type="datetime4">
              <a:rPr lang="en-US" smtClean="0"/>
              <a:t>April 6, 2022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C507C-4A67-4AD9-B93C-0DB8F9283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D76E7-AF61-460C-87EF-563420F1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37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19320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B113-B0EA-445E-AC57-2B406EB3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Sodium?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A5275F-9682-493B-8D13-F832D6E1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957308"/>
            <a:ext cx="3105150" cy="416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33B8DB-5E4D-4644-8EF4-610AC2DB5AD2}"/>
              </a:ext>
            </a:extLst>
          </p:cNvPr>
          <p:cNvSpPr txBox="1"/>
          <p:nvPr/>
        </p:nvSpPr>
        <p:spPr>
          <a:xfrm>
            <a:off x="8372475" y="5353050"/>
            <a:ext cx="3438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Sodium compared to other fast reactor coolants: (✓) is comparable (✓+) is superior 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C5367A-4BD0-4ED9-8447-50D34A4BD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30313"/>
            <a:ext cx="7115175" cy="50228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neutron absorption cross section</a:t>
            </a:r>
          </a:p>
          <a:p>
            <a:pPr marL="742950" lvl="1" indent="-285750"/>
            <a:r>
              <a:rPr lang="en-US" sz="1600" dirty="0"/>
              <a:t>Ideal candidate for Fast Reactor – no intentional moderation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thermal conductivity: 76 (W/m*k) at 300°C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Water: 0.6 (W/m*k)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Gives passive decay heat removal for nuclear core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Sodium remains liquid between 98°C-882°C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Allows for low refueling temperatures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Low risk of boiling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Typical reactor outlet temperatures 510°C-550°C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~ 400°C margin to boiling</a:t>
            </a:r>
          </a:p>
          <a:p>
            <a:pPr marL="742950" lvl="1" indent="-285750"/>
            <a:r>
              <a:rPr lang="en-US" sz="1800" dirty="0"/>
              <a:t>Higher core outlet temperature leads to higher power density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Able to operate near atmospheric pressures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Due to operating temperatures being well below boiling point</a:t>
            </a:r>
          </a:p>
          <a:p>
            <a:pPr marL="285750" indent="-285750"/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C71C6-9607-4FC4-8925-0679B63EB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9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8EC5-0F53-43EB-B4A8-136E2E99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93" y="162243"/>
            <a:ext cx="10515600" cy="683664"/>
          </a:xfrm>
        </p:spPr>
        <p:txBody>
          <a:bodyPr anchor="ctr">
            <a:normAutofit/>
          </a:bodyPr>
          <a:lstStyle/>
          <a:p>
            <a:r>
              <a:rPr lang="en-US" sz="4100" dirty="0" err="1"/>
              <a:t>TerraPower’s</a:t>
            </a:r>
            <a:r>
              <a:rPr lang="en-US" sz="4100" dirty="0"/>
              <a:t> Natrium Reactor Plant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7EB92-2278-4F0D-AA29-DD99EDC75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150" y="1210032"/>
            <a:ext cx="5181600" cy="5023281"/>
          </a:xfrm>
        </p:spPr>
        <p:txBody>
          <a:bodyPr>
            <a:normAutofit/>
          </a:bodyPr>
          <a:lstStyle/>
          <a:p>
            <a:r>
              <a:rPr lang="en-US" sz="2000" dirty="0"/>
              <a:t>Minimize interaction between sodium and water</a:t>
            </a:r>
            <a:endParaRPr lang="en-US" sz="1600" dirty="0"/>
          </a:p>
          <a:p>
            <a:r>
              <a:rPr lang="en-US" sz="2000" dirty="0"/>
              <a:t>Energy production and storage systems decoupled from reactor</a:t>
            </a:r>
          </a:p>
          <a:p>
            <a:r>
              <a:rPr lang="en-US" sz="2000" dirty="0"/>
              <a:t>IHX fluid replaced with Nitrate Salt</a:t>
            </a:r>
          </a:p>
          <a:p>
            <a:pPr lvl="1"/>
            <a:r>
              <a:rPr lang="en-US" sz="1600" dirty="0"/>
              <a:t>Steam generation</a:t>
            </a:r>
          </a:p>
          <a:p>
            <a:pPr lvl="1"/>
            <a:r>
              <a:rPr lang="en-US" sz="1600" dirty="0"/>
              <a:t>Energy storage tank</a:t>
            </a:r>
            <a:endParaRPr lang="en-US" sz="2000" dirty="0"/>
          </a:p>
          <a:p>
            <a:r>
              <a:rPr lang="en-US" sz="2000" dirty="0"/>
              <a:t>Will be built in Kemmerer, Wyoming</a:t>
            </a:r>
          </a:p>
          <a:p>
            <a:pPr lvl="1"/>
            <a:r>
              <a:rPr lang="en-US" sz="1800" dirty="0"/>
              <a:t>Replacing the Naughton coal plant</a:t>
            </a:r>
          </a:p>
          <a:p>
            <a:pPr lvl="2"/>
            <a:r>
              <a:rPr lang="en-US" sz="1800" dirty="0"/>
              <a:t>Set to open 2028</a:t>
            </a:r>
          </a:p>
          <a:p>
            <a:endParaRPr lang="en-US" sz="2000" dirty="0"/>
          </a:p>
        </p:txBody>
      </p:sp>
      <p:pic>
        <p:nvPicPr>
          <p:cNvPr id="7170" name="Picture 2" descr="The Natrium™ Program - TerraPower">
            <a:extLst>
              <a:ext uri="{FF2B5EF4-FFF2-40B4-BE49-F238E27FC236}">
                <a16:creationId xmlns:a16="http://schemas.microsoft.com/office/drawing/2014/main" id="{CD7A703C-19CF-4F0B-88CA-F05B396AD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r="19949" b="1"/>
          <a:stretch/>
        </p:blipFill>
        <p:spPr bwMode="auto">
          <a:xfrm>
            <a:off x="6496050" y="1106772"/>
            <a:ext cx="5181599" cy="50232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9052E2-83A7-4139-AB26-CDDFCED292FD}"/>
              </a:ext>
            </a:extLst>
          </p:cNvPr>
          <p:cNvSpPr txBox="1"/>
          <p:nvPr/>
        </p:nvSpPr>
        <p:spPr>
          <a:xfrm>
            <a:off x="1959625" y="5391388"/>
            <a:ext cx="4781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Single unit Natrium site: left building cluster known as nuclear island; right building cluster known as energy island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FAB47F-E57D-4FE8-A5CA-C499410747EE}"/>
              </a:ext>
            </a:extLst>
          </p:cNvPr>
          <p:cNvCxnSpPr>
            <a:cxnSpLocks/>
          </p:cNvCxnSpPr>
          <p:nvPr/>
        </p:nvCxnSpPr>
        <p:spPr>
          <a:xfrm flipH="1" flipV="1">
            <a:off x="10770393" y="3389529"/>
            <a:ext cx="114300" cy="10001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97A9EE-3088-4215-8D33-C38DE0FFFA40}"/>
              </a:ext>
            </a:extLst>
          </p:cNvPr>
          <p:cNvCxnSpPr>
            <a:cxnSpLocks/>
          </p:cNvCxnSpPr>
          <p:nvPr/>
        </p:nvCxnSpPr>
        <p:spPr>
          <a:xfrm>
            <a:off x="10063163" y="1510725"/>
            <a:ext cx="485775" cy="8181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8BB1EA-0654-41BF-8281-3DA081755BB9}"/>
              </a:ext>
            </a:extLst>
          </p:cNvPr>
          <p:cNvCxnSpPr>
            <a:cxnSpLocks/>
          </p:cNvCxnSpPr>
          <p:nvPr/>
        </p:nvCxnSpPr>
        <p:spPr>
          <a:xfrm>
            <a:off x="9217819" y="1756728"/>
            <a:ext cx="1052513" cy="9297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3B7769-080D-4B9A-99FB-C16E0E804041}"/>
              </a:ext>
            </a:extLst>
          </p:cNvPr>
          <p:cNvCxnSpPr>
            <a:cxnSpLocks/>
          </p:cNvCxnSpPr>
          <p:nvPr/>
        </p:nvCxnSpPr>
        <p:spPr>
          <a:xfrm flipH="1" flipV="1">
            <a:off x="9639297" y="3565055"/>
            <a:ext cx="314326" cy="3132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E393C3-6CC1-4103-AC39-65834ED9A159}"/>
              </a:ext>
            </a:extLst>
          </p:cNvPr>
          <p:cNvSpPr txBox="1"/>
          <p:nvPr/>
        </p:nvSpPr>
        <p:spPr>
          <a:xfrm>
            <a:off x="9934575" y="4434577"/>
            <a:ext cx="203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Energy Storage Tank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A81479-B93B-460B-8A9F-1513428A6EE9}"/>
              </a:ext>
            </a:extLst>
          </p:cNvPr>
          <p:cNvSpPr txBox="1"/>
          <p:nvPr/>
        </p:nvSpPr>
        <p:spPr>
          <a:xfrm>
            <a:off x="9429750" y="3878291"/>
            <a:ext cx="203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Salt Piping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594638-3790-48A1-A69B-FCAA8367C8B8}"/>
              </a:ext>
            </a:extLst>
          </p:cNvPr>
          <p:cNvSpPr txBox="1"/>
          <p:nvPr/>
        </p:nvSpPr>
        <p:spPr>
          <a:xfrm>
            <a:off x="7705726" y="2928415"/>
            <a:ext cx="203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Reactor Building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4DF25A-D266-4F4D-A093-B0F0C6A02143}"/>
              </a:ext>
            </a:extLst>
          </p:cNvPr>
          <p:cNvSpPr txBox="1"/>
          <p:nvPr/>
        </p:nvSpPr>
        <p:spPr>
          <a:xfrm>
            <a:off x="7972425" y="1497590"/>
            <a:ext cx="203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Steam Generation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2973B7D-2656-47DC-AE7B-822A40F58272}"/>
              </a:ext>
            </a:extLst>
          </p:cNvPr>
          <p:cNvCxnSpPr>
            <a:cxnSpLocks/>
          </p:cNvCxnSpPr>
          <p:nvPr/>
        </p:nvCxnSpPr>
        <p:spPr>
          <a:xfrm>
            <a:off x="8305800" y="3190025"/>
            <a:ext cx="376238" cy="7725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421C31B-C661-414A-AEC6-1BF97408F57D}"/>
              </a:ext>
            </a:extLst>
          </p:cNvPr>
          <p:cNvCxnSpPr>
            <a:cxnSpLocks/>
          </p:cNvCxnSpPr>
          <p:nvPr/>
        </p:nvCxnSpPr>
        <p:spPr>
          <a:xfrm flipH="1" flipV="1">
            <a:off x="9124949" y="4726556"/>
            <a:ext cx="323851" cy="8193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6699337-CD01-46A6-A7EE-8313404C33A6}"/>
              </a:ext>
            </a:extLst>
          </p:cNvPr>
          <p:cNvSpPr txBox="1"/>
          <p:nvPr/>
        </p:nvSpPr>
        <p:spPr>
          <a:xfrm>
            <a:off x="8915400" y="5590844"/>
            <a:ext cx="203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Fuel Building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6421D9-C81C-4412-A007-6BA2D3E33DB8}"/>
              </a:ext>
            </a:extLst>
          </p:cNvPr>
          <p:cNvSpPr txBox="1"/>
          <p:nvPr/>
        </p:nvSpPr>
        <p:spPr>
          <a:xfrm>
            <a:off x="9544050" y="1227162"/>
            <a:ext cx="203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Turbine Building 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FEE067C-893A-487F-8C1B-5C8DA13A6D8C}"/>
              </a:ext>
            </a:extLst>
          </p:cNvPr>
          <p:cNvCxnSpPr>
            <a:cxnSpLocks/>
          </p:cNvCxnSpPr>
          <p:nvPr/>
        </p:nvCxnSpPr>
        <p:spPr>
          <a:xfrm flipH="1">
            <a:off x="7062788" y="4041597"/>
            <a:ext cx="180974" cy="26478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48BDAC5-9C94-4246-890E-5F8C80714BE3}"/>
              </a:ext>
            </a:extLst>
          </p:cNvPr>
          <p:cNvSpPr txBox="1"/>
          <p:nvPr/>
        </p:nvSpPr>
        <p:spPr>
          <a:xfrm>
            <a:off x="6686550" y="3700983"/>
            <a:ext cx="2038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Control Building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A72162-4A21-4E11-A0B3-2CD71530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78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B70-2F4B-4C23-84A2-F9A7F8A9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099"/>
            <a:ext cx="10515600" cy="683664"/>
          </a:xfrm>
        </p:spPr>
        <p:txBody>
          <a:bodyPr anchor="ctr">
            <a:normAutofit/>
          </a:bodyPr>
          <a:lstStyle/>
          <a:p>
            <a:r>
              <a:rPr lang="en-US" sz="4100" dirty="0"/>
              <a:t>The Natrium Reactor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41D6DE8-D6E7-49B5-8070-6416453B6D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97145" y="1395168"/>
            <a:ext cx="9007692" cy="4458806"/>
          </a:xfrm>
          <a:noFill/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88654AA-5E46-4A7F-B85D-58DFEA2C6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999386"/>
            <a:ext cx="5676900" cy="785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840MWt , 345 MWe SFR </a:t>
            </a:r>
          </a:p>
          <a:p>
            <a:pPr marL="0" indent="0">
              <a:buNone/>
            </a:pPr>
            <a:r>
              <a:rPr lang="en-US" sz="1600" dirty="0"/>
              <a:t>~41% net thermal efficiency, LWR ~33%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2AFAC9-4E22-4D55-9B42-936B1916D59D}"/>
              </a:ext>
            </a:extLst>
          </p:cNvPr>
          <p:cNvSpPr/>
          <p:nvPr/>
        </p:nvSpPr>
        <p:spPr>
          <a:xfrm>
            <a:off x="9029674" y="1131216"/>
            <a:ext cx="1801724" cy="577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491A9-519B-494B-8B5D-D06B5C00489E}"/>
              </a:ext>
            </a:extLst>
          </p:cNvPr>
          <p:cNvSpPr txBox="1"/>
          <p:nvPr/>
        </p:nvSpPr>
        <p:spPr>
          <a:xfrm>
            <a:off x="4595095" y="5853973"/>
            <a:ext cx="492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Natrium Nuclear Island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A04F0D-3A42-42F5-99A9-F35CE65A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21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22D8-DBF6-4E6F-AF27-19D14D85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456" y="1824478"/>
            <a:ext cx="10515600" cy="2687955"/>
          </a:xfrm>
        </p:spPr>
        <p:txBody>
          <a:bodyPr>
            <a:normAutofit/>
          </a:bodyPr>
          <a:lstStyle/>
          <a:p>
            <a:r>
              <a:rPr lang="en-US" sz="3200" dirty="0"/>
              <a:t>Overview of the Four Tasks Given by </a:t>
            </a:r>
            <a:r>
              <a:rPr lang="en-US" sz="3200" dirty="0" err="1"/>
              <a:t>TerraPower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B0524-1041-41A1-B7E1-BC96F2CF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0DA-7D0D-524E-A390-704E3D2B4AC1}" type="datetime4">
              <a:rPr lang="en-US" smtClean="0"/>
              <a:t>April 6, 2022</a:t>
            </a:fld>
            <a:endParaRPr lang="en-MX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2E23C-A98F-4EC2-9FB4-B22BCD2F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2BCD2-F0C0-4EA3-8335-CAFA17A0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7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47655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A24A-5735-41B6-82AD-5C647FC5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 Project Tasks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0FC62-FC14-4D35-8228-20EEA35E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C709F-9060-4879-BB84-6F39DF4E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8</a:t>
            </a:fld>
            <a:endParaRPr lang="en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5F09BE-F47B-49E4-ACE4-D2F6649F9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Task 1: Sodium Thermal Striping on Reactor’s Upper Internal Structures</a:t>
            </a:r>
          </a:p>
          <a:p>
            <a:r>
              <a:rPr lang="en-US" sz="2400" dirty="0"/>
              <a:t>Task 2: Sodium Thermal Striping “T” or “Y” Junctions</a:t>
            </a:r>
          </a:p>
          <a:p>
            <a:r>
              <a:rPr lang="en-US" sz="2400" dirty="0"/>
              <a:t>Task 3: Sodium Plugging Temperature Indication Testing</a:t>
            </a:r>
          </a:p>
          <a:p>
            <a:r>
              <a:rPr lang="en-US" sz="2400" dirty="0"/>
              <a:t>Task 4: Sodium Velocity Limits Testing </a:t>
            </a:r>
          </a:p>
        </p:txBody>
      </p:sp>
    </p:spTree>
    <p:extLst>
      <p:ext uri="{BB962C8B-B14F-4D97-AF65-F5344CB8AC3E}">
        <p14:creationId xmlns:p14="http://schemas.microsoft.com/office/powerpoint/2010/main" val="2693247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0BA4-6AF4-41D3-9533-4A6D5E70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4: </a:t>
            </a:r>
            <a:r>
              <a:rPr lang="en-US" sz="4000" dirty="0"/>
              <a:t>Sodium Velocity Limits Testing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F7A4F-14B7-4355-B433-93288F86B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Wisconsin - Madison. Thermal Hydraulics Group. </a:t>
            </a:r>
            <a:endParaRPr lang="en-MX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30C64-105D-4427-A5C9-D7B3C3EB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5089-D551-9743-83C3-3B8AB0E77A35}" type="slidenum">
              <a:rPr lang="en-MX" smtClean="0"/>
              <a:t>9</a:t>
            </a:fld>
            <a:endParaRPr lang="en-MX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B6093-E720-4097-8065-B27DCB534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5510" y="1333550"/>
            <a:ext cx="8093994" cy="4190900"/>
          </a:xfrm>
        </p:spPr>
        <p:txBody>
          <a:bodyPr>
            <a:normAutofit/>
          </a:bodyPr>
          <a:lstStyle/>
          <a:p>
            <a:r>
              <a:rPr lang="en-US" sz="2000" dirty="0"/>
              <a:t>At the bottom of Natrium’s primary heat system, a plate separates the core from the cold sodium loop  </a:t>
            </a:r>
          </a:p>
          <a:p>
            <a:pPr lvl="1"/>
            <a:r>
              <a:rPr lang="en-US" sz="1600" dirty="0"/>
              <a:t>Hundreds of thousands of orifices in the plate</a:t>
            </a:r>
          </a:p>
          <a:p>
            <a:pPr lvl="1"/>
            <a:r>
              <a:rPr lang="en-US" sz="1600" dirty="0"/>
              <a:t>Acts hydraulic resistance by restricting flow area</a:t>
            </a:r>
          </a:p>
          <a:p>
            <a:pPr lvl="2"/>
            <a:r>
              <a:rPr lang="en-US" sz="1400" dirty="0"/>
              <a:t>Reducing pressure up to 60 kPa</a:t>
            </a:r>
          </a:p>
          <a:p>
            <a:r>
              <a:rPr lang="en-US" sz="2000" dirty="0"/>
              <a:t>High velocity sodium flow has been shown to induce damage through erosion, corrosion, and pitting due to cavitation</a:t>
            </a:r>
          </a:p>
          <a:p>
            <a:r>
              <a:rPr lang="en-US" sz="2000" dirty="0"/>
              <a:t>Previous SFR designs have put a velocity limit of 10 m/s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E78F17C-A9A3-4923-8FB7-F0DA4B923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9" r="56928"/>
          <a:stretch/>
        </p:blipFill>
        <p:spPr bwMode="auto">
          <a:xfrm>
            <a:off x="567612" y="1731133"/>
            <a:ext cx="2576804" cy="324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B19E7-BA54-4839-A8CC-DA7222AD5E05}"/>
              </a:ext>
            </a:extLst>
          </p:cNvPr>
          <p:cNvSpPr txBox="1"/>
          <p:nvPr/>
        </p:nvSpPr>
        <p:spPr>
          <a:xfrm>
            <a:off x="567612" y="5094514"/>
            <a:ext cx="2576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Zoomed in look at SFR primary loop</a:t>
            </a:r>
          </a:p>
        </p:txBody>
      </p:sp>
    </p:spTree>
    <p:extLst>
      <p:ext uri="{BB962C8B-B14F-4D97-AF65-F5344CB8AC3E}">
        <p14:creationId xmlns:p14="http://schemas.microsoft.com/office/powerpoint/2010/main" val="2537847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2600"/>
      </a:accent1>
      <a:accent2>
        <a:srgbClr val="F7977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terature Review Qualifiers FINAL V2" id="{D19EFD2F-411C-4040-95B4-880A8CDF47AB}" vid="{12F6E7D2-017A-4160-A09C-A3BD9DC143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F430609ACD1849945F835DEDE79C17" ma:contentTypeVersion="13" ma:contentTypeDescription="Create a new document." ma:contentTypeScope="" ma:versionID="88764819bea54d411b6fe478831811d4">
  <xsd:schema xmlns:xsd="http://www.w3.org/2001/XMLSchema" xmlns:xs="http://www.w3.org/2001/XMLSchema" xmlns:p="http://schemas.microsoft.com/office/2006/metadata/properties" xmlns:ns3="ef3dd99d-113b-4b6d-a1fb-2f27bbe5fd90" xmlns:ns4="9c0b4bc7-839e-4db4-8787-b96decf3700c" targetNamespace="http://schemas.microsoft.com/office/2006/metadata/properties" ma:root="true" ma:fieldsID="4d4a50b7ad0a3022f262564f8081630b" ns3:_="" ns4:_="">
    <xsd:import namespace="ef3dd99d-113b-4b6d-a1fb-2f27bbe5fd90"/>
    <xsd:import namespace="9c0b4bc7-839e-4db4-8787-b96decf3700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dd99d-113b-4b6d-a1fb-2f27bbe5fd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b4bc7-839e-4db4-8787-b96decf370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CB284B-465C-4B65-8248-B90C9720CEFD}">
  <ds:schemaRefs>
    <ds:schemaRef ds:uri="http://schemas.microsoft.com/office/2006/documentManagement/types"/>
    <ds:schemaRef ds:uri="http://purl.org/dc/elements/1.1/"/>
    <ds:schemaRef ds:uri="http://purl.org/dc/dcmitype/"/>
    <ds:schemaRef ds:uri="9c0b4bc7-839e-4db4-8787-b96decf3700c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ef3dd99d-113b-4b6d-a1fb-2f27bbe5fd9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8369406-2558-4E0A-942C-D5D8AC441A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7970E0-0C7C-4F91-A3B3-18E456968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3dd99d-113b-4b6d-a1fb-2f27bbe5fd90"/>
    <ds:schemaRef ds:uri="9c0b4bc7-839e-4db4-8787-b96decf370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Lewis_Template_V2</Template>
  <TotalTime>17587</TotalTime>
  <Words>2791</Words>
  <Application>Microsoft Office PowerPoint</Application>
  <PresentationFormat>Widescreen</PresentationFormat>
  <Paragraphs>399</Paragraphs>
  <Slides>37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Cambria Math</vt:lpstr>
      <vt:lpstr>Courier New</vt:lpstr>
      <vt:lpstr>heebo</vt:lpstr>
      <vt:lpstr>Noto Sans</vt:lpstr>
      <vt:lpstr>Segoe UI</vt:lpstr>
      <vt:lpstr>Office Theme</vt:lpstr>
      <vt:lpstr>PowerPoint Presentation</vt:lpstr>
      <vt:lpstr>Things about me</vt:lpstr>
      <vt:lpstr>Overview of Sodium Fast Reactors (SFR)</vt:lpstr>
      <vt:lpstr>Why Sodium?</vt:lpstr>
      <vt:lpstr>TerraPower’s Natrium Reactor Plant</vt:lpstr>
      <vt:lpstr>The Natrium Reactor</vt:lpstr>
      <vt:lpstr>Overview of the Four Tasks Given by TerraPower</vt:lpstr>
      <vt:lpstr>The Four Project Tasks</vt:lpstr>
      <vt:lpstr>Task 4: Sodium Velocity Limits Testing</vt:lpstr>
      <vt:lpstr>Task 4: Sodium Velocity Limits Testing</vt:lpstr>
      <vt:lpstr>Orifice Characterization</vt:lpstr>
      <vt:lpstr>Task 4: Sodium Velocity Limits Testing </vt:lpstr>
      <vt:lpstr>BA310MET – Optical Microscope</vt:lpstr>
      <vt:lpstr>Alicona InfiniteFocus G4</vt:lpstr>
      <vt:lpstr>Zygo NewView 9000 </vt:lpstr>
      <vt:lpstr>Optical Diverter – For Zygo Newview 9000</vt:lpstr>
      <vt:lpstr>Optical Diverter and Rotating Platform- For Zygo Newview 9000</vt:lpstr>
      <vt:lpstr>UW-Madison CT Scanner </vt:lpstr>
      <vt:lpstr>Mechanical Options</vt:lpstr>
      <vt:lpstr>Zeiss Contura G2 Coordinated-Measuring Machine (CMM)</vt:lpstr>
      <vt:lpstr>Tentative Characterization Plan </vt:lpstr>
      <vt:lpstr>Tasks 1 &amp; 2: Thermal Striping</vt:lpstr>
      <vt:lpstr>Task 1: Sodium Thermal Striping on Reactor’s Upper Internal Structures</vt:lpstr>
      <vt:lpstr>Task 1: Sodium Thermal Striping on Reactor’s Upper Internal Structures</vt:lpstr>
      <vt:lpstr>Task 1: Sodium Thermal Striping on Reactor’s Upper Internal Structures</vt:lpstr>
      <vt:lpstr>Task 1: Sodium Thermal Striping on Reactor’s Upper Internal Structures</vt:lpstr>
      <vt:lpstr>Task 1: Sodium Thermal Striping on Reactor’s Upper Internal Structures</vt:lpstr>
      <vt:lpstr>Attenuation of Temperature Fluctuations in Thermal Striping</vt:lpstr>
      <vt:lpstr>Thermal Stratification Testing</vt:lpstr>
      <vt:lpstr>Task 2: Sodium Thermal Striping “T” or “Y” Junction Tests</vt:lpstr>
      <vt:lpstr>Task 2: Sodium Thermal Striping “T” or “Y” Junction Tests</vt:lpstr>
      <vt:lpstr>Task 2: Sodium Thermal Striping “T” or “Y” Junction Tests</vt:lpstr>
      <vt:lpstr>PowerPoint Presentation</vt:lpstr>
      <vt:lpstr>Task 2: Similar Past Experiments of Thermal Striping in “Y” Junctions</vt:lpstr>
      <vt:lpstr>Task 2: Similar Past Experiments of Thermal Striping in “T” and “Y” Junctions</vt:lpstr>
      <vt:lpstr>Future Work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Molten Chloride Salts for Concentrated Solar Power Systems (CSP)</dc:title>
  <dc:creator>handycardena</dc:creator>
  <cp:lastModifiedBy>RYDER L BELGARDE</cp:lastModifiedBy>
  <cp:revision>197</cp:revision>
  <dcterms:created xsi:type="dcterms:W3CDTF">2021-07-14T16:50:41Z</dcterms:created>
  <dcterms:modified xsi:type="dcterms:W3CDTF">2022-04-06T18:21:06Z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0x010100A9F430609ACD1849945F835DEDE79C17</vt:lpwstr>
  </property>
</Properties>
</file>