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87" r:id="rId2"/>
    <p:sldId id="288" r:id="rId3"/>
    <p:sldId id="285" r:id="rId4"/>
    <p:sldId id="257" r:id="rId5"/>
    <p:sldId id="259" r:id="rId6"/>
    <p:sldId id="276" r:id="rId7"/>
    <p:sldId id="277" r:id="rId8"/>
    <p:sldId id="262" r:id="rId9"/>
    <p:sldId id="263" r:id="rId10"/>
    <p:sldId id="264" r:id="rId11"/>
    <p:sldId id="265" r:id="rId12"/>
    <p:sldId id="266" r:id="rId13"/>
    <p:sldId id="267" r:id="rId14"/>
    <p:sldId id="268" r:id="rId15"/>
    <p:sldId id="269" r:id="rId16"/>
    <p:sldId id="270" r:id="rId17"/>
    <p:sldId id="271" r:id="rId18"/>
    <p:sldId id="281" r:id="rId19"/>
    <p:sldId id="272" r:id="rId20"/>
    <p:sldId id="278" r:id="rId21"/>
    <p:sldId id="282" r:id="rId22"/>
    <p:sldId id="286" r:id="rId23"/>
    <p:sldId id="279" r:id="rId24"/>
    <p:sldId id="280" r:id="rId25"/>
    <p:sldId id="283" r:id="rId26"/>
    <p:sldId id="284" r:id="rId27"/>
    <p:sldId id="273" r:id="rId28"/>
    <p:sldId id="274" r:id="rId29"/>
    <p:sldId id="275" r:id="rId3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 Bogardu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6327"/>
  </p:normalViewPr>
  <p:slideViewPr>
    <p:cSldViewPr snapToGrid="0">
      <p:cViewPr varScale="1">
        <p:scale>
          <a:sx n="107" d="100"/>
          <a:sy n="107" d="100"/>
        </p:scale>
        <p:origin x="750"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DA926-4D27-3314-31BF-B1195B6372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B634527-2AB0-0447-3617-95F35979696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2E3B373-DB67-47BE-A53B-D67FA95EEE40}" type="datetimeFigureOut">
              <a:rPr lang="en-US"/>
              <a:pPr>
                <a:defRPr/>
              </a:pPr>
              <a:t>10/11/2022</a:t>
            </a:fld>
            <a:endParaRPr lang="en-US"/>
          </a:p>
        </p:txBody>
      </p:sp>
      <p:sp>
        <p:nvSpPr>
          <p:cNvPr id="4" name="Slide Image Placeholder 3">
            <a:extLst>
              <a:ext uri="{FF2B5EF4-FFF2-40B4-BE49-F238E27FC236}">
                <a16:creationId xmlns:a16="http://schemas.microsoft.com/office/drawing/2014/main" id="{013BDF8C-7CCD-B44C-5C50-85EE7709ACC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670CDBF-CA8E-E5A4-9BFA-0F164ECCD8B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89F894C-7BCF-D39C-60CB-97D406A5E7A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B4C4693B-3075-1503-CF1B-F48F0F7798F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09430E4E-684B-42D4-884B-7EFEAA2822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254F1D-22D6-4690-A25D-67024372A38A}" type="slidenum">
              <a:rPr lang="en-US" smtClean="0"/>
              <a:t>2</a:t>
            </a:fld>
            <a:endParaRPr lang="en-US" dirty="0"/>
          </a:p>
        </p:txBody>
      </p:sp>
    </p:spTree>
    <p:extLst>
      <p:ext uri="{BB962C8B-B14F-4D97-AF65-F5344CB8AC3E}">
        <p14:creationId xmlns:p14="http://schemas.microsoft.com/office/powerpoint/2010/main" val="2905486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C0D25D61-270B-AE30-B67A-93C1D4D6D9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black and white logo&#10;&#10;Description automatically generated with low confidence">
            <a:extLst>
              <a:ext uri="{FF2B5EF4-FFF2-40B4-BE49-F238E27FC236}">
                <a16:creationId xmlns:a16="http://schemas.microsoft.com/office/drawing/2014/main" id="{EF195A59-5341-9277-DA40-987F1DECF92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38475" y="252413"/>
            <a:ext cx="61150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A picture containing text&#10;&#10;Description automatically generated">
            <a:extLst>
              <a:ext uri="{FF2B5EF4-FFF2-40B4-BE49-F238E27FC236}">
                <a16:creationId xmlns:a16="http://schemas.microsoft.com/office/drawing/2014/main" id="{1BFAC779-69F9-733B-6D76-6EB3A850533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63088" y="252413"/>
            <a:ext cx="24193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6A1B6C52-ACB3-A6A9-D28C-EEF0F2EB0E2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8288" y="252413"/>
            <a:ext cx="21764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23053" y="2494721"/>
            <a:ext cx="11145894" cy="2812577"/>
          </a:xfrm>
        </p:spPr>
        <p:txBody>
          <a:bodyPr anchor="b">
            <a:normAutofit/>
          </a:bodyPr>
          <a:lstStyle>
            <a:lvl1pPr algn="l">
              <a:defRPr sz="5400" b="1">
                <a:solidFill>
                  <a:srgbClr val="163B4B"/>
                </a:solidFill>
                <a:effectLst/>
              </a:defRPr>
            </a:lvl1pPr>
          </a:lstStyle>
          <a:p>
            <a:r>
              <a:rPr lang="en-US" dirty="0"/>
              <a:t>Click to edit Master title style</a:t>
            </a:r>
          </a:p>
        </p:txBody>
      </p:sp>
      <p:sp>
        <p:nvSpPr>
          <p:cNvPr id="3" name="Subtitle 2"/>
          <p:cNvSpPr>
            <a:spLocks noGrp="1"/>
          </p:cNvSpPr>
          <p:nvPr>
            <p:ph type="subTitle" idx="1"/>
          </p:nvPr>
        </p:nvSpPr>
        <p:spPr>
          <a:xfrm>
            <a:off x="523053" y="5474481"/>
            <a:ext cx="11145894" cy="1655762"/>
          </a:xfrm>
        </p:spPr>
        <p:txBody>
          <a:bodyPr>
            <a:normAutofit/>
          </a:bodyPr>
          <a:lstStyle>
            <a:lvl1pPr marL="0" indent="0" algn="l">
              <a:buNone/>
              <a:defRPr sz="3200">
                <a:solidFill>
                  <a:schemeClr val="bg2">
                    <a:lumMod val="10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1834543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0A1AF-89F7-C0AF-CCCF-561A61662F39}"/>
              </a:ext>
            </a:extLst>
          </p:cNvPr>
          <p:cNvSpPr>
            <a:spLocks noGrp="1"/>
          </p:cNvSpPr>
          <p:nvPr>
            <p:ph type="dt" sz="half" idx="10"/>
          </p:nvPr>
        </p:nvSpPr>
        <p:spPr/>
        <p:txBody>
          <a:bodyPr/>
          <a:lstStyle>
            <a:lvl1pPr>
              <a:defRPr/>
            </a:lvl1pPr>
          </a:lstStyle>
          <a:p>
            <a:pPr>
              <a:defRPr/>
            </a:pPr>
            <a:fld id="{5239D6E7-B3F5-4F30-886B-6C51875834D1}" type="datetimeFigureOut">
              <a:rPr lang="en-US"/>
              <a:pPr>
                <a:defRPr/>
              </a:pPr>
              <a:t>10/11/2022</a:t>
            </a:fld>
            <a:endParaRPr lang="en-US"/>
          </a:p>
        </p:txBody>
      </p:sp>
      <p:sp>
        <p:nvSpPr>
          <p:cNvPr id="5" name="Footer Placeholder 4">
            <a:extLst>
              <a:ext uri="{FF2B5EF4-FFF2-40B4-BE49-F238E27FC236}">
                <a16:creationId xmlns:a16="http://schemas.microsoft.com/office/drawing/2014/main" id="{9C446747-DF62-7B45-7000-9AF660EB32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A94326-E0CE-8031-125D-002B10565B67}"/>
              </a:ext>
            </a:extLst>
          </p:cNvPr>
          <p:cNvSpPr>
            <a:spLocks noGrp="1"/>
          </p:cNvSpPr>
          <p:nvPr>
            <p:ph type="sldNum" sz="quarter" idx="12"/>
          </p:nvPr>
        </p:nvSpPr>
        <p:spPr/>
        <p:txBody>
          <a:bodyPr/>
          <a:lstStyle>
            <a:lvl1pPr>
              <a:defRPr/>
            </a:lvl1pPr>
          </a:lstStyle>
          <a:p>
            <a:pPr>
              <a:defRPr/>
            </a:pPr>
            <a:fld id="{753FE0C7-474B-40A0-9898-AFA299C9EEE4}" type="slidenum">
              <a:rPr lang="en-US" altLang="en-US"/>
              <a:pPr>
                <a:defRPr/>
              </a:pPr>
              <a:t>‹#›</a:t>
            </a:fld>
            <a:endParaRPr lang="en-US" altLang="en-US"/>
          </a:p>
        </p:txBody>
      </p:sp>
    </p:spTree>
    <p:extLst>
      <p:ext uri="{BB962C8B-B14F-4D97-AF65-F5344CB8AC3E}">
        <p14:creationId xmlns:p14="http://schemas.microsoft.com/office/powerpoint/2010/main" val="7838324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556AA-12C8-54AB-63F4-2ECB33F15804}"/>
              </a:ext>
            </a:extLst>
          </p:cNvPr>
          <p:cNvSpPr>
            <a:spLocks noGrp="1"/>
          </p:cNvSpPr>
          <p:nvPr>
            <p:ph type="dt" sz="half" idx="10"/>
          </p:nvPr>
        </p:nvSpPr>
        <p:spPr/>
        <p:txBody>
          <a:bodyPr/>
          <a:lstStyle>
            <a:lvl1pPr>
              <a:defRPr/>
            </a:lvl1pPr>
          </a:lstStyle>
          <a:p>
            <a:pPr>
              <a:defRPr/>
            </a:pPr>
            <a:fld id="{EA8E201D-0B3F-4D71-9D6E-6555F2377DB5}" type="datetimeFigureOut">
              <a:rPr lang="en-US"/>
              <a:pPr>
                <a:defRPr/>
              </a:pPr>
              <a:t>10/11/2022</a:t>
            </a:fld>
            <a:endParaRPr lang="en-US"/>
          </a:p>
        </p:txBody>
      </p:sp>
      <p:sp>
        <p:nvSpPr>
          <p:cNvPr id="5" name="Footer Placeholder 4">
            <a:extLst>
              <a:ext uri="{FF2B5EF4-FFF2-40B4-BE49-F238E27FC236}">
                <a16:creationId xmlns:a16="http://schemas.microsoft.com/office/drawing/2014/main" id="{5F224943-85E9-D961-1AEB-02399AA966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6EF79A-ADEE-8F73-1E8A-EC8EED7071B0}"/>
              </a:ext>
            </a:extLst>
          </p:cNvPr>
          <p:cNvSpPr>
            <a:spLocks noGrp="1"/>
          </p:cNvSpPr>
          <p:nvPr>
            <p:ph type="sldNum" sz="quarter" idx="12"/>
          </p:nvPr>
        </p:nvSpPr>
        <p:spPr/>
        <p:txBody>
          <a:bodyPr/>
          <a:lstStyle>
            <a:lvl1pPr>
              <a:defRPr/>
            </a:lvl1pPr>
          </a:lstStyle>
          <a:p>
            <a:pPr>
              <a:defRPr/>
            </a:pPr>
            <a:fld id="{5CF63D46-3C60-43E0-AC0E-18C27E939760}" type="slidenum">
              <a:rPr lang="en-US" altLang="en-US"/>
              <a:pPr>
                <a:defRPr/>
              </a:pPr>
              <a:t>‹#›</a:t>
            </a:fld>
            <a:endParaRPr lang="en-US" altLang="en-US"/>
          </a:p>
        </p:txBody>
      </p:sp>
    </p:spTree>
    <p:extLst>
      <p:ext uri="{BB962C8B-B14F-4D97-AF65-F5344CB8AC3E}">
        <p14:creationId xmlns:p14="http://schemas.microsoft.com/office/powerpoint/2010/main" val="14712767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5000"/>
              </a:lnSpc>
              <a:defRPr>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95000"/>
              </a:lnSpc>
              <a:spcBef>
                <a:spcPts val="1800"/>
              </a:spcBef>
              <a:buClr>
                <a:schemeClr val="tx1"/>
              </a:buClr>
              <a:defRPr>
                <a:effectLst/>
              </a:defRPr>
            </a:lvl1pPr>
            <a:lvl2pPr marL="685800" indent="-228600">
              <a:lnSpc>
                <a:spcPct val="95000"/>
              </a:lnSpc>
              <a:spcBef>
                <a:spcPts val="200"/>
              </a:spcBef>
              <a:buClr>
                <a:schemeClr val="tx2"/>
              </a:buClr>
              <a:buFont typeface="Arial" panose="020B0604020202020204" pitchFamily="34" charset="0"/>
              <a:buChar char="-"/>
              <a:defRPr>
                <a:effectLst/>
              </a:defRPr>
            </a:lvl2pPr>
            <a:lvl3pPr marL="1143000" indent="-228600">
              <a:lnSpc>
                <a:spcPct val="95000"/>
              </a:lnSpc>
              <a:buClr>
                <a:schemeClr val="tx2"/>
              </a:buClr>
              <a:buFont typeface="Wingdings" panose="05000000000000000000" pitchFamily="2" charset="2"/>
              <a:buChar char="§"/>
              <a:defRPr>
                <a:effectLst/>
              </a:defRPr>
            </a:lvl3pPr>
            <a:lvl4pPr>
              <a:lnSpc>
                <a:spcPct val="95000"/>
              </a:lnSpc>
              <a:buClr>
                <a:schemeClr val="tx1"/>
              </a:buClr>
              <a:defRPr>
                <a:effectLst/>
              </a:defRPr>
            </a:lvl4pPr>
            <a:lvl5pPr>
              <a:lnSpc>
                <a:spcPct val="95000"/>
              </a:lnSpc>
              <a:buClr>
                <a:schemeClr val="tx1"/>
              </a:buClr>
              <a:defRPr>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82563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2E1F44-BFB7-D889-CDBD-39E05BAB0310}"/>
              </a:ext>
            </a:extLst>
          </p:cNvPr>
          <p:cNvSpPr>
            <a:spLocks noGrp="1"/>
          </p:cNvSpPr>
          <p:nvPr>
            <p:ph type="dt" sz="half" idx="10"/>
          </p:nvPr>
        </p:nvSpPr>
        <p:spPr/>
        <p:txBody>
          <a:bodyPr/>
          <a:lstStyle>
            <a:lvl1pPr>
              <a:defRPr/>
            </a:lvl1pPr>
          </a:lstStyle>
          <a:p>
            <a:pPr>
              <a:defRPr/>
            </a:pPr>
            <a:fld id="{1ABD3E68-F755-481F-BC9B-EC02F980AAD6}" type="datetimeFigureOut">
              <a:rPr lang="en-US"/>
              <a:pPr>
                <a:defRPr/>
              </a:pPr>
              <a:t>10/11/2022</a:t>
            </a:fld>
            <a:endParaRPr lang="en-US"/>
          </a:p>
        </p:txBody>
      </p:sp>
      <p:sp>
        <p:nvSpPr>
          <p:cNvPr id="5" name="Footer Placeholder 4">
            <a:extLst>
              <a:ext uri="{FF2B5EF4-FFF2-40B4-BE49-F238E27FC236}">
                <a16:creationId xmlns:a16="http://schemas.microsoft.com/office/drawing/2014/main" id="{5C098A58-1576-BBE5-FF0A-F5CC2DA7F4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6701B1-B4F3-4CA8-F8CF-11B4179E82A1}"/>
              </a:ext>
            </a:extLst>
          </p:cNvPr>
          <p:cNvSpPr>
            <a:spLocks noGrp="1"/>
          </p:cNvSpPr>
          <p:nvPr>
            <p:ph type="sldNum" sz="quarter" idx="12"/>
          </p:nvPr>
        </p:nvSpPr>
        <p:spPr/>
        <p:txBody>
          <a:bodyPr/>
          <a:lstStyle>
            <a:lvl1pPr>
              <a:defRPr/>
            </a:lvl1pPr>
          </a:lstStyle>
          <a:p>
            <a:pPr>
              <a:defRPr/>
            </a:pPr>
            <a:fld id="{DEDCAA50-463A-4701-96FC-8D9F76C9D443}" type="slidenum">
              <a:rPr lang="en-US" altLang="en-US"/>
              <a:pPr>
                <a:defRPr/>
              </a:pPr>
              <a:t>‹#›</a:t>
            </a:fld>
            <a:endParaRPr lang="en-US" altLang="en-US"/>
          </a:p>
        </p:txBody>
      </p:sp>
    </p:spTree>
    <p:extLst>
      <p:ext uri="{BB962C8B-B14F-4D97-AF65-F5344CB8AC3E}">
        <p14:creationId xmlns:p14="http://schemas.microsoft.com/office/powerpoint/2010/main" val="201569538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256E87A-C6E2-4EB1-A9AC-044759C72FCF}"/>
              </a:ext>
            </a:extLst>
          </p:cNvPr>
          <p:cNvSpPr>
            <a:spLocks noGrp="1"/>
          </p:cNvSpPr>
          <p:nvPr>
            <p:ph type="dt" sz="half" idx="10"/>
          </p:nvPr>
        </p:nvSpPr>
        <p:spPr/>
        <p:txBody>
          <a:bodyPr/>
          <a:lstStyle>
            <a:lvl1pPr>
              <a:defRPr/>
            </a:lvl1pPr>
          </a:lstStyle>
          <a:p>
            <a:pPr>
              <a:defRPr/>
            </a:pPr>
            <a:fld id="{083C12B0-F295-42AA-A742-D129F5E1E848}" type="datetimeFigureOut">
              <a:rPr lang="en-US"/>
              <a:pPr>
                <a:defRPr/>
              </a:pPr>
              <a:t>10/11/2022</a:t>
            </a:fld>
            <a:endParaRPr lang="en-US"/>
          </a:p>
        </p:txBody>
      </p:sp>
      <p:sp>
        <p:nvSpPr>
          <p:cNvPr id="6" name="Footer Placeholder 4">
            <a:extLst>
              <a:ext uri="{FF2B5EF4-FFF2-40B4-BE49-F238E27FC236}">
                <a16:creationId xmlns:a16="http://schemas.microsoft.com/office/drawing/2014/main" id="{23343E2B-F34D-3BBF-048E-788C8D3183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D60851-D4E6-CC6B-3F31-262F60D241FF}"/>
              </a:ext>
            </a:extLst>
          </p:cNvPr>
          <p:cNvSpPr>
            <a:spLocks noGrp="1"/>
          </p:cNvSpPr>
          <p:nvPr>
            <p:ph type="sldNum" sz="quarter" idx="12"/>
          </p:nvPr>
        </p:nvSpPr>
        <p:spPr/>
        <p:txBody>
          <a:bodyPr/>
          <a:lstStyle>
            <a:lvl1pPr>
              <a:defRPr/>
            </a:lvl1pPr>
          </a:lstStyle>
          <a:p>
            <a:pPr>
              <a:defRPr/>
            </a:pPr>
            <a:fld id="{B2DB2299-973E-4050-A4DE-8D32FFAD968F}" type="slidenum">
              <a:rPr lang="en-US" altLang="en-US"/>
              <a:pPr>
                <a:defRPr/>
              </a:pPr>
              <a:t>‹#›</a:t>
            </a:fld>
            <a:endParaRPr lang="en-US" altLang="en-US"/>
          </a:p>
        </p:txBody>
      </p:sp>
    </p:spTree>
    <p:extLst>
      <p:ext uri="{BB962C8B-B14F-4D97-AF65-F5344CB8AC3E}">
        <p14:creationId xmlns:p14="http://schemas.microsoft.com/office/powerpoint/2010/main" val="49838433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7ED1392-F17F-86D9-7818-E86ABFA61B4D}"/>
              </a:ext>
            </a:extLst>
          </p:cNvPr>
          <p:cNvSpPr>
            <a:spLocks noGrp="1"/>
          </p:cNvSpPr>
          <p:nvPr>
            <p:ph type="dt" sz="half" idx="10"/>
          </p:nvPr>
        </p:nvSpPr>
        <p:spPr/>
        <p:txBody>
          <a:bodyPr/>
          <a:lstStyle>
            <a:lvl1pPr>
              <a:defRPr/>
            </a:lvl1pPr>
          </a:lstStyle>
          <a:p>
            <a:pPr>
              <a:defRPr/>
            </a:pPr>
            <a:fld id="{6976E728-5779-46E9-81CF-1401D6FEB38A}" type="datetimeFigureOut">
              <a:rPr lang="en-US"/>
              <a:pPr>
                <a:defRPr/>
              </a:pPr>
              <a:t>10/11/2022</a:t>
            </a:fld>
            <a:endParaRPr lang="en-US"/>
          </a:p>
        </p:txBody>
      </p:sp>
      <p:sp>
        <p:nvSpPr>
          <p:cNvPr id="8" name="Footer Placeholder 4">
            <a:extLst>
              <a:ext uri="{FF2B5EF4-FFF2-40B4-BE49-F238E27FC236}">
                <a16:creationId xmlns:a16="http://schemas.microsoft.com/office/drawing/2014/main" id="{050E8F29-3483-5846-7D23-8AC4760537F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A7FCDEA-9CE9-9202-B824-7F5C91E620F2}"/>
              </a:ext>
            </a:extLst>
          </p:cNvPr>
          <p:cNvSpPr>
            <a:spLocks noGrp="1"/>
          </p:cNvSpPr>
          <p:nvPr>
            <p:ph type="sldNum" sz="quarter" idx="12"/>
          </p:nvPr>
        </p:nvSpPr>
        <p:spPr/>
        <p:txBody>
          <a:bodyPr/>
          <a:lstStyle>
            <a:lvl1pPr>
              <a:defRPr/>
            </a:lvl1pPr>
          </a:lstStyle>
          <a:p>
            <a:pPr>
              <a:defRPr/>
            </a:pPr>
            <a:fld id="{445BD65C-B52F-435A-8565-F51F312110DB}" type="slidenum">
              <a:rPr lang="en-US" altLang="en-US"/>
              <a:pPr>
                <a:defRPr/>
              </a:pPr>
              <a:t>‹#›</a:t>
            </a:fld>
            <a:endParaRPr lang="en-US" altLang="en-US"/>
          </a:p>
        </p:txBody>
      </p:sp>
    </p:spTree>
    <p:extLst>
      <p:ext uri="{BB962C8B-B14F-4D97-AF65-F5344CB8AC3E}">
        <p14:creationId xmlns:p14="http://schemas.microsoft.com/office/powerpoint/2010/main" val="9283448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E4606B0-C716-0013-7058-11AD2866FF6F}"/>
              </a:ext>
            </a:extLst>
          </p:cNvPr>
          <p:cNvSpPr>
            <a:spLocks noGrp="1"/>
          </p:cNvSpPr>
          <p:nvPr>
            <p:ph type="dt" sz="half" idx="10"/>
          </p:nvPr>
        </p:nvSpPr>
        <p:spPr/>
        <p:txBody>
          <a:bodyPr/>
          <a:lstStyle>
            <a:lvl1pPr>
              <a:defRPr/>
            </a:lvl1pPr>
          </a:lstStyle>
          <a:p>
            <a:pPr>
              <a:defRPr/>
            </a:pPr>
            <a:fld id="{83B4F4DC-7E38-4832-8007-615F73C64209}" type="datetimeFigureOut">
              <a:rPr lang="en-US"/>
              <a:pPr>
                <a:defRPr/>
              </a:pPr>
              <a:t>10/11/2022</a:t>
            </a:fld>
            <a:endParaRPr lang="en-US"/>
          </a:p>
        </p:txBody>
      </p:sp>
      <p:sp>
        <p:nvSpPr>
          <p:cNvPr id="4" name="Footer Placeholder 4">
            <a:extLst>
              <a:ext uri="{FF2B5EF4-FFF2-40B4-BE49-F238E27FC236}">
                <a16:creationId xmlns:a16="http://schemas.microsoft.com/office/drawing/2014/main" id="{58403DEB-FBAE-BEFD-7F3B-9D57CBD4213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2C8E4CA-83A0-3B80-FEEC-11057B357A8D}"/>
              </a:ext>
            </a:extLst>
          </p:cNvPr>
          <p:cNvSpPr>
            <a:spLocks noGrp="1"/>
          </p:cNvSpPr>
          <p:nvPr>
            <p:ph type="sldNum" sz="quarter" idx="12"/>
          </p:nvPr>
        </p:nvSpPr>
        <p:spPr/>
        <p:txBody>
          <a:bodyPr/>
          <a:lstStyle>
            <a:lvl1pPr>
              <a:defRPr/>
            </a:lvl1pPr>
          </a:lstStyle>
          <a:p>
            <a:pPr>
              <a:defRPr/>
            </a:pPr>
            <a:fld id="{6BC937DF-1530-4F3C-B834-05F36C9A3670}" type="slidenum">
              <a:rPr lang="en-US" altLang="en-US"/>
              <a:pPr>
                <a:defRPr/>
              </a:pPr>
              <a:t>‹#›</a:t>
            </a:fld>
            <a:endParaRPr lang="en-US" altLang="en-US"/>
          </a:p>
        </p:txBody>
      </p:sp>
    </p:spTree>
    <p:extLst>
      <p:ext uri="{BB962C8B-B14F-4D97-AF65-F5344CB8AC3E}">
        <p14:creationId xmlns:p14="http://schemas.microsoft.com/office/powerpoint/2010/main" val="49742114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F6662F9-EBE9-7254-C5A6-FDC99811D9E5}"/>
              </a:ext>
            </a:extLst>
          </p:cNvPr>
          <p:cNvSpPr>
            <a:spLocks noGrp="1"/>
          </p:cNvSpPr>
          <p:nvPr>
            <p:ph type="dt" sz="half" idx="10"/>
          </p:nvPr>
        </p:nvSpPr>
        <p:spPr/>
        <p:txBody>
          <a:bodyPr/>
          <a:lstStyle>
            <a:lvl1pPr>
              <a:defRPr/>
            </a:lvl1pPr>
          </a:lstStyle>
          <a:p>
            <a:pPr>
              <a:defRPr/>
            </a:pPr>
            <a:fld id="{67740590-BAE5-4D88-A370-2C34E34E3999}" type="datetimeFigureOut">
              <a:rPr lang="en-US"/>
              <a:pPr>
                <a:defRPr/>
              </a:pPr>
              <a:t>10/11/2022</a:t>
            </a:fld>
            <a:endParaRPr lang="en-US"/>
          </a:p>
        </p:txBody>
      </p:sp>
      <p:sp>
        <p:nvSpPr>
          <p:cNvPr id="3" name="Footer Placeholder 4">
            <a:extLst>
              <a:ext uri="{FF2B5EF4-FFF2-40B4-BE49-F238E27FC236}">
                <a16:creationId xmlns:a16="http://schemas.microsoft.com/office/drawing/2014/main" id="{8E3D2FF7-DCD7-7145-AFEE-53504A3C777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02E40F3-837E-4459-AB53-5C8558A2DECC}"/>
              </a:ext>
            </a:extLst>
          </p:cNvPr>
          <p:cNvSpPr>
            <a:spLocks noGrp="1"/>
          </p:cNvSpPr>
          <p:nvPr>
            <p:ph type="sldNum" sz="quarter" idx="12"/>
          </p:nvPr>
        </p:nvSpPr>
        <p:spPr/>
        <p:txBody>
          <a:bodyPr/>
          <a:lstStyle>
            <a:lvl1pPr>
              <a:defRPr/>
            </a:lvl1pPr>
          </a:lstStyle>
          <a:p>
            <a:pPr>
              <a:defRPr/>
            </a:pPr>
            <a:fld id="{00B6FF27-D908-4DDE-AE80-2EE45D4FF9CF}" type="slidenum">
              <a:rPr lang="en-US" altLang="en-US"/>
              <a:pPr>
                <a:defRPr/>
              </a:pPr>
              <a:t>‹#›</a:t>
            </a:fld>
            <a:endParaRPr lang="en-US" altLang="en-US"/>
          </a:p>
        </p:txBody>
      </p:sp>
    </p:spTree>
    <p:extLst>
      <p:ext uri="{BB962C8B-B14F-4D97-AF65-F5344CB8AC3E}">
        <p14:creationId xmlns:p14="http://schemas.microsoft.com/office/powerpoint/2010/main" val="367618756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268E0A0-8636-5C5E-7178-1EEA489CC414}"/>
              </a:ext>
            </a:extLst>
          </p:cNvPr>
          <p:cNvSpPr>
            <a:spLocks noGrp="1"/>
          </p:cNvSpPr>
          <p:nvPr>
            <p:ph type="dt" sz="half" idx="10"/>
          </p:nvPr>
        </p:nvSpPr>
        <p:spPr/>
        <p:txBody>
          <a:bodyPr/>
          <a:lstStyle>
            <a:lvl1pPr>
              <a:defRPr/>
            </a:lvl1pPr>
          </a:lstStyle>
          <a:p>
            <a:pPr>
              <a:defRPr/>
            </a:pPr>
            <a:fld id="{D5FAEEE0-F4CF-4AA4-86BA-53652172F679}" type="datetimeFigureOut">
              <a:rPr lang="en-US"/>
              <a:pPr>
                <a:defRPr/>
              </a:pPr>
              <a:t>10/11/2022</a:t>
            </a:fld>
            <a:endParaRPr lang="en-US"/>
          </a:p>
        </p:txBody>
      </p:sp>
      <p:sp>
        <p:nvSpPr>
          <p:cNvPr id="6" name="Footer Placeholder 4">
            <a:extLst>
              <a:ext uri="{FF2B5EF4-FFF2-40B4-BE49-F238E27FC236}">
                <a16:creationId xmlns:a16="http://schemas.microsoft.com/office/drawing/2014/main" id="{383A7C16-0201-74AF-3574-D5C8BDB182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0D5CDC-5F95-9C93-A0B2-1F7121F5C149}"/>
              </a:ext>
            </a:extLst>
          </p:cNvPr>
          <p:cNvSpPr>
            <a:spLocks noGrp="1"/>
          </p:cNvSpPr>
          <p:nvPr>
            <p:ph type="sldNum" sz="quarter" idx="12"/>
          </p:nvPr>
        </p:nvSpPr>
        <p:spPr/>
        <p:txBody>
          <a:bodyPr/>
          <a:lstStyle>
            <a:lvl1pPr>
              <a:defRPr/>
            </a:lvl1pPr>
          </a:lstStyle>
          <a:p>
            <a:pPr>
              <a:defRPr/>
            </a:pPr>
            <a:fld id="{DC49F052-F096-4A90-B73D-E22100F59E13}" type="slidenum">
              <a:rPr lang="en-US" altLang="en-US"/>
              <a:pPr>
                <a:defRPr/>
              </a:pPr>
              <a:t>‹#›</a:t>
            </a:fld>
            <a:endParaRPr lang="en-US" altLang="en-US"/>
          </a:p>
        </p:txBody>
      </p:sp>
    </p:spTree>
    <p:extLst>
      <p:ext uri="{BB962C8B-B14F-4D97-AF65-F5344CB8AC3E}">
        <p14:creationId xmlns:p14="http://schemas.microsoft.com/office/powerpoint/2010/main" val="160341573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45ACF10-A292-38CE-9202-C2A612985BB6}"/>
              </a:ext>
            </a:extLst>
          </p:cNvPr>
          <p:cNvSpPr>
            <a:spLocks noGrp="1"/>
          </p:cNvSpPr>
          <p:nvPr>
            <p:ph type="dt" sz="half" idx="10"/>
          </p:nvPr>
        </p:nvSpPr>
        <p:spPr/>
        <p:txBody>
          <a:bodyPr/>
          <a:lstStyle>
            <a:lvl1pPr>
              <a:defRPr/>
            </a:lvl1pPr>
          </a:lstStyle>
          <a:p>
            <a:pPr>
              <a:defRPr/>
            </a:pPr>
            <a:fld id="{5E28ECDD-6528-4BEB-92E7-99D7CF53D4E7}" type="datetimeFigureOut">
              <a:rPr lang="en-US"/>
              <a:pPr>
                <a:defRPr/>
              </a:pPr>
              <a:t>10/11/2022</a:t>
            </a:fld>
            <a:endParaRPr lang="en-US"/>
          </a:p>
        </p:txBody>
      </p:sp>
      <p:sp>
        <p:nvSpPr>
          <p:cNvPr id="6" name="Footer Placeholder 4">
            <a:extLst>
              <a:ext uri="{FF2B5EF4-FFF2-40B4-BE49-F238E27FC236}">
                <a16:creationId xmlns:a16="http://schemas.microsoft.com/office/drawing/2014/main" id="{8E011761-D0D7-3BB4-AE2D-E4C1939A23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DA7E14-96B8-CCC2-6798-A6689AE0DA0C}"/>
              </a:ext>
            </a:extLst>
          </p:cNvPr>
          <p:cNvSpPr>
            <a:spLocks noGrp="1"/>
          </p:cNvSpPr>
          <p:nvPr>
            <p:ph type="sldNum" sz="quarter" idx="12"/>
          </p:nvPr>
        </p:nvSpPr>
        <p:spPr/>
        <p:txBody>
          <a:bodyPr/>
          <a:lstStyle>
            <a:lvl1pPr>
              <a:defRPr/>
            </a:lvl1pPr>
          </a:lstStyle>
          <a:p>
            <a:pPr>
              <a:defRPr/>
            </a:pPr>
            <a:fld id="{AEDD8CD4-E4E1-4FFD-8E17-ADCF8E951BDA}" type="slidenum">
              <a:rPr lang="en-US" altLang="en-US"/>
              <a:pPr>
                <a:defRPr/>
              </a:pPr>
              <a:t>‹#›</a:t>
            </a:fld>
            <a:endParaRPr lang="en-US" altLang="en-US"/>
          </a:p>
        </p:txBody>
      </p:sp>
    </p:spTree>
    <p:extLst>
      <p:ext uri="{BB962C8B-B14F-4D97-AF65-F5344CB8AC3E}">
        <p14:creationId xmlns:p14="http://schemas.microsoft.com/office/powerpoint/2010/main" val="57711521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a:extLst>
              <a:ext uri="{FF2B5EF4-FFF2-40B4-BE49-F238E27FC236}">
                <a16:creationId xmlns:a16="http://schemas.microsoft.com/office/drawing/2014/main" id="{0204F1EC-59E1-FBB4-4D8C-8C6DFBC608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55288" y="6302375"/>
            <a:ext cx="12049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4632D32E-2340-12E8-D2A3-4D2214EA37E3}"/>
              </a:ext>
            </a:extLst>
          </p:cNvPr>
          <p:cNvSpPr>
            <a:spLocks noGrp="1" noChangeArrowheads="1"/>
          </p:cNvSpPr>
          <p:nvPr>
            <p:ph type="title"/>
          </p:nvPr>
        </p:nvSpPr>
        <p:spPr bwMode="auto">
          <a:xfrm>
            <a:off x="498475" y="365125"/>
            <a:ext cx="112141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031B5E00-D6B7-42D6-2506-E868D39E1FD8}"/>
              </a:ext>
            </a:extLst>
          </p:cNvPr>
          <p:cNvSpPr>
            <a:spLocks noGrp="1" noChangeArrowheads="1"/>
          </p:cNvSpPr>
          <p:nvPr>
            <p:ph type="body" idx="1"/>
          </p:nvPr>
        </p:nvSpPr>
        <p:spPr bwMode="auto">
          <a:xfrm>
            <a:off x="498475" y="1825625"/>
            <a:ext cx="112141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84C6FC2-271C-E1B3-EEA3-14118CF78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bg1"/>
                </a:solidFill>
                <a:latin typeface="+mn-lt"/>
              </a:defRPr>
            </a:lvl1pPr>
          </a:lstStyle>
          <a:p>
            <a:pPr>
              <a:defRPr/>
            </a:pPr>
            <a:fld id="{F442DD88-80D1-4083-9CE0-7755501239DD}" type="datetimeFigureOut">
              <a:rPr lang="en-US"/>
              <a:pPr>
                <a:defRPr/>
              </a:pPr>
              <a:t>10/11/2022</a:t>
            </a:fld>
            <a:endParaRPr lang="en-US"/>
          </a:p>
        </p:txBody>
      </p:sp>
      <p:sp>
        <p:nvSpPr>
          <p:cNvPr id="5" name="Footer Placeholder 4">
            <a:extLst>
              <a:ext uri="{FF2B5EF4-FFF2-40B4-BE49-F238E27FC236}">
                <a16:creationId xmlns:a16="http://schemas.microsoft.com/office/drawing/2014/main" id="{92D5439A-BAEB-C081-4739-13F88DB95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bg1"/>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84602CD-F21E-7F1A-4E6F-CF325A532345}"/>
              </a:ext>
            </a:extLst>
          </p:cNvPr>
          <p:cNvSpPr>
            <a:spLocks noGrp="1"/>
          </p:cNvSpPr>
          <p:nvPr>
            <p:ph type="sldNum" sz="quarter" idx="4"/>
          </p:nvPr>
        </p:nvSpPr>
        <p:spPr>
          <a:xfrm>
            <a:off x="7812088"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chemeClr val="bg1"/>
                </a:solidFill>
              </a:defRPr>
            </a:lvl1pPr>
          </a:lstStyle>
          <a:p>
            <a:pPr>
              <a:defRPr/>
            </a:pPr>
            <a:fld id="{624C5285-0D77-44C6-A753-AE2AB32CD47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med">
    <p:fade/>
  </p:transition>
  <p:txStyles>
    <p:titleStyle>
      <a:lvl1pPr algn="l" rtl="0" eaLnBrk="0" fontAlgn="base" hangingPunct="0">
        <a:lnSpc>
          <a:spcPct val="95000"/>
        </a:lnSpc>
        <a:spcBef>
          <a:spcPct val="0"/>
        </a:spcBef>
        <a:spcAft>
          <a:spcPct val="0"/>
        </a:spcAft>
        <a:defRPr sz="3600" kern="1200">
          <a:solidFill>
            <a:srgbClr val="163B4B"/>
          </a:solidFill>
          <a:latin typeface="+mj-lt"/>
          <a:ea typeface="+mj-ea"/>
          <a:cs typeface="+mj-cs"/>
        </a:defRPr>
      </a:lvl1pPr>
      <a:lvl2pPr algn="l" rtl="0" eaLnBrk="0" fontAlgn="base" hangingPunct="0">
        <a:lnSpc>
          <a:spcPct val="95000"/>
        </a:lnSpc>
        <a:spcBef>
          <a:spcPct val="0"/>
        </a:spcBef>
        <a:spcAft>
          <a:spcPct val="0"/>
        </a:spcAft>
        <a:defRPr sz="3600">
          <a:solidFill>
            <a:srgbClr val="163B4B"/>
          </a:solidFill>
          <a:latin typeface="Arial" panose="020B0604020202020204" pitchFamily="34" charset="0"/>
        </a:defRPr>
      </a:lvl2pPr>
      <a:lvl3pPr algn="l" rtl="0" eaLnBrk="0" fontAlgn="base" hangingPunct="0">
        <a:lnSpc>
          <a:spcPct val="95000"/>
        </a:lnSpc>
        <a:spcBef>
          <a:spcPct val="0"/>
        </a:spcBef>
        <a:spcAft>
          <a:spcPct val="0"/>
        </a:spcAft>
        <a:defRPr sz="3600">
          <a:solidFill>
            <a:srgbClr val="163B4B"/>
          </a:solidFill>
          <a:latin typeface="Arial" panose="020B0604020202020204" pitchFamily="34" charset="0"/>
        </a:defRPr>
      </a:lvl3pPr>
      <a:lvl4pPr algn="l" rtl="0" eaLnBrk="0" fontAlgn="base" hangingPunct="0">
        <a:lnSpc>
          <a:spcPct val="95000"/>
        </a:lnSpc>
        <a:spcBef>
          <a:spcPct val="0"/>
        </a:spcBef>
        <a:spcAft>
          <a:spcPct val="0"/>
        </a:spcAft>
        <a:defRPr sz="3600">
          <a:solidFill>
            <a:srgbClr val="163B4B"/>
          </a:solidFill>
          <a:latin typeface="Arial" panose="020B0604020202020204" pitchFamily="34" charset="0"/>
        </a:defRPr>
      </a:lvl4pPr>
      <a:lvl5pPr algn="l" rtl="0" eaLnBrk="0" fontAlgn="base" hangingPunct="0">
        <a:lnSpc>
          <a:spcPct val="95000"/>
        </a:lnSpc>
        <a:spcBef>
          <a:spcPct val="0"/>
        </a:spcBef>
        <a:spcAft>
          <a:spcPct val="0"/>
        </a:spcAft>
        <a:defRPr sz="3600">
          <a:solidFill>
            <a:srgbClr val="163B4B"/>
          </a:solidFill>
          <a:latin typeface="Arial" panose="020B0604020202020204" pitchFamily="34" charset="0"/>
        </a:defRPr>
      </a:lvl5pPr>
      <a:lvl6pPr marL="457200" algn="l" rtl="0" fontAlgn="base">
        <a:lnSpc>
          <a:spcPct val="95000"/>
        </a:lnSpc>
        <a:spcBef>
          <a:spcPct val="0"/>
        </a:spcBef>
        <a:spcAft>
          <a:spcPct val="0"/>
        </a:spcAft>
        <a:defRPr sz="3600">
          <a:solidFill>
            <a:srgbClr val="81BC00"/>
          </a:solidFill>
          <a:latin typeface="Arial" panose="020B0604020202020204" pitchFamily="34" charset="0"/>
        </a:defRPr>
      </a:lvl6pPr>
      <a:lvl7pPr marL="914400" algn="l" rtl="0" fontAlgn="base">
        <a:lnSpc>
          <a:spcPct val="95000"/>
        </a:lnSpc>
        <a:spcBef>
          <a:spcPct val="0"/>
        </a:spcBef>
        <a:spcAft>
          <a:spcPct val="0"/>
        </a:spcAft>
        <a:defRPr sz="3600">
          <a:solidFill>
            <a:srgbClr val="81BC00"/>
          </a:solidFill>
          <a:latin typeface="Arial" panose="020B0604020202020204" pitchFamily="34" charset="0"/>
        </a:defRPr>
      </a:lvl7pPr>
      <a:lvl8pPr marL="1371600" algn="l" rtl="0" fontAlgn="base">
        <a:lnSpc>
          <a:spcPct val="95000"/>
        </a:lnSpc>
        <a:spcBef>
          <a:spcPct val="0"/>
        </a:spcBef>
        <a:spcAft>
          <a:spcPct val="0"/>
        </a:spcAft>
        <a:defRPr sz="3600">
          <a:solidFill>
            <a:srgbClr val="81BC00"/>
          </a:solidFill>
          <a:latin typeface="Arial" panose="020B0604020202020204" pitchFamily="34" charset="0"/>
        </a:defRPr>
      </a:lvl8pPr>
      <a:lvl9pPr marL="1828800" algn="l" rtl="0" fontAlgn="base">
        <a:lnSpc>
          <a:spcPct val="95000"/>
        </a:lnSpc>
        <a:spcBef>
          <a:spcPct val="0"/>
        </a:spcBef>
        <a:spcAft>
          <a:spcPct val="0"/>
        </a:spcAft>
        <a:defRPr sz="3600">
          <a:solidFill>
            <a:srgbClr val="81BC00"/>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chemeClr val="tx1"/>
        </a:buClr>
        <a:buFont typeface="Arial" panose="020B0604020202020204" pitchFamily="34" charset="0"/>
        <a:buChar char="•"/>
        <a:defRPr lang="en-US" sz="2800" kern="1200" dirty="0">
          <a:solidFill>
            <a:srgbClr val="000000"/>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en-US" sz="2400" kern="1200" dirty="0">
          <a:solidFill>
            <a:srgbClr val="000000"/>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en-US" sz="2000" kern="1200" dirty="0">
          <a:solidFill>
            <a:srgbClr val="000000"/>
          </a:solidFill>
          <a:latin typeface="+mn-lt"/>
          <a:ea typeface="+mn-ea"/>
          <a:cs typeface="+mn-cs"/>
        </a:defRPr>
      </a:lvl3pPr>
      <a:lvl4pPr marL="1600200" indent="-228600" algn="l" rtl="0" eaLnBrk="0" fontAlgn="base" hangingPunct="0">
        <a:lnSpc>
          <a:spcPct val="90000"/>
        </a:lnSpc>
        <a:spcBef>
          <a:spcPts val="500"/>
        </a:spcBef>
        <a:spcAft>
          <a:spcPct val="0"/>
        </a:spcAft>
        <a:buClr>
          <a:schemeClr val="tx1"/>
        </a:buClr>
        <a:buFont typeface="Arial" panose="020B0604020202020204" pitchFamily="34" charset="0"/>
        <a:buChar char="•"/>
        <a:defRPr kern="1200">
          <a:solidFill>
            <a:srgbClr val="000000"/>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anose="020B0604020202020204" pitchFamily="34" charset="0"/>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redd.it/07rr3vsd07b61.jpg">
            <a:extLst>
              <a:ext uri="{FF2B5EF4-FFF2-40B4-BE49-F238E27FC236}">
                <a16:creationId xmlns:a16="http://schemas.microsoft.com/office/drawing/2014/main" id="{02968402-A0A3-9C3B-0D78-C52DEE79DB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66" t="13504" r="5424" b="-8"/>
          <a:stretch/>
        </p:blipFill>
        <p:spPr bwMode="auto">
          <a:xfrm>
            <a:off x="952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7057B9C-62C9-82A7-C938-9F99670CA859}"/>
              </a:ext>
            </a:extLst>
          </p:cNvPr>
          <p:cNvSpPr>
            <a:spLocks noGrp="1"/>
          </p:cNvSpPr>
          <p:nvPr>
            <p:ph type="title"/>
          </p:nvPr>
        </p:nvSpPr>
        <p:spPr/>
        <p:txBody>
          <a:bodyPr/>
          <a:lstStyle/>
          <a:p>
            <a:r>
              <a:rPr lang="en-US" dirty="0">
                <a:solidFill>
                  <a:srgbClr val="C00000"/>
                </a:solidFill>
              </a:rPr>
              <a:t>Heat Exchanger Design for Mars Surface Applications</a:t>
            </a:r>
          </a:p>
        </p:txBody>
      </p:sp>
      <p:sp>
        <p:nvSpPr>
          <p:cNvPr id="5" name="TextBox 4">
            <a:extLst>
              <a:ext uri="{FF2B5EF4-FFF2-40B4-BE49-F238E27FC236}">
                <a16:creationId xmlns:a16="http://schemas.microsoft.com/office/drawing/2014/main" id="{9C8879A7-733D-67A3-DCE9-E5FEB2CE2FD3}"/>
              </a:ext>
            </a:extLst>
          </p:cNvPr>
          <p:cNvSpPr txBox="1"/>
          <p:nvPr/>
        </p:nvSpPr>
        <p:spPr>
          <a:xfrm>
            <a:off x="4884678" y="4845424"/>
            <a:ext cx="2185214" cy="523220"/>
          </a:xfrm>
          <a:prstGeom prst="rect">
            <a:avLst/>
          </a:prstGeom>
          <a:noFill/>
        </p:spPr>
        <p:txBody>
          <a:bodyPr wrap="none" rtlCol="0">
            <a:spAutoFit/>
          </a:bodyPr>
          <a:lstStyle/>
          <a:p>
            <a:r>
              <a:rPr lang="en-US" sz="2800" dirty="0">
                <a:solidFill>
                  <a:schemeClr val="accent1">
                    <a:lumMod val="40000"/>
                    <a:lumOff val="60000"/>
                  </a:schemeClr>
                </a:solidFill>
              </a:rPr>
              <a:t>Nate Colgan</a:t>
            </a:r>
          </a:p>
        </p:txBody>
      </p:sp>
    </p:spTree>
    <p:extLst>
      <p:ext uri="{BB962C8B-B14F-4D97-AF65-F5344CB8AC3E}">
        <p14:creationId xmlns:p14="http://schemas.microsoft.com/office/powerpoint/2010/main" val="274570846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393F42C5-2A73-BBE1-BD56-EB8B30D88ABC}"/>
              </a:ext>
            </a:extLst>
          </p:cNvPr>
          <p:cNvSpPr>
            <a:spLocks noGrp="1" noChangeArrowheads="1"/>
          </p:cNvSpPr>
          <p:nvPr>
            <p:ph type="title"/>
          </p:nvPr>
        </p:nvSpPr>
        <p:spPr>
          <a:xfrm>
            <a:off x="498475" y="365125"/>
            <a:ext cx="5597525" cy="1325563"/>
          </a:xfrm>
        </p:spPr>
        <p:txBody>
          <a:bodyPr/>
          <a:lstStyle/>
          <a:p>
            <a:pPr eaLnBrk="1" hangingPunct="1"/>
            <a:r>
              <a:rPr lang="en-US" altLang="en-US"/>
              <a:t>Experimental Validation</a:t>
            </a:r>
            <a:endParaRPr lang="en-US" altLang="en-US">
              <a:solidFill>
                <a:srgbClr val="81BC00"/>
              </a:solidFill>
            </a:endParaRPr>
          </a:p>
        </p:txBody>
      </p:sp>
      <p:sp>
        <p:nvSpPr>
          <p:cNvPr id="4" name="Rectangle 3">
            <a:extLst>
              <a:ext uri="{FF2B5EF4-FFF2-40B4-BE49-F238E27FC236}">
                <a16:creationId xmlns:a16="http://schemas.microsoft.com/office/drawing/2014/main" id="{876206B4-D399-2B5D-9EDA-E63ED54BBE70}"/>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sp>
        <p:nvSpPr>
          <p:cNvPr id="6" name="Text Placeholder 3">
            <a:extLst>
              <a:ext uri="{FF2B5EF4-FFF2-40B4-BE49-F238E27FC236}">
                <a16:creationId xmlns:a16="http://schemas.microsoft.com/office/drawing/2014/main" id="{16F8BD10-72F9-A0AF-0BDA-688064AD6538}"/>
              </a:ext>
            </a:extLst>
          </p:cNvPr>
          <p:cNvSpPr>
            <a:spLocks noGrp="1"/>
          </p:cNvSpPr>
          <p:nvPr>
            <p:ph idx="1"/>
          </p:nvPr>
        </p:nvSpPr>
        <p:spPr>
          <a:xfrm>
            <a:off x="498475" y="1436688"/>
            <a:ext cx="5597525" cy="4705350"/>
          </a:xfrm>
        </p:spPr>
        <p:txBody>
          <a:bodyPr>
            <a:normAutofit fontScale="62500" lnSpcReduction="20000"/>
          </a:bodyPr>
          <a:lstStyle/>
          <a:p>
            <a:pPr marL="285750" indent="-285750">
              <a:defRPr/>
            </a:pPr>
            <a:r>
              <a:rPr dirty="0"/>
              <a:t>Models based on correlations validated in Earth-like conditions, no existing correlations for high-Kn, low-Re tube arrays found in literature</a:t>
            </a:r>
          </a:p>
          <a:p>
            <a:pPr marL="285750" indent="-285750">
              <a:defRPr/>
            </a:pPr>
            <a:r>
              <a:rPr dirty="0"/>
              <a:t>Model also assumed uniform axial flow, but fan-induced vorticity may degrade performance</a:t>
            </a:r>
          </a:p>
          <a:p>
            <a:pPr marL="742950" lvl="1" indent="-285750">
              <a:defRPr/>
            </a:pPr>
            <a:r>
              <a:rPr dirty="0"/>
              <a:t>Likely can't place fan downstream due to low density, high temperature conditions there</a:t>
            </a:r>
          </a:p>
          <a:p>
            <a:pPr marL="285750" indent="-285750">
              <a:defRPr/>
            </a:pPr>
            <a:r>
              <a:rPr dirty="0"/>
              <a:t>Experimental validation of model predictions will result in</a:t>
            </a:r>
            <a:r>
              <a:rPr sz="2400" dirty="0"/>
              <a:t> </a:t>
            </a:r>
            <a:r>
              <a:rPr sz="2700" dirty="0"/>
              <a:t>novel high-Kn correlations for staggered tube bank Nu and Eu</a:t>
            </a:r>
          </a:p>
          <a:p>
            <a:pPr marL="742950" lvl="1" indent="-285750">
              <a:buFont typeface="Arial" panose="020B0604020202020204" pitchFamily="34" charset="0"/>
              <a:buChar char="•"/>
              <a:defRPr/>
            </a:pPr>
            <a:r>
              <a:rPr sz="2500" dirty="0"/>
              <a:t>useful for development of compact convective heat exchangers on Mars or other rarefied environments</a:t>
            </a:r>
          </a:p>
          <a:p>
            <a:pPr marL="285750" indent="-285750">
              <a:defRPr/>
            </a:pPr>
            <a:r>
              <a:rPr sz="2900" dirty="0"/>
              <a:t>Correlations will be incorporated into model resulting in experimentally-validated model for predicting FSPS mass and size for a wide range of potential Mars applications </a:t>
            </a:r>
            <a:endParaRPr sz="2600" dirty="0"/>
          </a:p>
          <a:p>
            <a:pPr>
              <a:defRPr/>
            </a:pPr>
            <a:endParaRPr dirty="0"/>
          </a:p>
        </p:txBody>
      </p:sp>
      <p:sp>
        <p:nvSpPr>
          <p:cNvPr id="8" name="Text Placeholder 3">
            <a:extLst>
              <a:ext uri="{FF2B5EF4-FFF2-40B4-BE49-F238E27FC236}">
                <a16:creationId xmlns:a16="http://schemas.microsoft.com/office/drawing/2014/main" id="{015EA201-940A-5D2B-CE23-7B8A353C5310}"/>
              </a:ext>
            </a:extLst>
          </p:cNvPr>
          <p:cNvSpPr txBox="1">
            <a:spLocks/>
          </p:cNvSpPr>
          <p:nvPr/>
        </p:nvSpPr>
        <p:spPr bwMode="auto">
          <a:xfrm>
            <a:off x="6091238" y="1436688"/>
            <a:ext cx="5597525" cy="4351337"/>
          </a:xfrm>
          <a:prstGeom prst="rect">
            <a:avLst/>
          </a:prstGeom>
          <a:noFill/>
          <a:ln>
            <a:noFill/>
          </a:ln>
        </p:spPr>
        <p:txBody>
          <a:bodyPr>
            <a:normAutofit/>
          </a:bodyPr>
          <a:lstStyle>
            <a:lvl1pPr marL="228600" indent="-228600" algn="l" rtl="0" eaLnBrk="0" fontAlgn="base" hangingPunct="0">
              <a:lnSpc>
                <a:spcPct val="95000"/>
              </a:lnSpc>
              <a:spcBef>
                <a:spcPts val="1800"/>
              </a:spcBef>
              <a:spcAft>
                <a:spcPct val="0"/>
              </a:spcAft>
              <a:buClr>
                <a:schemeClr val="tx1"/>
              </a:buClr>
              <a:buFont typeface="Arial" panose="020B0604020202020204" pitchFamily="34" charset="0"/>
              <a:buChar char="•"/>
              <a:defRPr lang="en-US" sz="2800" kern="1200">
                <a:solidFill>
                  <a:srgbClr val="000000"/>
                </a:solidFill>
                <a:effectLst/>
                <a:latin typeface="+mn-lt"/>
                <a:ea typeface="+mn-ea"/>
                <a:cs typeface="+mn-cs"/>
              </a:defRPr>
            </a:lvl1pPr>
            <a:lvl2pPr marL="685800" indent="-228600" algn="l" rtl="0" eaLnBrk="0" fontAlgn="base" hangingPunct="0">
              <a:lnSpc>
                <a:spcPct val="95000"/>
              </a:lnSpc>
              <a:spcBef>
                <a:spcPts val="200"/>
              </a:spcBef>
              <a:spcAft>
                <a:spcPct val="0"/>
              </a:spcAft>
              <a:buClr>
                <a:schemeClr val="tx2"/>
              </a:buClr>
              <a:buFont typeface="Arial" panose="020B0604020202020204" pitchFamily="34" charset="0"/>
              <a:buChar char="-"/>
              <a:defRPr lang="en-US" sz="2400" kern="1200">
                <a:solidFill>
                  <a:srgbClr val="000000"/>
                </a:solidFill>
                <a:effectLst/>
                <a:latin typeface="+mn-lt"/>
                <a:ea typeface="+mn-ea"/>
                <a:cs typeface="+mn-cs"/>
              </a:defRPr>
            </a:lvl2pPr>
            <a:lvl3pPr marL="1143000" indent="-228600" algn="l" rtl="0" eaLnBrk="0" fontAlgn="base" hangingPunct="0">
              <a:lnSpc>
                <a:spcPct val="95000"/>
              </a:lnSpc>
              <a:spcBef>
                <a:spcPts val="500"/>
              </a:spcBef>
              <a:spcAft>
                <a:spcPct val="0"/>
              </a:spcAft>
              <a:buClr>
                <a:schemeClr val="tx2"/>
              </a:buClr>
              <a:buFont typeface="Wingdings" panose="05000000000000000000" pitchFamily="2" charset="2"/>
              <a:buChar char="§"/>
              <a:defRPr lang="en-US" sz="2000" kern="1200">
                <a:solidFill>
                  <a:srgbClr val="000000"/>
                </a:solidFill>
                <a:effectLst/>
                <a:latin typeface="+mn-lt"/>
                <a:ea typeface="+mn-ea"/>
                <a:cs typeface="+mn-cs"/>
              </a:defRPr>
            </a:lvl3pPr>
            <a:lvl4pPr marL="16002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4pPr>
            <a:lvl5pPr marL="20574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sz="1800" dirty="0">
                <a:solidFill>
                  <a:schemeClr val="bg2">
                    <a:lumMod val="10000"/>
                  </a:schemeClr>
                </a:solidFill>
              </a:rPr>
              <a:t>Constructed a subscale prototype HX and low-pressure test facility to validate model predictions in Mars-like conditions</a:t>
            </a:r>
          </a:p>
          <a:p>
            <a:pPr marL="285750" indent="-285750">
              <a:defRPr/>
            </a:pPr>
            <a:r>
              <a:rPr sz="1800" dirty="0">
                <a:solidFill>
                  <a:schemeClr val="bg2">
                    <a:lumMod val="10000"/>
                  </a:schemeClr>
                </a:solidFill>
              </a:rPr>
              <a:t>Test conditions and HX geometry closely match predicted mass-optimal Mars HX design</a:t>
            </a:r>
          </a:p>
          <a:p>
            <a:pPr marL="285750" indent="-285750">
              <a:defRPr/>
            </a:pPr>
            <a:r>
              <a:rPr sz="1800" dirty="0">
                <a:solidFill>
                  <a:schemeClr val="bg2">
                    <a:lumMod val="10000"/>
                  </a:schemeClr>
                </a:solidFill>
              </a:rPr>
              <a:t>Collected HX pressure loss and conductance data for range of CO</a:t>
            </a:r>
            <a:r>
              <a:rPr sz="1800" baseline="-25000" dirty="0">
                <a:solidFill>
                  <a:schemeClr val="bg2">
                    <a:lumMod val="10000"/>
                  </a:schemeClr>
                </a:solidFill>
              </a:rPr>
              <a:t>2</a:t>
            </a:r>
            <a:r>
              <a:rPr sz="1800" dirty="0">
                <a:solidFill>
                  <a:schemeClr val="bg2">
                    <a:lumMod val="10000"/>
                  </a:schemeClr>
                </a:solidFill>
              </a:rPr>
              <a:t> flowrates, heat loads, and ambient pressures </a:t>
            </a:r>
          </a:p>
          <a:p>
            <a:pPr marL="285750" indent="-285750">
              <a:defRPr/>
            </a:pPr>
            <a:r>
              <a:rPr sz="1800" dirty="0">
                <a:solidFill>
                  <a:schemeClr val="bg2">
                    <a:lumMod val="10000"/>
                  </a:schemeClr>
                </a:solidFill>
              </a:rPr>
              <a:t>Will vary fan position to test both uniform axial flow and fan-induced vorticity performance to characterize effect</a:t>
            </a:r>
          </a:p>
        </p:txBody>
      </p:sp>
      <p:sp>
        <p:nvSpPr>
          <p:cNvPr id="12294" name="Title 1">
            <a:extLst>
              <a:ext uri="{FF2B5EF4-FFF2-40B4-BE49-F238E27FC236}">
                <a16:creationId xmlns:a16="http://schemas.microsoft.com/office/drawing/2014/main" id="{09400F6E-E866-23CA-5F25-B4C946DF19ED}"/>
              </a:ext>
            </a:extLst>
          </p:cNvPr>
          <p:cNvSpPr txBox="1">
            <a:spLocks noChangeArrowheads="1"/>
          </p:cNvSpPr>
          <p:nvPr/>
        </p:nvSpPr>
        <p:spPr bwMode="auto">
          <a:xfrm>
            <a:off x="6091238" y="374650"/>
            <a:ext cx="55975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pPr eaLnBrk="1" hangingPunct="1">
              <a:lnSpc>
                <a:spcPct val="95000"/>
              </a:lnSpc>
              <a:spcBef>
                <a:spcPct val="0"/>
              </a:spcBef>
              <a:buClrTx/>
              <a:buFontTx/>
              <a:buNone/>
            </a:pPr>
            <a:r>
              <a:rPr lang="en-US" altLang="en-US" sz="3600">
                <a:solidFill>
                  <a:schemeClr val="tx2"/>
                </a:solidFill>
              </a:rPr>
              <a:t>Testing Approach</a:t>
            </a:r>
            <a:endParaRPr lang="en-US" altLang="en-US" sz="3600">
              <a:solidFill>
                <a:srgbClr val="81BC00"/>
              </a:solidFill>
            </a:endParaRPr>
          </a:p>
        </p:txBody>
      </p:sp>
      <p:pic>
        <p:nvPicPr>
          <p:cNvPr id="12295" name="Picture 6" descr="University of Wisconsin–Madison">
            <a:extLst>
              <a:ext uri="{FF2B5EF4-FFF2-40B4-BE49-F238E27FC236}">
                <a16:creationId xmlns:a16="http://schemas.microsoft.com/office/drawing/2014/main" id="{6368881E-AEE4-0288-1E27-955B8EC22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59CFBB8-3B45-3989-7D09-41D445F60E5E}"/>
              </a:ext>
            </a:extLst>
          </p:cNvPr>
          <p:cNvSpPr>
            <a:spLocks noGrp="1" noChangeArrowheads="1"/>
          </p:cNvSpPr>
          <p:nvPr>
            <p:ph type="title"/>
          </p:nvPr>
        </p:nvSpPr>
        <p:spPr>
          <a:xfrm>
            <a:off x="498475" y="-55563"/>
            <a:ext cx="11214100" cy="1325563"/>
          </a:xfrm>
        </p:spPr>
        <p:txBody>
          <a:bodyPr/>
          <a:lstStyle/>
          <a:p>
            <a:pPr eaLnBrk="1" hangingPunct="1"/>
            <a:r>
              <a:rPr lang="en-US" altLang="en-US">
                <a:solidFill>
                  <a:schemeClr val="tx1"/>
                </a:solidFill>
              </a:rPr>
              <a:t>Test Chamber</a:t>
            </a:r>
          </a:p>
        </p:txBody>
      </p:sp>
      <p:sp>
        <p:nvSpPr>
          <p:cNvPr id="4" name="Rectangle 3">
            <a:extLst>
              <a:ext uri="{FF2B5EF4-FFF2-40B4-BE49-F238E27FC236}">
                <a16:creationId xmlns:a16="http://schemas.microsoft.com/office/drawing/2014/main" id="{8EB3C997-FE99-4251-024B-84A17BC5D7A5}"/>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sp>
        <p:nvSpPr>
          <p:cNvPr id="5" name="Text Placeholder 3">
            <a:extLst>
              <a:ext uri="{FF2B5EF4-FFF2-40B4-BE49-F238E27FC236}">
                <a16:creationId xmlns:a16="http://schemas.microsoft.com/office/drawing/2014/main" id="{59AE6541-7287-7E11-E0D5-F5B68E872132}"/>
              </a:ext>
            </a:extLst>
          </p:cNvPr>
          <p:cNvSpPr txBox="1">
            <a:spLocks/>
          </p:cNvSpPr>
          <p:nvPr/>
        </p:nvSpPr>
        <p:spPr bwMode="auto">
          <a:xfrm>
            <a:off x="536575" y="889000"/>
            <a:ext cx="5489575" cy="2538413"/>
          </a:xfrm>
          <a:prstGeom prst="rect">
            <a:avLst/>
          </a:prstGeom>
          <a:noFill/>
          <a:ln>
            <a:noFill/>
          </a:ln>
        </p:spPr>
        <p:txBody>
          <a:bodyPr>
            <a:normAutofit fontScale="92500"/>
          </a:bodyPr>
          <a:lstStyle>
            <a:lvl1pPr marL="228600" indent="-228600" algn="l" rtl="0" eaLnBrk="0" fontAlgn="base" hangingPunct="0">
              <a:lnSpc>
                <a:spcPct val="95000"/>
              </a:lnSpc>
              <a:spcBef>
                <a:spcPts val="1800"/>
              </a:spcBef>
              <a:spcAft>
                <a:spcPct val="0"/>
              </a:spcAft>
              <a:buClr>
                <a:schemeClr val="tx1"/>
              </a:buClr>
              <a:buFont typeface="Arial" panose="020B0604020202020204" pitchFamily="34" charset="0"/>
              <a:buChar char="•"/>
              <a:defRPr lang="en-US" sz="2800" kern="1200">
                <a:solidFill>
                  <a:srgbClr val="000000"/>
                </a:solidFill>
                <a:effectLst/>
                <a:latin typeface="+mn-lt"/>
                <a:ea typeface="+mn-ea"/>
                <a:cs typeface="+mn-cs"/>
              </a:defRPr>
            </a:lvl1pPr>
            <a:lvl2pPr marL="685800" indent="-228600" algn="l" rtl="0" eaLnBrk="0" fontAlgn="base" hangingPunct="0">
              <a:lnSpc>
                <a:spcPct val="95000"/>
              </a:lnSpc>
              <a:spcBef>
                <a:spcPts val="200"/>
              </a:spcBef>
              <a:spcAft>
                <a:spcPct val="0"/>
              </a:spcAft>
              <a:buClr>
                <a:schemeClr val="tx2"/>
              </a:buClr>
              <a:buFont typeface="Arial" panose="020B0604020202020204" pitchFamily="34" charset="0"/>
              <a:buChar char="-"/>
              <a:defRPr lang="en-US" sz="2400" kern="1200">
                <a:solidFill>
                  <a:srgbClr val="000000"/>
                </a:solidFill>
                <a:effectLst/>
                <a:latin typeface="+mn-lt"/>
                <a:ea typeface="+mn-ea"/>
                <a:cs typeface="+mn-cs"/>
              </a:defRPr>
            </a:lvl2pPr>
            <a:lvl3pPr marL="1143000" indent="-228600" algn="l" rtl="0" eaLnBrk="0" fontAlgn="base" hangingPunct="0">
              <a:lnSpc>
                <a:spcPct val="95000"/>
              </a:lnSpc>
              <a:spcBef>
                <a:spcPts val="500"/>
              </a:spcBef>
              <a:spcAft>
                <a:spcPct val="0"/>
              </a:spcAft>
              <a:buClr>
                <a:schemeClr val="tx2"/>
              </a:buClr>
              <a:buFont typeface="Wingdings" panose="05000000000000000000" pitchFamily="2" charset="2"/>
              <a:buChar char="§"/>
              <a:defRPr lang="en-US" sz="2000" kern="1200">
                <a:solidFill>
                  <a:srgbClr val="000000"/>
                </a:solidFill>
                <a:effectLst/>
                <a:latin typeface="+mn-lt"/>
                <a:ea typeface="+mn-ea"/>
                <a:cs typeface="+mn-cs"/>
              </a:defRPr>
            </a:lvl3pPr>
            <a:lvl4pPr marL="16002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4pPr>
            <a:lvl5pPr marL="20574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sz="1600" dirty="0"/>
              <a:t>Test chamber is a vacuum glovebox owned by UW-THL. </a:t>
            </a:r>
          </a:p>
          <a:p>
            <a:pPr marL="285750" indent="-285750">
              <a:defRPr/>
            </a:pPr>
            <a:r>
              <a:rPr sz="1600" dirty="0"/>
              <a:t>Has feedthough ports for electrical power, data, pressure tap lines, vacuum and CO</a:t>
            </a:r>
            <a:r>
              <a:rPr sz="1600" baseline="-25000" dirty="0"/>
              <a:t>2</a:t>
            </a:r>
            <a:r>
              <a:rPr sz="1600" dirty="0"/>
              <a:t> fill lines, and a piezo vacuum gauge</a:t>
            </a:r>
          </a:p>
          <a:p>
            <a:pPr marL="285750" indent="-285750">
              <a:defRPr/>
            </a:pPr>
            <a:r>
              <a:rPr sz="1600" dirty="0"/>
              <a:t>Thermal modelling of test section suggests no active cooling is required to maintain near-ambient temperature during HX operation</a:t>
            </a:r>
          </a:p>
          <a:p>
            <a:pPr marL="285750" indent="-285750">
              <a:defRPr/>
            </a:pPr>
            <a:r>
              <a:rPr sz="1600" dirty="0"/>
              <a:t>Data from sensors monitored on lab PC via NI-DAQ</a:t>
            </a:r>
          </a:p>
          <a:p>
            <a:pPr>
              <a:defRPr/>
            </a:pPr>
            <a:endParaRPr sz="1600" dirty="0"/>
          </a:p>
        </p:txBody>
      </p:sp>
      <p:pic>
        <p:nvPicPr>
          <p:cNvPr id="13317" name="Picture 9" descr="Search Form - University Of Wisconsin Logo Clear Background Clipart  (#2362201) - PikPng">
            <a:extLst>
              <a:ext uri="{FF2B5EF4-FFF2-40B4-BE49-F238E27FC236}">
                <a16:creationId xmlns:a16="http://schemas.microsoft.com/office/drawing/2014/main" id="{D0554548-4A68-335E-CD5D-A3B9EA05C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5946775"/>
            <a:ext cx="21939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a:extLst>
              <a:ext uri="{FF2B5EF4-FFF2-40B4-BE49-F238E27FC236}">
                <a16:creationId xmlns:a16="http://schemas.microsoft.com/office/drawing/2014/main" id="{77C37203-6321-FD32-9284-D5ACF4B7D3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850" y="3548063"/>
            <a:ext cx="577850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5">
            <a:extLst>
              <a:ext uri="{FF2B5EF4-FFF2-40B4-BE49-F238E27FC236}">
                <a16:creationId xmlns:a16="http://schemas.microsoft.com/office/drawing/2014/main" id="{6D829D0F-126D-1F28-F57F-5539ACADD6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5850" y="177800"/>
            <a:ext cx="57785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CDD15C2-010C-1942-AEFC-E6547E105D61}"/>
              </a:ext>
            </a:extLst>
          </p:cNvPr>
          <p:cNvSpPr txBox="1"/>
          <p:nvPr/>
        </p:nvSpPr>
        <p:spPr>
          <a:xfrm>
            <a:off x="6378575" y="2809875"/>
            <a:ext cx="1325563" cy="30638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solidFill>
                  <a:schemeClr val="bg2">
                    <a:lumMod val="10000"/>
                  </a:schemeClr>
                </a:solidFill>
              </a:rPr>
              <a:t>Vacuum pump</a:t>
            </a:r>
          </a:p>
        </p:txBody>
      </p:sp>
      <p:sp>
        <p:nvSpPr>
          <p:cNvPr id="11" name="TextBox 10">
            <a:extLst>
              <a:ext uri="{FF2B5EF4-FFF2-40B4-BE49-F238E27FC236}">
                <a16:creationId xmlns:a16="http://schemas.microsoft.com/office/drawing/2014/main" id="{496417B4-F09D-5CF0-1689-B71323E7A668}"/>
              </a:ext>
            </a:extLst>
          </p:cNvPr>
          <p:cNvSpPr txBox="1"/>
          <p:nvPr/>
        </p:nvSpPr>
        <p:spPr>
          <a:xfrm>
            <a:off x="9780588" y="4691063"/>
            <a:ext cx="1528762"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solidFill>
                  <a:schemeClr val="bg2">
                    <a:lumMod val="10000"/>
                  </a:schemeClr>
                </a:solidFill>
              </a:rPr>
              <a:t>Calibration setup</a:t>
            </a:r>
          </a:p>
        </p:txBody>
      </p:sp>
      <p:sp>
        <p:nvSpPr>
          <p:cNvPr id="12" name="TextBox 11">
            <a:extLst>
              <a:ext uri="{FF2B5EF4-FFF2-40B4-BE49-F238E27FC236}">
                <a16:creationId xmlns:a16="http://schemas.microsoft.com/office/drawing/2014/main" id="{08E0E8E8-E676-8BE5-DE72-63B433792486}"/>
              </a:ext>
            </a:extLst>
          </p:cNvPr>
          <p:cNvSpPr txBox="1"/>
          <p:nvPr/>
        </p:nvSpPr>
        <p:spPr>
          <a:xfrm>
            <a:off x="8226425" y="5684838"/>
            <a:ext cx="1208088"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solidFill>
                  <a:schemeClr val="bg2">
                    <a:lumMod val="10000"/>
                  </a:schemeClr>
                </a:solidFill>
              </a:rPr>
              <a:t>Anemometer</a:t>
            </a:r>
          </a:p>
        </p:txBody>
      </p:sp>
      <p:sp>
        <p:nvSpPr>
          <p:cNvPr id="13" name="TextBox 12">
            <a:extLst>
              <a:ext uri="{FF2B5EF4-FFF2-40B4-BE49-F238E27FC236}">
                <a16:creationId xmlns:a16="http://schemas.microsoft.com/office/drawing/2014/main" id="{260845C9-A879-6B55-15BA-2B950190718A}"/>
              </a:ext>
            </a:extLst>
          </p:cNvPr>
          <p:cNvSpPr txBox="1"/>
          <p:nvPr/>
        </p:nvSpPr>
        <p:spPr>
          <a:xfrm>
            <a:off x="8985250" y="2062163"/>
            <a:ext cx="1108075"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solidFill>
                  <a:schemeClr val="bg2">
                    <a:lumMod val="10000"/>
                  </a:schemeClr>
                </a:solidFill>
              </a:rPr>
              <a:t>CO</a:t>
            </a:r>
            <a:r>
              <a:rPr lang="en-US" sz="1400" baseline="-25000" dirty="0">
                <a:solidFill>
                  <a:schemeClr val="bg2">
                    <a:lumMod val="10000"/>
                  </a:schemeClr>
                </a:solidFill>
              </a:rPr>
              <a:t>2</a:t>
            </a:r>
            <a:r>
              <a:rPr lang="en-US" sz="1400" dirty="0">
                <a:solidFill>
                  <a:schemeClr val="bg2">
                    <a:lumMod val="10000"/>
                  </a:schemeClr>
                </a:solidFill>
              </a:rPr>
              <a:t> source</a:t>
            </a:r>
          </a:p>
        </p:txBody>
      </p:sp>
      <p:sp>
        <p:nvSpPr>
          <p:cNvPr id="14" name="TextBox 13">
            <a:extLst>
              <a:ext uri="{FF2B5EF4-FFF2-40B4-BE49-F238E27FC236}">
                <a16:creationId xmlns:a16="http://schemas.microsoft.com/office/drawing/2014/main" id="{D881C7C4-15E2-D859-582F-603C67833EEC}"/>
              </a:ext>
            </a:extLst>
          </p:cNvPr>
          <p:cNvSpPr txBox="1"/>
          <p:nvPr/>
        </p:nvSpPr>
        <p:spPr>
          <a:xfrm>
            <a:off x="7042150" y="1289050"/>
            <a:ext cx="1573213"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solidFill>
                  <a:schemeClr val="bg2">
                    <a:lumMod val="10000"/>
                  </a:schemeClr>
                </a:solidFill>
              </a:rPr>
              <a:t>Vacuum chamber</a:t>
            </a:r>
          </a:p>
        </p:txBody>
      </p:sp>
      <p:pic>
        <p:nvPicPr>
          <p:cNvPr id="13325" name="Picture 2" descr="A close-up of a machine&#10;&#10;Description automatically generated with medium confidence">
            <a:extLst>
              <a:ext uri="{FF2B5EF4-FFF2-40B4-BE49-F238E27FC236}">
                <a16:creationId xmlns:a16="http://schemas.microsoft.com/office/drawing/2014/main" id="{65402D2C-8BF5-0C84-9FEB-23E48885B1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3548063"/>
            <a:ext cx="577850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0CB32767-D2EA-421C-3BE8-E8CED35636BA}"/>
              </a:ext>
            </a:extLst>
          </p:cNvPr>
          <p:cNvSpPr txBox="1"/>
          <p:nvPr/>
        </p:nvSpPr>
        <p:spPr>
          <a:xfrm>
            <a:off x="1371600" y="3922713"/>
            <a:ext cx="947738"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solidFill>
                  <a:schemeClr val="bg2">
                    <a:lumMod val="10000"/>
                  </a:schemeClr>
                </a:solidFill>
              </a:rPr>
              <a:t>dP gauge</a:t>
            </a:r>
          </a:p>
        </p:txBody>
      </p:sp>
      <p:sp>
        <p:nvSpPr>
          <p:cNvPr id="16" name="TextBox 15">
            <a:extLst>
              <a:ext uri="{FF2B5EF4-FFF2-40B4-BE49-F238E27FC236}">
                <a16:creationId xmlns:a16="http://schemas.microsoft.com/office/drawing/2014/main" id="{1E270B85-740B-E40C-A255-43A5BD16112E}"/>
              </a:ext>
            </a:extLst>
          </p:cNvPr>
          <p:cNvSpPr txBox="1"/>
          <p:nvPr/>
        </p:nvSpPr>
        <p:spPr>
          <a:xfrm>
            <a:off x="2087563" y="4781550"/>
            <a:ext cx="1376362"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solidFill>
                  <a:schemeClr val="bg2">
                    <a:lumMod val="10000"/>
                  </a:schemeClr>
                </a:solidFill>
              </a:rPr>
              <a:t>Vacuum gauge</a:t>
            </a:r>
          </a:p>
        </p:txBody>
      </p:sp>
      <p:sp>
        <p:nvSpPr>
          <p:cNvPr id="17" name="TextBox 16">
            <a:extLst>
              <a:ext uri="{FF2B5EF4-FFF2-40B4-BE49-F238E27FC236}">
                <a16:creationId xmlns:a16="http://schemas.microsoft.com/office/drawing/2014/main" id="{7533C4BE-A393-49CC-DECA-86FEF7D99619}"/>
              </a:ext>
            </a:extLst>
          </p:cNvPr>
          <p:cNvSpPr txBox="1"/>
          <p:nvPr/>
        </p:nvSpPr>
        <p:spPr>
          <a:xfrm>
            <a:off x="3654425" y="6275388"/>
            <a:ext cx="2222500"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solidFill>
                  <a:schemeClr val="bg2">
                    <a:lumMod val="10000"/>
                  </a:schemeClr>
                </a:solidFill>
              </a:rPr>
              <a:t>Power, data feedthroughs</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6CBF3F-F965-CC14-F6AE-F526ED21BBB9}"/>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sp>
        <p:nvSpPr>
          <p:cNvPr id="14339" name="Title 1">
            <a:extLst>
              <a:ext uri="{FF2B5EF4-FFF2-40B4-BE49-F238E27FC236}">
                <a16:creationId xmlns:a16="http://schemas.microsoft.com/office/drawing/2014/main" id="{A0610324-187E-FE77-FA8E-D43F0D3DCB95}"/>
              </a:ext>
            </a:extLst>
          </p:cNvPr>
          <p:cNvSpPr txBox="1">
            <a:spLocks/>
          </p:cNvSpPr>
          <p:nvPr/>
        </p:nvSpPr>
        <p:spPr bwMode="auto">
          <a:xfrm>
            <a:off x="506413" y="703263"/>
            <a:ext cx="49355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pPr>
              <a:lnSpc>
                <a:spcPct val="95000"/>
              </a:lnSpc>
              <a:spcBef>
                <a:spcPct val="0"/>
              </a:spcBef>
              <a:buClrTx/>
              <a:buFontTx/>
              <a:buNone/>
            </a:pPr>
            <a:r>
              <a:rPr lang="en-US" altLang="en-US" sz="3200">
                <a:solidFill>
                  <a:schemeClr val="tx2"/>
                </a:solidFill>
              </a:rPr>
              <a:t>Experimental HX Design</a:t>
            </a:r>
          </a:p>
        </p:txBody>
      </p:sp>
      <p:sp>
        <p:nvSpPr>
          <p:cNvPr id="8" name="Text Placeholder 3">
            <a:extLst>
              <a:ext uri="{FF2B5EF4-FFF2-40B4-BE49-F238E27FC236}">
                <a16:creationId xmlns:a16="http://schemas.microsoft.com/office/drawing/2014/main" id="{86F6A635-48EC-DD46-D81A-9A6D347848C7}"/>
              </a:ext>
            </a:extLst>
          </p:cNvPr>
          <p:cNvSpPr txBox="1">
            <a:spLocks/>
          </p:cNvSpPr>
          <p:nvPr/>
        </p:nvSpPr>
        <p:spPr>
          <a:xfrm>
            <a:off x="506413" y="1427163"/>
            <a:ext cx="6688137" cy="4246562"/>
          </a:xfrm>
          <a:prstGeom prst="rect">
            <a:avLst/>
          </a:prstGeom>
        </p:spPr>
        <p:txBody>
          <a:bodyPr>
            <a:normAutofit lnSpcReduction="10000"/>
          </a:bodyPr>
          <a:lstStyle>
            <a:lvl1pPr marL="228600" indent="-228600" algn="l" rtl="0" eaLnBrk="0" fontAlgn="base" hangingPunct="0">
              <a:lnSpc>
                <a:spcPct val="90000"/>
              </a:lnSpc>
              <a:spcBef>
                <a:spcPts val="1000"/>
              </a:spcBef>
              <a:spcAft>
                <a:spcPct val="0"/>
              </a:spcAft>
              <a:buClr>
                <a:schemeClr val="tx1"/>
              </a:buClr>
              <a:buFont typeface="Arial" panose="020B0604020202020204" pitchFamily="34" charset="0"/>
              <a:buChar char="•"/>
              <a:defRPr lang="en-US" sz="2800" kern="1200" dirty="0">
                <a:solidFill>
                  <a:srgbClr val="000000"/>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en-US" sz="2400" kern="1200" dirty="0">
                <a:solidFill>
                  <a:srgbClr val="000000"/>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en-US" sz="2000" kern="1200" dirty="0">
                <a:solidFill>
                  <a:srgbClr val="000000"/>
                </a:solidFill>
                <a:latin typeface="+mn-lt"/>
                <a:ea typeface="+mn-ea"/>
                <a:cs typeface="+mn-cs"/>
              </a:defRPr>
            </a:lvl3pPr>
            <a:lvl4pPr marL="1600200" indent="-228600" algn="l" rtl="0" eaLnBrk="0" fontAlgn="base" hangingPunct="0">
              <a:lnSpc>
                <a:spcPct val="90000"/>
              </a:lnSpc>
              <a:spcBef>
                <a:spcPts val="500"/>
              </a:spcBef>
              <a:spcAft>
                <a:spcPct val="0"/>
              </a:spcAft>
              <a:buClr>
                <a:schemeClr val="tx1"/>
              </a:buClr>
              <a:buFont typeface="Arial" panose="020B0604020202020204" pitchFamily="34" charset="0"/>
              <a:buChar char="•"/>
              <a:defRPr kern="1200">
                <a:solidFill>
                  <a:srgbClr val="000000"/>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anose="020B0604020202020204" pitchFamily="34" charset="0"/>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defRPr/>
            </a:pPr>
            <a:r>
              <a:rPr sz="1600" dirty="0"/>
              <a:t>Experimental HX designed to match optimal geometry from model</a:t>
            </a:r>
          </a:p>
          <a:p>
            <a:pPr marL="742950" lvl="1" indent="-285750">
              <a:spcBef>
                <a:spcPts val="1200"/>
              </a:spcBef>
              <a:defRPr/>
            </a:pPr>
            <a:r>
              <a:rPr sz="1400" dirty="0"/>
              <a:t>2 rows of 0.02” SS tubes at 0.04” spacing, soldered to 2 SS header plates</a:t>
            </a:r>
          </a:p>
          <a:p>
            <a:pPr marL="742950" lvl="1" indent="-285750">
              <a:spcBef>
                <a:spcPts val="1200"/>
              </a:spcBef>
              <a:defRPr/>
            </a:pPr>
            <a:r>
              <a:rPr sz="1400" dirty="0"/>
              <a:t>Frontal area of HX is 1.75”x1.75”, applied heater power scaled to match heat flux of full-scale 40kWe HX</a:t>
            </a:r>
          </a:p>
          <a:p>
            <a:pPr marL="285750" indent="-285750">
              <a:spcBef>
                <a:spcPts val="1200"/>
              </a:spcBef>
              <a:defRPr/>
            </a:pPr>
            <a:r>
              <a:rPr sz="1600" dirty="0"/>
              <a:t>Electrical current applied across tube array to generate required thermal power.</a:t>
            </a:r>
          </a:p>
          <a:p>
            <a:pPr marL="742950" lvl="1" indent="-285750">
              <a:spcBef>
                <a:spcPts val="1200"/>
              </a:spcBef>
              <a:defRPr/>
            </a:pPr>
            <a:r>
              <a:rPr sz="1400" dirty="0"/>
              <a:t>To generate 27W, will apply 76A at 0.36V</a:t>
            </a:r>
          </a:p>
          <a:p>
            <a:pPr marL="742950" lvl="1" indent="-285750">
              <a:spcBef>
                <a:spcPts val="1200"/>
              </a:spcBef>
              <a:defRPr/>
            </a:pPr>
            <a:r>
              <a:rPr sz="1400" dirty="0"/>
              <a:t>Eliminates need for pumping and heating fluid through HX</a:t>
            </a:r>
          </a:p>
          <a:p>
            <a:pPr marL="742950" lvl="1" indent="-285750">
              <a:spcBef>
                <a:spcPts val="1200"/>
              </a:spcBef>
              <a:defRPr/>
            </a:pPr>
            <a:r>
              <a:rPr sz="1400" dirty="0"/>
              <a:t>Results in axially-consistent surface temperature which reduces measurement uncertainty</a:t>
            </a:r>
          </a:p>
          <a:p>
            <a:pPr marL="742950" lvl="1" indent="-285750">
              <a:spcBef>
                <a:spcPts val="1200"/>
              </a:spcBef>
              <a:defRPr/>
            </a:pPr>
            <a:r>
              <a:rPr sz="1400" dirty="0"/>
              <a:t>Allows for thermocouples to be placed inside tubes for local temperature measurement without disturbing flow</a:t>
            </a:r>
          </a:p>
          <a:p>
            <a:pPr marL="742950" lvl="1" indent="-285750">
              <a:spcBef>
                <a:spcPts val="1200"/>
              </a:spcBef>
              <a:defRPr/>
            </a:pPr>
            <a:r>
              <a:rPr sz="1400" dirty="0"/>
              <a:t>Voltage across the tubes measured during testing. Resistance across HX measured prior to testing at range of tube temps using multimeter so dissipated power can be estimated from voltage during testing.</a:t>
            </a:r>
          </a:p>
        </p:txBody>
      </p:sp>
      <p:pic>
        <p:nvPicPr>
          <p:cNvPr id="14341" name="Content Placeholder 7">
            <a:extLst>
              <a:ext uri="{FF2B5EF4-FFF2-40B4-BE49-F238E27FC236}">
                <a16:creationId xmlns:a16="http://schemas.microsoft.com/office/drawing/2014/main" id="{E867E86E-F444-7031-BB6F-8A16EF84BAF9}"/>
              </a:ext>
            </a:extLst>
          </p:cNvPr>
          <p:cNvPicPr>
            <a:picLocks noChangeAspect="1"/>
          </p:cNvPicPr>
          <p:nvPr/>
        </p:nvPicPr>
        <p:blipFill>
          <a:blip r:embed="rId2">
            <a:extLst>
              <a:ext uri="{28A0092B-C50C-407E-A947-70E740481C1C}">
                <a14:useLocalDpi xmlns:a14="http://schemas.microsoft.com/office/drawing/2010/main" val="0"/>
              </a:ext>
            </a:extLst>
          </a:blip>
          <a:srcRect l="25748" t="9662" r="34276" b="22470"/>
          <a:stretch>
            <a:fillRect/>
          </a:stretch>
        </p:blipFill>
        <p:spPr bwMode="auto">
          <a:xfrm>
            <a:off x="8659813" y="3130550"/>
            <a:ext cx="31908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a:extLst>
              <a:ext uri="{FF2B5EF4-FFF2-40B4-BE49-F238E27FC236}">
                <a16:creationId xmlns:a16="http://schemas.microsoft.com/office/drawing/2014/main" id="{63F9D311-F2F3-813A-C5C7-AE2C1024E09B}"/>
              </a:ext>
            </a:extLst>
          </p:cNvPr>
          <p:cNvPicPr>
            <a:picLocks noChangeAspect="1"/>
          </p:cNvPicPr>
          <p:nvPr/>
        </p:nvPicPr>
        <p:blipFill>
          <a:blip r:embed="rId3">
            <a:extLst>
              <a:ext uri="{28A0092B-C50C-407E-A947-70E740481C1C}">
                <a14:useLocalDpi xmlns:a14="http://schemas.microsoft.com/office/drawing/2010/main" val="0"/>
              </a:ext>
            </a:extLst>
          </a:blip>
          <a:srcRect l="5411"/>
          <a:stretch>
            <a:fillRect/>
          </a:stretch>
        </p:blipFill>
        <p:spPr bwMode="auto">
          <a:xfrm>
            <a:off x="7516813" y="242888"/>
            <a:ext cx="4476750"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D34574CE-92BF-8216-309B-1A2AB30C9AA2}"/>
              </a:ext>
            </a:extLst>
          </p:cNvPr>
          <p:cNvSpPr txBox="1"/>
          <p:nvPr/>
        </p:nvSpPr>
        <p:spPr>
          <a:xfrm>
            <a:off x="3417888" y="5788025"/>
            <a:ext cx="5241925" cy="523875"/>
          </a:xfrm>
          <a:prstGeom prst="rect">
            <a:avLst/>
          </a:prstGeom>
          <a:noFill/>
        </p:spPr>
        <p:txBody>
          <a:bodyPr>
            <a:spAutoFit/>
          </a:bodyPr>
          <a:lstStyle/>
          <a:p>
            <a:pPr>
              <a:defRPr/>
            </a:pPr>
            <a:r>
              <a:rPr lang="en-US" sz="1400" dirty="0">
                <a:solidFill>
                  <a:schemeClr val="tx1">
                    <a:lumMod val="65000"/>
                    <a:lumOff val="35000"/>
                  </a:schemeClr>
                </a:solidFill>
                <a:cs typeface="Arial" panose="020B0604020202020204" pitchFamily="34" charset="0"/>
              </a:rPr>
              <a:t>Top: Thermal simulation of HX during operation. Peak expected temperature is 423 K. Bottom: Assembled HX</a:t>
            </a:r>
          </a:p>
        </p:txBody>
      </p:sp>
      <p:pic>
        <p:nvPicPr>
          <p:cNvPr id="14344" name="Picture 6" descr="University of Wisconsin–Madison">
            <a:extLst>
              <a:ext uri="{FF2B5EF4-FFF2-40B4-BE49-F238E27FC236}">
                <a16:creationId xmlns:a16="http://schemas.microsoft.com/office/drawing/2014/main" id="{76F6094E-EBFB-4967-F2EE-6C5766C64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ADD0B6-1210-B4A7-C9F9-D2B208C87295}"/>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sp>
        <p:nvSpPr>
          <p:cNvPr id="15363" name="Title 1">
            <a:extLst>
              <a:ext uri="{FF2B5EF4-FFF2-40B4-BE49-F238E27FC236}">
                <a16:creationId xmlns:a16="http://schemas.microsoft.com/office/drawing/2014/main" id="{573A95A3-F35B-BD78-8352-57984E6E1659}"/>
              </a:ext>
            </a:extLst>
          </p:cNvPr>
          <p:cNvSpPr>
            <a:spLocks noGrp="1" noChangeArrowheads="1"/>
          </p:cNvSpPr>
          <p:nvPr>
            <p:ph type="title"/>
          </p:nvPr>
        </p:nvSpPr>
        <p:spPr/>
        <p:txBody>
          <a:bodyPr/>
          <a:lstStyle/>
          <a:p>
            <a:r>
              <a:rPr lang="en-US" altLang="en-US"/>
              <a:t>Experimental HX Fabrication</a:t>
            </a:r>
            <a:br>
              <a:rPr lang="en-US" altLang="en-US"/>
            </a:br>
            <a:endParaRPr lang="en-US" altLang="en-US"/>
          </a:p>
        </p:txBody>
      </p:sp>
      <p:sp>
        <p:nvSpPr>
          <p:cNvPr id="8" name="Text Placeholder 3">
            <a:extLst>
              <a:ext uri="{FF2B5EF4-FFF2-40B4-BE49-F238E27FC236}">
                <a16:creationId xmlns:a16="http://schemas.microsoft.com/office/drawing/2014/main" id="{C3098712-9767-A376-F587-51F8DF21CA44}"/>
              </a:ext>
            </a:extLst>
          </p:cNvPr>
          <p:cNvSpPr txBox="1">
            <a:spLocks/>
          </p:cNvSpPr>
          <p:nvPr/>
        </p:nvSpPr>
        <p:spPr>
          <a:xfrm>
            <a:off x="498475" y="1158875"/>
            <a:ext cx="7907338" cy="1827213"/>
          </a:xfrm>
          <a:prstGeom prst="rect">
            <a:avLst/>
          </a:prstGeom>
        </p:spPr>
        <p:txBody>
          <a:bodyPr/>
          <a:lstStyle>
            <a:lvl1pPr marL="228600" indent="-228600" algn="l" rtl="0" eaLnBrk="0" fontAlgn="base" hangingPunct="0">
              <a:lnSpc>
                <a:spcPct val="90000"/>
              </a:lnSpc>
              <a:spcBef>
                <a:spcPts val="1000"/>
              </a:spcBef>
              <a:spcAft>
                <a:spcPct val="0"/>
              </a:spcAft>
              <a:buClr>
                <a:schemeClr val="tx1"/>
              </a:buClr>
              <a:buFont typeface="Arial" panose="020B0604020202020204" pitchFamily="34" charset="0"/>
              <a:buChar char="•"/>
              <a:defRPr lang="en-US" sz="2800" kern="1200" dirty="0">
                <a:solidFill>
                  <a:srgbClr val="000000"/>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en-US" sz="2400" kern="1200" dirty="0">
                <a:solidFill>
                  <a:srgbClr val="000000"/>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en-US" sz="2000" kern="1200" dirty="0">
                <a:solidFill>
                  <a:srgbClr val="000000"/>
                </a:solidFill>
                <a:latin typeface="+mn-lt"/>
                <a:ea typeface="+mn-ea"/>
                <a:cs typeface="+mn-cs"/>
              </a:defRPr>
            </a:lvl3pPr>
            <a:lvl4pPr marL="1600200" indent="-228600" algn="l" rtl="0" eaLnBrk="0" fontAlgn="base" hangingPunct="0">
              <a:lnSpc>
                <a:spcPct val="90000"/>
              </a:lnSpc>
              <a:spcBef>
                <a:spcPts val="500"/>
              </a:spcBef>
              <a:spcAft>
                <a:spcPct val="0"/>
              </a:spcAft>
              <a:buClr>
                <a:schemeClr val="tx1"/>
              </a:buClr>
              <a:buFont typeface="Arial" panose="020B0604020202020204" pitchFamily="34" charset="0"/>
              <a:buChar char="•"/>
              <a:defRPr kern="1200">
                <a:solidFill>
                  <a:srgbClr val="000000"/>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anose="020B0604020202020204" pitchFamily="34" charset="0"/>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sz="1600" dirty="0"/>
              <a:t>Tubes were cut to length in a diamond saw and deburred with sandpaper</a:t>
            </a:r>
          </a:p>
          <a:p>
            <a:pPr marL="285750" indent="-285750">
              <a:defRPr/>
            </a:pPr>
            <a:r>
              <a:rPr sz="1600" dirty="0"/>
              <a:t>A microdrill and microscope were used to drill the tube holes in the headers</a:t>
            </a:r>
          </a:p>
          <a:p>
            <a:pPr marL="285750" indent="-285750">
              <a:defRPr/>
            </a:pPr>
            <a:r>
              <a:rPr sz="1600" dirty="0"/>
              <a:t>An Aluminum jig was made to hold the headers in place during assembly and soldering</a:t>
            </a:r>
          </a:p>
          <a:p>
            <a:pPr marL="285750" indent="-285750">
              <a:defRPr/>
            </a:pPr>
            <a:r>
              <a:rPr sz="1600" dirty="0"/>
              <a:t>Tubes were inserted into the headers using a microscope and tweezers</a:t>
            </a:r>
          </a:p>
          <a:p>
            <a:pPr marL="285750" indent="-285750">
              <a:defRPr/>
            </a:pPr>
            <a:r>
              <a:rPr sz="1600" dirty="0"/>
              <a:t>The HX was then soldered together using reflow soldering in purpose-built oven</a:t>
            </a:r>
          </a:p>
          <a:p>
            <a:pPr>
              <a:defRPr/>
            </a:pPr>
            <a:r>
              <a:rPr sz="1600" dirty="0"/>
              <a:t>FLIR imaging shows heating across all tubes under DC load, indicating good electrical connections</a:t>
            </a:r>
          </a:p>
          <a:p>
            <a:pPr>
              <a:defRPr/>
            </a:pPr>
            <a:r>
              <a:rPr lang="en-US" sz="1600" dirty="0"/>
              <a:t>TCs insulated with BN to isolate from DC current </a:t>
            </a:r>
            <a:endParaRPr sz="1600" dirty="0"/>
          </a:p>
          <a:p>
            <a:pPr marL="742950" lvl="1" indent="-285750">
              <a:defRPr/>
            </a:pPr>
            <a:endParaRPr sz="1200" dirty="0"/>
          </a:p>
          <a:p>
            <a:pPr marL="285750" indent="-285750">
              <a:defRPr/>
            </a:pPr>
            <a:endParaRPr sz="1600" dirty="0"/>
          </a:p>
          <a:p>
            <a:pPr marL="285750" indent="-285750">
              <a:defRPr/>
            </a:pPr>
            <a:endParaRPr sz="1600" dirty="0"/>
          </a:p>
        </p:txBody>
      </p:sp>
      <p:pic>
        <p:nvPicPr>
          <p:cNvPr id="15365" name="Picture 9">
            <a:extLst>
              <a:ext uri="{FF2B5EF4-FFF2-40B4-BE49-F238E27FC236}">
                <a16:creationId xmlns:a16="http://schemas.microsoft.com/office/drawing/2014/main" id="{227A8C7B-DFF1-AF03-13DA-1D5E7D4D62B2}"/>
              </a:ext>
            </a:extLst>
          </p:cNvPr>
          <p:cNvPicPr>
            <a:picLocks noChangeAspect="1"/>
          </p:cNvPicPr>
          <p:nvPr/>
        </p:nvPicPr>
        <p:blipFill>
          <a:blip r:embed="rId2">
            <a:extLst>
              <a:ext uri="{28A0092B-C50C-407E-A947-70E740481C1C}">
                <a14:useLocalDpi xmlns:a14="http://schemas.microsoft.com/office/drawing/2010/main" val="0"/>
              </a:ext>
            </a:extLst>
          </a:blip>
          <a:srcRect l="25940" t="39394" r="16113" b="8606"/>
          <a:stretch>
            <a:fillRect/>
          </a:stretch>
        </p:blipFill>
        <p:spPr bwMode="auto">
          <a:xfrm>
            <a:off x="9471025" y="365125"/>
            <a:ext cx="2351088"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0">
            <a:extLst>
              <a:ext uri="{FF2B5EF4-FFF2-40B4-BE49-F238E27FC236}">
                <a16:creationId xmlns:a16="http://schemas.microsoft.com/office/drawing/2014/main" id="{1DF0AB48-DA08-F146-6C0F-5ED17447E0B3}"/>
              </a:ext>
            </a:extLst>
          </p:cNvPr>
          <p:cNvPicPr>
            <a:picLocks noChangeAspect="1"/>
          </p:cNvPicPr>
          <p:nvPr/>
        </p:nvPicPr>
        <p:blipFill>
          <a:blip r:embed="rId3">
            <a:extLst>
              <a:ext uri="{28A0092B-C50C-407E-A947-70E740481C1C}">
                <a14:useLocalDpi xmlns:a14="http://schemas.microsoft.com/office/drawing/2010/main" val="0"/>
              </a:ext>
            </a:extLst>
          </a:blip>
          <a:srcRect l="4675" t="20485" b="5334"/>
          <a:stretch>
            <a:fillRect/>
          </a:stretch>
        </p:blipFill>
        <p:spPr bwMode="auto">
          <a:xfrm>
            <a:off x="9805988" y="3359150"/>
            <a:ext cx="201612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5">
            <a:extLst>
              <a:ext uri="{FF2B5EF4-FFF2-40B4-BE49-F238E27FC236}">
                <a16:creationId xmlns:a16="http://schemas.microsoft.com/office/drawing/2014/main" id="{C7A3EBBF-9D7F-A3E7-75AA-F872CAF1A761}"/>
              </a:ext>
            </a:extLst>
          </p:cNvPr>
          <p:cNvPicPr>
            <a:picLocks noChangeAspect="1"/>
          </p:cNvPicPr>
          <p:nvPr/>
        </p:nvPicPr>
        <p:blipFill>
          <a:blip r:embed="rId4">
            <a:extLst>
              <a:ext uri="{28A0092B-C50C-407E-A947-70E740481C1C}">
                <a14:useLocalDpi xmlns:a14="http://schemas.microsoft.com/office/drawing/2010/main" val="0"/>
              </a:ext>
            </a:extLst>
          </a:blip>
          <a:srcRect t="3793" b="4149"/>
          <a:stretch>
            <a:fillRect/>
          </a:stretch>
        </p:blipFill>
        <p:spPr bwMode="auto">
          <a:xfrm>
            <a:off x="7062788" y="4164013"/>
            <a:ext cx="240823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6">
            <a:extLst>
              <a:ext uri="{FF2B5EF4-FFF2-40B4-BE49-F238E27FC236}">
                <a16:creationId xmlns:a16="http://schemas.microsoft.com/office/drawing/2014/main" id="{AAFBF2E8-DCF9-634F-982B-DD5AE07485ED}"/>
              </a:ext>
            </a:extLst>
          </p:cNvPr>
          <p:cNvPicPr>
            <a:picLocks noChangeAspect="1"/>
          </p:cNvPicPr>
          <p:nvPr/>
        </p:nvPicPr>
        <p:blipFill>
          <a:blip r:embed="rId5">
            <a:extLst>
              <a:ext uri="{28A0092B-C50C-407E-A947-70E740481C1C}">
                <a14:useLocalDpi xmlns:a14="http://schemas.microsoft.com/office/drawing/2010/main" val="0"/>
              </a:ext>
            </a:extLst>
          </a:blip>
          <a:srcRect t="18579" b="29050"/>
          <a:stretch>
            <a:fillRect/>
          </a:stretch>
        </p:blipFill>
        <p:spPr bwMode="auto">
          <a:xfrm>
            <a:off x="4292600" y="4216400"/>
            <a:ext cx="2592388"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7">
            <a:extLst>
              <a:ext uri="{FF2B5EF4-FFF2-40B4-BE49-F238E27FC236}">
                <a16:creationId xmlns:a16="http://schemas.microsoft.com/office/drawing/2014/main" id="{F1BF1706-3A04-3E6D-0DBA-82DF68C5C9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8475" y="4164013"/>
            <a:ext cx="3363632" cy="252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DA6CFA-1E81-B8A8-CF2E-46F72B2F2172}"/>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pic>
        <p:nvPicPr>
          <p:cNvPr id="16387" name="Picture 6">
            <a:extLst>
              <a:ext uri="{FF2B5EF4-FFF2-40B4-BE49-F238E27FC236}">
                <a16:creationId xmlns:a16="http://schemas.microsoft.com/office/drawing/2014/main" id="{CE52FD79-F766-5F10-287B-D5CCE2AD2DE0}"/>
              </a:ext>
            </a:extLst>
          </p:cNvPr>
          <p:cNvPicPr>
            <a:picLocks noChangeAspect="1"/>
          </p:cNvPicPr>
          <p:nvPr/>
        </p:nvPicPr>
        <p:blipFill>
          <a:blip r:embed="rId2">
            <a:extLst>
              <a:ext uri="{28A0092B-C50C-407E-A947-70E740481C1C}">
                <a14:useLocalDpi xmlns:a14="http://schemas.microsoft.com/office/drawing/2010/main" val="0"/>
              </a:ext>
            </a:extLst>
          </a:blip>
          <a:srcRect l="5434" t="3159" r="24660" b="5444"/>
          <a:stretch>
            <a:fillRect/>
          </a:stretch>
        </p:blipFill>
        <p:spPr bwMode="auto">
          <a:xfrm>
            <a:off x="5703888" y="955675"/>
            <a:ext cx="5521325"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1">
            <a:extLst>
              <a:ext uri="{FF2B5EF4-FFF2-40B4-BE49-F238E27FC236}">
                <a16:creationId xmlns:a16="http://schemas.microsoft.com/office/drawing/2014/main" id="{52EC2948-3118-4F3B-6C9E-2F95BFBCC938}"/>
              </a:ext>
            </a:extLst>
          </p:cNvPr>
          <p:cNvSpPr>
            <a:spLocks noGrp="1" noChangeArrowheads="1"/>
          </p:cNvSpPr>
          <p:nvPr>
            <p:ph type="title"/>
          </p:nvPr>
        </p:nvSpPr>
        <p:spPr>
          <a:xfrm>
            <a:off x="417513" y="527050"/>
            <a:ext cx="4011612" cy="723900"/>
          </a:xfrm>
        </p:spPr>
        <p:txBody>
          <a:bodyPr/>
          <a:lstStyle/>
          <a:p>
            <a:r>
              <a:rPr lang="en-US" altLang="en-US" sz="3200"/>
              <a:t>HX Frame</a:t>
            </a:r>
          </a:p>
        </p:txBody>
      </p:sp>
      <p:sp>
        <p:nvSpPr>
          <p:cNvPr id="16389" name="Text Placeholder 3">
            <a:extLst>
              <a:ext uri="{FF2B5EF4-FFF2-40B4-BE49-F238E27FC236}">
                <a16:creationId xmlns:a16="http://schemas.microsoft.com/office/drawing/2014/main" id="{DA4CEB33-EE27-9C25-889A-EEF6258246B5}"/>
              </a:ext>
            </a:extLst>
          </p:cNvPr>
          <p:cNvSpPr txBox="1">
            <a:spLocks/>
          </p:cNvSpPr>
          <p:nvPr/>
        </p:nvSpPr>
        <p:spPr bwMode="auto">
          <a:xfrm>
            <a:off x="417513" y="1250950"/>
            <a:ext cx="4011612"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r>
              <a:rPr lang="en-US" altLang="en-US" sz="1800"/>
              <a:t>Mechanically attaches and electrically insulates HX from test section</a:t>
            </a:r>
          </a:p>
          <a:p>
            <a:r>
              <a:rPr lang="en-US" altLang="en-US" sz="1800"/>
              <a:t>Provides fixed support on one end of HX, sprung support on other end to allow for thermal expansion of tubes without deformation</a:t>
            </a:r>
          </a:p>
          <a:p>
            <a:r>
              <a:rPr lang="en-US" altLang="en-US" sz="1800"/>
              <a:t>Copper standoffs provide electrical connection between power supply and HX header and ensure even heat flux across tube bank</a:t>
            </a:r>
          </a:p>
          <a:p>
            <a:r>
              <a:rPr lang="en-US" altLang="en-US" sz="1800"/>
              <a:t>Pressure taps allow measurement of pressure drop across tube bank with dP gauge outside of vacuum chamber</a:t>
            </a:r>
          </a:p>
        </p:txBody>
      </p:sp>
      <p:sp>
        <p:nvSpPr>
          <p:cNvPr id="10" name="TextBox 9">
            <a:extLst>
              <a:ext uri="{FF2B5EF4-FFF2-40B4-BE49-F238E27FC236}">
                <a16:creationId xmlns:a16="http://schemas.microsoft.com/office/drawing/2014/main" id="{51115949-7579-43A5-1B0A-1B29A18D1BE4}"/>
              </a:ext>
            </a:extLst>
          </p:cNvPr>
          <p:cNvSpPr txBox="1"/>
          <p:nvPr/>
        </p:nvSpPr>
        <p:spPr>
          <a:xfrm>
            <a:off x="6945313" y="4008438"/>
            <a:ext cx="504825" cy="369887"/>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a:t>HX</a:t>
            </a:r>
          </a:p>
        </p:txBody>
      </p:sp>
      <p:sp>
        <p:nvSpPr>
          <p:cNvPr id="11" name="TextBox 10">
            <a:extLst>
              <a:ext uri="{FF2B5EF4-FFF2-40B4-BE49-F238E27FC236}">
                <a16:creationId xmlns:a16="http://schemas.microsoft.com/office/drawing/2014/main" id="{D40B0C55-3B5B-D302-C626-DDB2A8D65CEA}"/>
              </a:ext>
            </a:extLst>
          </p:cNvPr>
          <p:cNvSpPr txBox="1"/>
          <p:nvPr/>
        </p:nvSpPr>
        <p:spPr>
          <a:xfrm>
            <a:off x="5297488" y="1022350"/>
            <a:ext cx="1647825" cy="369888"/>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a:t>¼” MICA plate</a:t>
            </a:r>
          </a:p>
        </p:txBody>
      </p:sp>
      <p:sp>
        <p:nvSpPr>
          <p:cNvPr id="12" name="TextBox 11">
            <a:extLst>
              <a:ext uri="{FF2B5EF4-FFF2-40B4-BE49-F238E27FC236}">
                <a16:creationId xmlns:a16="http://schemas.microsoft.com/office/drawing/2014/main" id="{6F233D2F-16A6-D042-6E92-E75F0D1D0202}"/>
              </a:ext>
            </a:extLst>
          </p:cNvPr>
          <p:cNvSpPr txBox="1"/>
          <p:nvPr/>
        </p:nvSpPr>
        <p:spPr>
          <a:xfrm>
            <a:off x="9209088" y="722313"/>
            <a:ext cx="1787525" cy="369887"/>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a:t>Tension springs</a:t>
            </a:r>
          </a:p>
        </p:txBody>
      </p:sp>
      <p:sp>
        <p:nvSpPr>
          <p:cNvPr id="13" name="TextBox 12">
            <a:extLst>
              <a:ext uri="{FF2B5EF4-FFF2-40B4-BE49-F238E27FC236}">
                <a16:creationId xmlns:a16="http://schemas.microsoft.com/office/drawing/2014/main" id="{8C76769F-E495-F370-C682-B09E1E20F602}"/>
              </a:ext>
            </a:extLst>
          </p:cNvPr>
          <p:cNvSpPr txBox="1"/>
          <p:nvPr/>
        </p:nvSpPr>
        <p:spPr>
          <a:xfrm>
            <a:off x="9980613" y="1227138"/>
            <a:ext cx="1474787" cy="369887"/>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a:t>Cu standoffs</a:t>
            </a:r>
          </a:p>
        </p:txBody>
      </p:sp>
      <p:sp>
        <p:nvSpPr>
          <p:cNvPr id="14" name="TextBox 13">
            <a:extLst>
              <a:ext uri="{FF2B5EF4-FFF2-40B4-BE49-F238E27FC236}">
                <a16:creationId xmlns:a16="http://schemas.microsoft.com/office/drawing/2014/main" id="{7E077696-FA64-E653-1BBE-7E26388A3FF7}"/>
              </a:ext>
            </a:extLst>
          </p:cNvPr>
          <p:cNvSpPr txBox="1"/>
          <p:nvPr/>
        </p:nvSpPr>
        <p:spPr>
          <a:xfrm>
            <a:off x="6989763" y="5092700"/>
            <a:ext cx="3313112" cy="368300"/>
          </a:xfrm>
          <a:prstGeom prst="rect">
            <a:avLst/>
          </a:prstGeom>
          <a:noFill/>
        </p:spPr>
        <p:txBody>
          <a:bodyPr wrap="none">
            <a:spAutoFit/>
          </a:bodyPr>
          <a:lstStyle/>
          <a:p>
            <a:pPr>
              <a:defRPr/>
            </a:pPr>
            <a:r>
              <a:rPr lang="en-US" dirty="0">
                <a:solidFill>
                  <a:schemeClr val="tx1">
                    <a:lumMod val="65000"/>
                    <a:lumOff val="35000"/>
                  </a:schemeClr>
                </a:solidFill>
                <a:cs typeface="Arial" panose="020B0604020202020204" pitchFamily="34" charset="0"/>
              </a:rPr>
              <a:t>MICA and Aluminum HX frame</a:t>
            </a:r>
          </a:p>
        </p:txBody>
      </p:sp>
      <p:cxnSp>
        <p:nvCxnSpPr>
          <p:cNvPr id="15" name="Straight Arrow Connector 14">
            <a:extLst>
              <a:ext uri="{FF2B5EF4-FFF2-40B4-BE49-F238E27FC236}">
                <a16:creationId xmlns:a16="http://schemas.microsoft.com/office/drawing/2014/main" id="{4462C868-6F0C-2866-9743-E48AF567DAAF}"/>
              </a:ext>
            </a:extLst>
          </p:cNvPr>
          <p:cNvCxnSpPr/>
          <p:nvPr/>
        </p:nvCxnSpPr>
        <p:spPr>
          <a:xfrm>
            <a:off x="6945313" y="1339850"/>
            <a:ext cx="436562" cy="3016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ACEDFDF-3A6E-9B50-A049-A55573368ED3}"/>
              </a:ext>
            </a:extLst>
          </p:cNvPr>
          <p:cNvCxnSpPr/>
          <p:nvPr/>
        </p:nvCxnSpPr>
        <p:spPr>
          <a:xfrm>
            <a:off x="9513888" y="1104900"/>
            <a:ext cx="96837" cy="1327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F85DEE0F-6F5C-9496-F8DA-F809B1A9AE88}"/>
              </a:ext>
            </a:extLst>
          </p:cNvPr>
          <p:cNvCxnSpPr/>
          <p:nvPr/>
        </p:nvCxnSpPr>
        <p:spPr>
          <a:xfrm flipH="1">
            <a:off x="10017125" y="1603375"/>
            <a:ext cx="668338" cy="6238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6B83585-E273-8501-A9EE-0A7C68F735FA}"/>
              </a:ext>
            </a:extLst>
          </p:cNvPr>
          <p:cNvCxnSpPr/>
          <p:nvPr/>
        </p:nvCxnSpPr>
        <p:spPr>
          <a:xfrm flipV="1">
            <a:off x="7392988" y="3390900"/>
            <a:ext cx="520700" cy="617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2D9A40F-C6C0-F33B-BFC7-81FB72AE1DDE}"/>
              </a:ext>
            </a:extLst>
          </p:cNvPr>
          <p:cNvSpPr txBox="1"/>
          <p:nvPr/>
        </p:nvSpPr>
        <p:spPr>
          <a:xfrm>
            <a:off x="7518400" y="273050"/>
            <a:ext cx="1666875" cy="368300"/>
          </a:xfrm>
          <a:prstGeom prst="rect">
            <a:avLst/>
          </a:prstGeom>
          <a:ln w="12700"/>
        </p:spPr>
        <p:style>
          <a:lnRef idx="2">
            <a:schemeClr val="dk1"/>
          </a:lnRef>
          <a:fillRef idx="1">
            <a:schemeClr val="lt1"/>
          </a:fillRef>
          <a:effectRef idx="0">
            <a:schemeClr val="dk1"/>
          </a:effectRef>
          <a:fontRef idx="minor">
            <a:schemeClr val="dk1"/>
          </a:fontRef>
        </p:style>
        <p:txBody>
          <a:bodyPr>
            <a:spAutoFit/>
          </a:bodyPr>
          <a:lstStyle/>
          <a:p>
            <a:pPr>
              <a:defRPr/>
            </a:pPr>
            <a:r>
              <a:rPr lang="en-US" dirty="0"/>
              <a:t>dP gauge taps</a:t>
            </a:r>
          </a:p>
        </p:txBody>
      </p:sp>
      <p:cxnSp>
        <p:nvCxnSpPr>
          <p:cNvPr id="20" name="Straight Arrow Connector 19">
            <a:extLst>
              <a:ext uri="{FF2B5EF4-FFF2-40B4-BE49-F238E27FC236}">
                <a16:creationId xmlns:a16="http://schemas.microsoft.com/office/drawing/2014/main" id="{63A493D8-C09B-153E-F65F-70C9CD7C2ADC}"/>
              </a:ext>
            </a:extLst>
          </p:cNvPr>
          <p:cNvCxnSpPr>
            <a:endCxn id="16387" idx="0"/>
          </p:cNvCxnSpPr>
          <p:nvPr/>
        </p:nvCxnSpPr>
        <p:spPr>
          <a:xfrm flipH="1">
            <a:off x="8464550" y="641350"/>
            <a:ext cx="36513" cy="3143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2445E150-4E32-8AFA-F0E2-BE528C4FFAB4}"/>
              </a:ext>
            </a:extLst>
          </p:cNvPr>
          <p:cNvCxnSpPr/>
          <p:nvPr/>
        </p:nvCxnSpPr>
        <p:spPr>
          <a:xfrm flipH="1">
            <a:off x="7708900" y="633413"/>
            <a:ext cx="449263"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EC363A77-E645-8AE3-EF26-B70B79D91D38}"/>
              </a:ext>
            </a:extLst>
          </p:cNvPr>
          <p:cNvSpPr txBox="1"/>
          <p:nvPr/>
        </p:nvSpPr>
        <p:spPr>
          <a:xfrm>
            <a:off x="9401175" y="4368800"/>
            <a:ext cx="1095375" cy="368300"/>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a:t>TC wires</a:t>
            </a:r>
          </a:p>
        </p:txBody>
      </p:sp>
      <p:cxnSp>
        <p:nvCxnSpPr>
          <p:cNvPr id="23" name="Straight Arrow Connector 22">
            <a:extLst>
              <a:ext uri="{FF2B5EF4-FFF2-40B4-BE49-F238E27FC236}">
                <a16:creationId xmlns:a16="http://schemas.microsoft.com/office/drawing/2014/main" id="{D7C91912-4345-CAFA-E27C-9626FD75AB14}"/>
              </a:ext>
            </a:extLst>
          </p:cNvPr>
          <p:cNvCxnSpPr/>
          <p:nvPr/>
        </p:nvCxnSpPr>
        <p:spPr>
          <a:xfrm flipV="1">
            <a:off x="10090150" y="3733800"/>
            <a:ext cx="522288" cy="6191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404" name="Picture 6" descr="University of Wisconsin–Madison">
            <a:extLst>
              <a:ext uri="{FF2B5EF4-FFF2-40B4-BE49-F238E27FC236}">
                <a16:creationId xmlns:a16="http://schemas.microsoft.com/office/drawing/2014/main" id="{98B349D1-E63C-01AE-4394-A52E8FC2D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184FAA-6ADA-CC7E-2127-9FFBA6A39A91}"/>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sp>
        <p:nvSpPr>
          <p:cNvPr id="17411" name="Title 1">
            <a:extLst>
              <a:ext uri="{FF2B5EF4-FFF2-40B4-BE49-F238E27FC236}">
                <a16:creationId xmlns:a16="http://schemas.microsoft.com/office/drawing/2014/main" id="{AE5D8FB4-EA3C-8263-5602-8E167B24EDE1}"/>
              </a:ext>
            </a:extLst>
          </p:cNvPr>
          <p:cNvSpPr txBox="1">
            <a:spLocks/>
          </p:cNvSpPr>
          <p:nvPr/>
        </p:nvSpPr>
        <p:spPr bwMode="auto">
          <a:xfrm>
            <a:off x="498475" y="522288"/>
            <a:ext cx="1110773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pPr>
              <a:lnSpc>
                <a:spcPct val="95000"/>
              </a:lnSpc>
              <a:spcBef>
                <a:spcPct val="0"/>
              </a:spcBef>
              <a:buClrTx/>
              <a:buFontTx/>
              <a:buNone/>
            </a:pPr>
            <a:r>
              <a:rPr lang="en-US" altLang="en-US" sz="3600">
                <a:solidFill>
                  <a:schemeClr val="tx2"/>
                </a:solidFill>
              </a:rPr>
              <a:t>Fan Performance</a:t>
            </a:r>
          </a:p>
        </p:txBody>
      </p:sp>
      <p:sp>
        <p:nvSpPr>
          <p:cNvPr id="8" name="Content Placeholder 2">
            <a:extLst>
              <a:ext uri="{FF2B5EF4-FFF2-40B4-BE49-F238E27FC236}">
                <a16:creationId xmlns:a16="http://schemas.microsoft.com/office/drawing/2014/main" id="{CBB76D80-C200-33D3-C527-87FDB40EC48B}"/>
              </a:ext>
            </a:extLst>
          </p:cNvPr>
          <p:cNvSpPr>
            <a:spLocks noGrp="1"/>
          </p:cNvSpPr>
          <p:nvPr>
            <p:ph idx="1"/>
          </p:nvPr>
        </p:nvSpPr>
        <p:spPr>
          <a:xfrm>
            <a:off x="811213" y="1384300"/>
            <a:ext cx="5594350" cy="4351338"/>
          </a:xfrm>
        </p:spPr>
        <p:txBody>
          <a:bodyPr>
            <a:normAutofit fontScale="92500" lnSpcReduction="10000"/>
          </a:bodyPr>
          <a:lstStyle/>
          <a:p>
            <a:pPr marL="342900" indent="-342900">
              <a:defRPr/>
            </a:pPr>
            <a:r>
              <a:rPr sz="1600" dirty="0"/>
              <a:t>Fan is required to drive airflow through HX</a:t>
            </a:r>
          </a:p>
          <a:p>
            <a:pPr marL="342900" indent="-342900">
              <a:defRPr/>
            </a:pPr>
            <a:r>
              <a:rPr sz="1600" dirty="0"/>
              <a:t>Low fluid density reduces pressure rise, high fan speeds required</a:t>
            </a:r>
          </a:p>
          <a:p>
            <a:pPr marL="342900" indent="-342900">
              <a:defRPr/>
            </a:pPr>
            <a:r>
              <a:rPr sz="1600" dirty="0"/>
              <a:t>Fan for experiments (~1.5” D) operates at very low (~1000-2000) Re, high M (~.5), not applicable to full scale fan behavior</a:t>
            </a:r>
          </a:p>
          <a:p>
            <a:pPr marL="800100" lvl="1" indent="-342900">
              <a:buFont typeface="Arial" panose="020B0604020202020204" pitchFamily="34" charset="0"/>
              <a:buChar char="•"/>
              <a:defRPr/>
            </a:pPr>
            <a:r>
              <a:rPr sz="1400" dirty="0"/>
              <a:t>High-performance commercial fan purchased for experiment. Same model used elsewhere for Mars wind tunnel experiments</a:t>
            </a:r>
          </a:p>
          <a:p>
            <a:pPr marL="800100" lvl="1" indent="-342900">
              <a:buFont typeface="Arial" panose="020B0604020202020204" pitchFamily="34" charset="0"/>
              <a:buChar char="•"/>
              <a:defRPr/>
            </a:pPr>
            <a:r>
              <a:rPr sz="1400" dirty="0"/>
              <a:t>At 16 krpm, should generate sufficient flow through the HX</a:t>
            </a:r>
          </a:p>
          <a:p>
            <a:pPr marL="800100" lvl="1" indent="-342900">
              <a:buFont typeface="Arial" panose="020B0604020202020204" pitchFamily="34" charset="0"/>
              <a:buChar char="•"/>
              <a:defRPr/>
            </a:pPr>
            <a:r>
              <a:rPr sz="1400" dirty="0"/>
              <a:t>Due to lower-than-expected performance, ended up using 3 fans in series to get desired flowrate, pressure rise</a:t>
            </a:r>
          </a:p>
          <a:p>
            <a:pPr marL="342900" indent="-342900">
              <a:defRPr/>
            </a:pPr>
            <a:r>
              <a:rPr sz="1600" dirty="0"/>
              <a:t>Fan for real Mars HX (~1m D) operates at 16k Re, fan scaling laws should apply, no expected loss of performance</a:t>
            </a:r>
          </a:p>
          <a:p>
            <a:pPr marL="800100" lvl="1" indent="-342900">
              <a:buFont typeface="Arial" panose="020B0604020202020204" pitchFamily="34" charset="0"/>
              <a:buChar char="•"/>
              <a:defRPr/>
            </a:pPr>
            <a:r>
              <a:rPr sz="1400" dirty="0"/>
              <a:t>Ideal speed ~1600 rpm, </a:t>
            </a:r>
            <a:r>
              <a:rPr lang="el-GR" sz="1400" dirty="0"/>
              <a:t>η</a:t>
            </a:r>
            <a:r>
              <a:rPr sz="1400" dirty="0"/>
              <a:t>~.46</a:t>
            </a:r>
          </a:p>
          <a:p>
            <a:pPr marL="800100" lvl="1" indent="-342900">
              <a:buFont typeface="Arial" panose="020B0604020202020204" pitchFamily="34" charset="0"/>
              <a:buChar char="•"/>
              <a:defRPr/>
            </a:pPr>
            <a:r>
              <a:rPr sz="1400" dirty="0"/>
              <a:t>Will also require active cooling to maintain steady operating temperature, can be looped into main HX with minimal additional mass</a:t>
            </a:r>
          </a:p>
        </p:txBody>
      </p:sp>
      <p:pic>
        <p:nvPicPr>
          <p:cNvPr id="17413" name="Picture 8">
            <a:extLst>
              <a:ext uri="{FF2B5EF4-FFF2-40B4-BE49-F238E27FC236}">
                <a16:creationId xmlns:a16="http://schemas.microsoft.com/office/drawing/2014/main" id="{AB2EBAC9-0562-01C8-BF56-5268D197DE32}"/>
              </a:ext>
            </a:extLst>
          </p:cNvPr>
          <p:cNvPicPr>
            <a:picLocks noChangeAspect="1"/>
          </p:cNvPicPr>
          <p:nvPr/>
        </p:nvPicPr>
        <p:blipFill>
          <a:blip r:embed="rId2">
            <a:extLst>
              <a:ext uri="{28A0092B-C50C-407E-A947-70E740481C1C}">
                <a14:useLocalDpi xmlns:a14="http://schemas.microsoft.com/office/drawing/2010/main" val="0"/>
              </a:ext>
            </a:extLst>
          </a:blip>
          <a:srcRect b="7291"/>
          <a:stretch>
            <a:fillRect/>
          </a:stretch>
        </p:blipFill>
        <p:spPr bwMode="auto">
          <a:xfrm>
            <a:off x="8018463" y="200025"/>
            <a:ext cx="37814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063EB53-6EC3-8073-ABB6-C3BCB5543294}"/>
              </a:ext>
            </a:extLst>
          </p:cNvPr>
          <p:cNvSpPr txBox="1"/>
          <p:nvPr/>
        </p:nvSpPr>
        <p:spPr>
          <a:xfrm>
            <a:off x="7832725" y="1962150"/>
            <a:ext cx="3967163" cy="646113"/>
          </a:xfrm>
          <a:prstGeom prst="rect">
            <a:avLst/>
          </a:prstGeom>
          <a:noFill/>
        </p:spPr>
        <p:txBody>
          <a:bodyPr>
            <a:spAutoFit/>
          </a:bodyPr>
          <a:lstStyle/>
          <a:p>
            <a:pPr>
              <a:defRPr/>
            </a:pPr>
            <a:r>
              <a:rPr lang="en-US" dirty="0">
                <a:solidFill>
                  <a:schemeClr val="tx1">
                    <a:lumMod val="65000"/>
                    <a:lumOff val="35000"/>
                  </a:schemeClr>
                </a:solidFill>
                <a:cs typeface="Arial" panose="020B0604020202020204" pitchFamily="34" charset="0"/>
              </a:rPr>
              <a:t>Example of a low-Re, fan in Earth conditions. Credit: Quin &amp; Grimes</a:t>
            </a:r>
          </a:p>
        </p:txBody>
      </p:sp>
      <p:pic>
        <p:nvPicPr>
          <p:cNvPr id="17415" name="Picture 10">
            <a:extLst>
              <a:ext uri="{FF2B5EF4-FFF2-40B4-BE49-F238E27FC236}">
                <a16:creationId xmlns:a16="http://schemas.microsoft.com/office/drawing/2014/main" id="{5F595739-1DF3-CC54-E123-3CCAA7B74326}"/>
              </a:ext>
            </a:extLst>
          </p:cNvPr>
          <p:cNvPicPr>
            <a:picLocks noChangeAspect="1"/>
          </p:cNvPicPr>
          <p:nvPr/>
        </p:nvPicPr>
        <p:blipFill>
          <a:blip r:embed="rId3">
            <a:extLst>
              <a:ext uri="{28A0092B-C50C-407E-A947-70E740481C1C}">
                <a14:useLocalDpi xmlns:a14="http://schemas.microsoft.com/office/drawing/2010/main" val="0"/>
              </a:ext>
            </a:extLst>
          </a:blip>
          <a:srcRect l="14905" r="22621"/>
          <a:stretch>
            <a:fillRect/>
          </a:stretch>
        </p:blipFill>
        <p:spPr bwMode="auto">
          <a:xfrm>
            <a:off x="8318500" y="3130550"/>
            <a:ext cx="31813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261601C-530D-A23B-E796-1089C57A8B4D}"/>
              </a:ext>
            </a:extLst>
          </p:cNvPr>
          <p:cNvSpPr/>
          <p:nvPr/>
        </p:nvSpPr>
        <p:spPr>
          <a:xfrm>
            <a:off x="8294688" y="2760663"/>
            <a:ext cx="3378200" cy="369887"/>
          </a:xfrm>
          <a:prstGeom prst="rect">
            <a:avLst/>
          </a:prstGeom>
        </p:spPr>
        <p:txBody>
          <a:bodyPr wrap="none">
            <a:spAutoFit/>
          </a:bodyPr>
          <a:lstStyle/>
          <a:p>
            <a:pPr>
              <a:defRPr/>
            </a:pPr>
            <a:r>
              <a:rPr lang="en-US" dirty="0">
                <a:solidFill>
                  <a:schemeClr val="tx1">
                    <a:lumMod val="65000"/>
                    <a:lumOff val="35000"/>
                  </a:schemeClr>
                </a:solidFill>
                <a:cs typeface="Arial" panose="020B0604020202020204" pitchFamily="34" charset="0"/>
              </a:rPr>
              <a:t>Fan purchased for experiments</a:t>
            </a:r>
            <a:endParaRPr lang="en-US" dirty="0"/>
          </a:p>
        </p:txBody>
      </p:sp>
      <p:pic>
        <p:nvPicPr>
          <p:cNvPr id="17417" name="Picture 6" descr="University of Wisconsin–Madison">
            <a:extLst>
              <a:ext uri="{FF2B5EF4-FFF2-40B4-BE49-F238E27FC236}">
                <a16:creationId xmlns:a16="http://schemas.microsoft.com/office/drawing/2014/main" id="{C164DE8C-D359-0629-93C1-A66F02146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5D77E4-03EA-57DD-5835-5E17FFD8856D}"/>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sp>
        <p:nvSpPr>
          <p:cNvPr id="18435" name="Title 1">
            <a:extLst>
              <a:ext uri="{FF2B5EF4-FFF2-40B4-BE49-F238E27FC236}">
                <a16:creationId xmlns:a16="http://schemas.microsoft.com/office/drawing/2014/main" id="{2C7D53AB-F031-DA3E-8A95-9B2EC671AA5F}"/>
              </a:ext>
            </a:extLst>
          </p:cNvPr>
          <p:cNvSpPr>
            <a:spLocks noGrp="1" noChangeArrowheads="1"/>
          </p:cNvSpPr>
          <p:nvPr>
            <p:ph type="title"/>
          </p:nvPr>
        </p:nvSpPr>
        <p:spPr>
          <a:xfrm>
            <a:off x="576263" y="252413"/>
            <a:ext cx="4011612" cy="723900"/>
          </a:xfrm>
        </p:spPr>
        <p:txBody>
          <a:bodyPr/>
          <a:lstStyle/>
          <a:p>
            <a:r>
              <a:rPr lang="en-US" altLang="en-US" sz="3200"/>
              <a:t>Test Section</a:t>
            </a:r>
          </a:p>
        </p:txBody>
      </p:sp>
      <p:sp>
        <p:nvSpPr>
          <p:cNvPr id="18436" name="Text Placeholder 3">
            <a:extLst>
              <a:ext uri="{FF2B5EF4-FFF2-40B4-BE49-F238E27FC236}">
                <a16:creationId xmlns:a16="http://schemas.microsoft.com/office/drawing/2014/main" id="{316E4559-7A33-5063-FD0E-8998391839C9}"/>
              </a:ext>
            </a:extLst>
          </p:cNvPr>
          <p:cNvSpPr txBox="1">
            <a:spLocks/>
          </p:cNvSpPr>
          <p:nvPr/>
        </p:nvSpPr>
        <p:spPr bwMode="auto">
          <a:xfrm>
            <a:off x="576263" y="976312"/>
            <a:ext cx="10963275"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r>
              <a:rPr lang="en-US" altLang="en-US" sz="1800" dirty="0"/>
              <a:t>3D-printed inlet and outlet flares reduce pressure loss and turbulence</a:t>
            </a:r>
          </a:p>
          <a:p>
            <a:r>
              <a:rPr lang="en-US" altLang="en-US" sz="1800" dirty="0"/>
              <a:t>Hot-film anemometer measures CO</a:t>
            </a:r>
            <a:r>
              <a:rPr lang="en-US" altLang="en-US" sz="1800" baseline="-25000" dirty="0"/>
              <a:t>2</a:t>
            </a:r>
            <a:r>
              <a:rPr lang="en-US" altLang="en-US" sz="1800" dirty="0"/>
              <a:t> flowrate upstream of fan to improve accuracy</a:t>
            </a:r>
          </a:p>
          <a:p>
            <a:r>
              <a:rPr lang="en-US" altLang="en-US" sz="1800" dirty="0"/>
              <a:t>Flow straightener consisting of tube bundle reduces vorticity from fan</a:t>
            </a:r>
          </a:p>
          <a:p>
            <a:r>
              <a:rPr lang="en-US" altLang="en-US" sz="1800" dirty="0"/>
              <a:t>3D-printed fan mount can be positioned either upstream of flow straightener to provide purely axial flow into HX to match assumptions used in model, or directly upstream of HX to reflect a more realistic operational geometry, allowing for direct measurement of the expected performance decrement from non-uniform flow</a:t>
            </a:r>
            <a:endParaRPr lang="en-US" altLang="en-US" sz="1600" dirty="0"/>
          </a:p>
          <a:p>
            <a:r>
              <a:rPr lang="en-US" altLang="en-US" sz="1800" dirty="0"/>
              <a:t>Plastic stands provide electrical insulation from vacuum chamber</a:t>
            </a:r>
          </a:p>
        </p:txBody>
      </p:sp>
      <p:pic>
        <p:nvPicPr>
          <p:cNvPr id="18437" name="Picture 8">
            <a:extLst>
              <a:ext uri="{FF2B5EF4-FFF2-40B4-BE49-F238E27FC236}">
                <a16:creationId xmlns:a16="http://schemas.microsoft.com/office/drawing/2014/main" id="{F76D7586-A10C-1BBF-18BE-54C8AE40B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425" y="3965575"/>
            <a:ext cx="88026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University of Wisconsin–Madison">
            <a:extLst>
              <a:ext uri="{FF2B5EF4-FFF2-40B4-BE49-F238E27FC236}">
                <a16:creationId xmlns:a16="http://schemas.microsoft.com/office/drawing/2014/main" id="{7784E0E0-BF36-9C62-2B05-FFEDDEB7D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02325"/>
            <a:ext cx="21304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1D904-4256-C6CB-034D-51E73CA62D43}"/>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sp>
        <p:nvSpPr>
          <p:cNvPr id="19459" name="Title 1">
            <a:extLst>
              <a:ext uri="{FF2B5EF4-FFF2-40B4-BE49-F238E27FC236}">
                <a16:creationId xmlns:a16="http://schemas.microsoft.com/office/drawing/2014/main" id="{E515146F-3B07-2736-55D6-F243A2F85778}"/>
              </a:ext>
            </a:extLst>
          </p:cNvPr>
          <p:cNvSpPr>
            <a:spLocks noGrp="1" noChangeArrowheads="1"/>
          </p:cNvSpPr>
          <p:nvPr>
            <p:ph type="title"/>
          </p:nvPr>
        </p:nvSpPr>
        <p:spPr>
          <a:xfrm>
            <a:off x="576263" y="649288"/>
            <a:ext cx="4370387" cy="723900"/>
          </a:xfrm>
        </p:spPr>
        <p:txBody>
          <a:bodyPr/>
          <a:lstStyle/>
          <a:p>
            <a:r>
              <a:rPr lang="en-US" altLang="en-US"/>
              <a:t>Flow Measurement</a:t>
            </a:r>
          </a:p>
        </p:txBody>
      </p:sp>
      <p:sp>
        <p:nvSpPr>
          <p:cNvPr id="19460" name="Text Placeholder 3">
            <a:extLst>
              <a:ext uri="{FF2B5EF4-FFF2-40B4-BE49-F238E27FC236}">
                <a16:creationId xmlns:a16="http://schemas.microsoft.com/office/drawing/2014/main" id="{5CD52E5B-2A71-E4C3-678D-6B6512B49DD7}"/>
              </a:ext>
            </a:extLst>
          </p:cNvPr>
          <p:cNvSpPr txBox="1">
            <a:spLocks/>
          </p:cNvSpPr>
          <p:nvPr/>
        </p:nvSpPr>
        <p:spPr bwMode="auto">
          <a:xfrm>
            <a:off x="576263" y="1373188"/>
            <a:ext cx="10202862"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r>
              <a:rPr lang="en-US" altLang="en-US" sz="1600" dirty="0"/>
              <a:t>Hot film anemometer used for flow measurement due to its low pressure drop, but must be calibrated to accurately measure flowrate in test conditions</a:t>
            </a:r>
          </a:p>
          <a:p>
            <a:r>
              <a:rPr lang="en-US" altLang="en-US" sz="1600" dirty="0"/>
              <a:t>Laminar flowmeter constructed to calibrate anemometer</a:t>
            </a:r>
          </a:p>
          <a:p>
            <a:pPr lvl="1"/>
            <a:r>
              <a:rPr lang="en-US" altLang="en-US" sz="1400" dirty="0"/>
              <a:t>Consists of a bundle of 19 ½” Diameter tubes, sized to generate sufficient pressure drop at test flowrates and fit within the test chamber</a:t>
            </a:r>
          </a:p>
          <a:p>
            <a:pPr lvl="1"/>
            <a:r>
              <a:rPr lang="en-US" altLang="en-US" sz="1400" dirty="0"/>
              <a:t>Pressure drop across tube bundle measured to determine flowrate based on laminar flow correlations</a:t>
            </a:r>
          </a:p>
          <a:p>
            <a:r>
              <a:rPr lang="en-US" altLang="en-US" sz="1600" dirty="0"/>
              <a:t>Fan downstream of flowmeter to provide smooth flow through flowmeter</a:t>
            </a:r>
          </a:p>
          <a:p>
            <a:r>
              <a:rPr lang="en-US" altLang="en-US" sz="1600" dirty="0"/>
              <a:t>Anemometer calibration factor, determined by comparing anemometer readings to flowrate obtained from laminar flowmeter, used to determine actual flowrates during HX testing</a:t>
            </a:r>
          </a:p>
        </p:txBody>
      </p:sp>
      <p:pic>
        <p:nvPicPr>
          <p:cNvPr id="19461" name="Picture 8">
            <a:extLst>
              <a:ext uri="{FF2B5EF4-FFF2-40B4-BE49-F238E27FC236}">
                <a16:creationId xmlns:a16="http://schemas.microsoft.com/office/drawing/2014/main" id="{C923DC7D-B80A-A999-54FB-F7E29F4DD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138" y="3959225"/>
            <a:ext cx="859790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University of Wisconsin–Madison">
            <a:extLst>
              <a:ext uri="{FF2B5EF4-FFF2-40B4-BE49-F238E27FC236}">
                <a16:creationId xmlns:a16="http://schemas.microsoft.com/office/drawing/2014/main" id="{A701467E-C3BF-CB34-39BF-C6336007A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5992813"/>
            <a:ext cx="21336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8D17-0984-BA42-210E-C3A66AE8929F}"/>
              </a:ext>
            </a:extLst>
          </p:cNvPr>
          <p:cNvSpPr>
            <a:spLocks noGrp="1"/>
          </p:cNvSpPr>
          <p:nvPr>
            <p:ph type="title"/>
          </p:nvPr>
        </p:nvSpPr>
        <p:spPr/>
        <p:txBody>
          <a:bodyPr/>
          <a:lstStyle/>
          <a:p>
            <a:r>
              <a:rPr lang="en-US" dirty="0"/>
              <a:t>Controls Setup</a:t>
            </a:r>
          </a:p>
        </p:txBody>
      </p:sp>
      <p:pic>
        <p:nvPicPr>
          <p:cNvPr id="5" name="Content Placeholder 4" descr="A picture containing text, electronics, computer&#10;&#10;Description automatically generated">
            <a:extLst>
              <a:ext uri="{FF2B5EF4-FFF2-40B4-BE49-F238E27FC236}">
                <a16:creationId xmlns:a16="http://schemas.microsoft.com/office/drawing/2014/main" id="{AFC033F0-4CE5-AA18-E06F-F78C3F6744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35" t="18729" r="4915" b="43259"/>
          <a:stretch/>
        </p:blipFill>
        <p:spPr>
          <a:xfrm>
            <a:off x="5367181" y="945776"/>
            <a:ext cx="6772428" cy="4966448"/>
          </a:xfrm>
        </p:spPr>
      </p:pic>
      <p:sp>
        <p:nvSpPr>
          <p:cNvPr id="6" name="Text Placeholder 3">
            <a:extLst>
              <a:ext uri="{FF2B5EF4-FFF2-40B4-BE49-F238E27FC236}">
                <a16:creationId xmlns:a16="http://schemas.microsoft.com/office/drawing/2014/main" id="{6BC165ED-05A8-A34B-3458-BBCEC52A6BAF}"/>
              </a:ext>
            </a:extLst>
          </p:cNvPr>
          <p:cNvSpPr txBox="1">
            <a:spLocks/>
          </p:cNvSpPr>
          <p:nvPr/>
        </p:nvSpPr>
        <p:spPr bwMode="auto">
          <a:xfrm>
            <a:off x="498475" y="1677241"/>
            <a:ext cx="4714039" cy="4654270"/>
          </a:xfrm>
          <a:prstGeom prst="rect">
            <a:avLst/>
          </a:prstGeom>
          <a:noFill/>
          <a:ln>
            <a:noFill/>
          </a:ln>
        </p:spPr>
        <p:txBody>
          <a:bodyPr>
            <a:normAutofit/>
          </a:bodyPr>
          <a:lstStyle>
            <a:lvl1pPr marL="228600" indent="-228600" algn="l" rtl="0" eaLnBrk="0" fontAlgn="base" hangingPunct="0">
              <a:lnSpc>
                <a:spcPct val="95000"/>
              </a:lnSpc>
              <a:spcBef>
                <a:spcPts val="1800"/>
              </a:spcBef>
              <a:spcAft>
                <a:spcPct val="0"/>
              </a:spcAft>
              <a:buClr>
                <a:schemeClr val="tx1"/>
              </a:buClr>
              <a:buFont typeface="Arial" panose="020B0604020202020204" pitchFamily="34" charset="0"/>
              <a:buChar char="•"/>
              <a:defRPr lang="en-US" sz="2800" kern="1200">
                <a:solidFill>
                  <a:srgbClr val="000000"/>
                </a:solidFill>
                <a:effectLst/>
                <a:latin typeface="+mn-lt"/>
                <a:ea typeface="+mn-ea"/>
                <a:cs typeface="+mn-cs"/>
              </a:defRPr>
            </a:lvl1pPr>
            <a:lvl2pPr marL="685800" indent="-228600" algn="l" rtl="0" eaLnBrk="0" fontAlgn="base" hangingPunct="0">
              <a:lnSpc>
                <a:spcPct val="95000"/>
              </a:lnSpc>
              <a:spcBef>
                <a:spcPts val="200"/>
              </a:spcBef>
              <a:spcAft>
                <a:spcPct val="0"/>
              </a:spcAft>
              <a:buClr>
                <a:schemeClr val="tx2"/>
              </a:buClr>
              <a:buFont typeface="Arial" panose="020B0604020202020204" pitchFamily="34" charset="0"/>
              <a:buChar char="-"/>
              <a:defRPr lang="en-US" sz="2400" kern="1200">
                <a:solidFill>
                  <a:srgbClr val="000000"/>
                </a:solidFill>
                <a:effectLst/>
                <a:latin typeface="+mn-lt"/>
                <a:ea typeface="+mn-ea"/>
                <a:cs typeface="+mn-cs"/>
              </a:defRPr>
            </a:lvl2pPr>
            <a:lvl3pPr marL="1143000" indent="-228600" algn="l" rtl="0" eaLnBrk="0" fontAlgn="base" hangingPunct="0">
              <a:lnSpc>
                <a:spcPct val="95000"/>
              </a:lnSpc>
              <a:spcBef>
                <a:spcPts val="500"/>
              </a:spcBef>
              <a:spcAft>
                <a:spcPct val="0"/>
              </a:spcAft>
              <a:buClr>
                <a:schemeClr val="tx2"/>
              </a:buClr>
              <a:buFont typeface="Wingdings" panose="05000000000000000000" pitchFamily="2" charset="2"/>
              <a:buChar char="§"/>
              <a:defRPr lang="en-US" sz="2000" kern="1200">
                <a:solidFill>
                  <a:srgbClr val="000000"/>
                </a:solidFill>
                <a:effectLst/>
                <a:latin typeface="+mn-lt"/>
                <a:ea typeface="+mn-ea"/>
                <a:cs typeface="+mn-cs"/>
              </a:defRPr>
            </a:lvl3pPr>
            <a:lvl4pPr marL="16002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4pPr>
            <a:lvl5pPr marL="20574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sz="1600" dirty="0"/>
              <a:t>From L-R, top-bottom:</a:t>
            </a:r>
          </a:p>
          <a:p>
            <a:pPr marL="742950" lvl="1" indent="-285750">
              <a:defRPr/>
            </a:pPr>
            <a:r>
              <a:rPr lang="en-US" sz="1200" dirty="0"/>
              <a:t>Ambient temperature in vac chamber</a:t>
            </a:r>
          </a:p>
          <a:p>
            <a:pPr marL="742950" lvl="1" indent="-285750">
              <a:defRPr/>
            </a:pPr>
            <a:r>
              <a:rPr lang="en-US" sz="1200" dirty="0"/>
              <a:t>Pressure drop across HX</a:t>
            </a:r>
          </a:p>
          <a:p>
            <a:pPr marL="742950" lvl="1" indent="-285750">
              <a:defRPr/>
            </a:pPr>
            <a:r>
              <a:rPr lang="en-US" sz="1200" dirty="0"/>
              <a:t>Fan temperature</a:t>
            </a:r>
          </a:p>
          <a:p>
            <a:pPr marL="742950" lvl="1" indent="-285750">
              <a:defRPr/>
            </a:pPr>
            <a:r>
              <a:rPr lang="en-US" sz="1200" dirty="0"/>
              <a:t>Chamber pressure</a:t>
            </a:r>
          </a:p>
          <a:p>
            <a:pPr marL="742950" lvl="1" indent="-285750">
              <a:defRPr/>
            </a:pPr>
            <a:r>
              <a:rPr lang="en-US" sz="1200" dirty="0"/>
              <a:t>Uncalibrated </a:t>
            </a:r>
            <a:r>
              <a:rPr lang="en-US" sz="1200" dirty="0" err="1"/>
              <a:t>nemometer</a:t>
            </a:r>
            <a:r>
              <a:rPr lang="en-US" sz="1200" dirty="0"/>
              <a:t> velocity reading</a:t>
            </a:r>
          </a:p>
          <a:p>
            <a:pPr marL="742950" lvl="1" indent="-285750">
              <a:defRPr/>
            </a:pPr>
            <a:r>
              <a:rPr lang="en-US" sz="1200" dirty="0"/>
              <a:t>Upstream and downstream CO2 temp</a:t>
            </a:r>
          </a:p>
          <a:p>
            <a:pPr marL="742950" lvl="1" indent="-285750">
              <a:defRPr/>
            </a:pPr>
            <a:r>
              <a:rPr lang="en-US" sz="1200" dirty="0"/>
              <a:t>Upstream and downstream tube temp</a:t>
            </a:r>
          </a:p>
          <a:p>
            <a:pPr marL="742950" lvl="1" indent="-285750">
              <a:defRPr/>
            </a:pPr>
            <a:r>
              <a:rPr lang="en-US" sz="1200" dirty="0"/>
              <a:t>Voltage across HX</a:t>
            </a:r>
          </a:p>
          <a:p>
            <a:pPr marL="285750" indent="-285750">
              <a:defRPr/>
            </a:pPr>
            <a:r>
              <a:rPr lang="en-US" sz="1600" dirty="0"/>
              <a:t>HX voltage controlled to maintain constant downstream tube temp</a:t>
            </a:r>
          </a:p>
          <a:p>
            <a:pPr marL="285750" indent="-285750">
              <a:defRPr/>
            </a:pPr>
            <a:r>
              <a:rPr lang="en-US" sz="1600" dirty="0"/>
              <a:t>CO2 flowrate controlled to maintain chamber pressure</a:t>
            </a:r>
          </a:p>
          <a:p>
            <a:pPr marL="285750" indent="-285750">
              <a:defRPr/>
            </a:pPr>
            <a:r>
              <a:rPr lang="en-US" sz="1600" dirty="0"/>
              <a:t>Fan speed controlled via PWM signal from </a:t>
            </a:r>
            <a:r>
              <a:rPr lang="en-US" sz="1600" dirty="0" err="1"/>
              <a:t>labview</a:t>
            </a:r>
            <a:endParaRPr sz="1600" dirty="0"/>
          </a:p>
          <a:p>
            <a:pPr>
              <a:defRPr/>
            </a:pPr>
            <a:endParaRPr sz="1600" dirty="0"/>
          </a:p>
        </p:txBody>
      </p:sp>
    </p:spTree>
    <p:extLst>
      <p:ext uri="{BB962C8B-B14F-4D97-AF65-F5344CB8AC3E}">
        <p14:creationId xmlns:p14="http://schemas.microsoft.com/office/powerpoint/2010/main" val="117156948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64709-7D8C-8A1A-0F0D-18DF39A7F16A}"/>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sp>
        <p:nvSpPr>
          <p:cNvPr id="20483" name="Title 1">
            <a:extLst>
              <a:ext uri="{FF2B5EF4-FFF2-40B4-BE49-F238E27FC236}">
                <a16:creationId xmlns:a16="http://schemas.microsoft.com/office/drawing/2014/main" id="{E828D096-5232-B65F-C560-CE2DF2AA6305}"/>
              </a:ext>
            </a:extLst>
          </p:cNvPr>
          <p:cNvSpPr>
            <a:spLocks noGrp="1" noChangeArrowheads="1"/>
          </p:cNvSpPr>
          <p:nvPr>
            <p:ph type="title"/>
          </p:nvPr>
        </p:nvSpPr>
        <p:spPr>
          <a:xfrm>
            <a:off x="417513" y="582613"/>
            <a:ext cx="4011612" cy="723900"/>
          </a:xfrm>
        </p:spPr>
        <p:txBody>
          <a:bodyPr/>
          <a:lstStyle/>
          <a:p>
            <a:r>
              <a:rPr lang="en-US" altLang="en-US" dirty="0"/>
              <a:t>Test Procedure</a:t>
            </a:r>
          </a:p>
        </p:txBody>
      </p:sp>
      <p:sp>
        <p:nvSpPr>
          <p:cNvPr id="20484" name="Text Placeholder 3">
            <a:extLst>
              <a:ext uri="{FF2B5EF4-FFF2-40B4-BE49-F238E27FC236}">
                <a16:creationId xmlns:a16="http://schemas.microsoft.com/office/drawing/2014/main" id="{8451EB89-9AB0-B76D-7795-3BAF3137E37B}"/>
              </a:ext>
            </a:extLst>
          </p:cNvPr>
          <p:cNvSpPr txBox="1">
            <a:spLocks/>
          </p:cNvSpPr>
          <p:nvPr/>
        </p:nvSpPr>
        <p:spPr bwMode="auto">
          <a:xfrm>
            <a:off x="417513" y="1306513"/>
            <a:ext cx="47275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r>
              <a:rPr lang="en-US" altLang="en-US" sz="1600" dirty="0"/>
              <a:t>Seal test section and evacuate air down to approximately 1 torr using vacuum pump</a:t>
            </a:r>
          </a:p>
          <a:p>
            <a:r>
              <a:rPr lang="en-US" altLang="en-US" sz="1600" dirty="0"/>
              <a:t>Refill test section to 1 bar with IG CO</a:t>
            </a:r>
            <a:r>
              <a:rPr lang="en-US" altLang="en-US" sz="1600" baseline="-25000" dirty="0"/>
              <a:t>2</a:t>
            </a:r>
            <a:r>
              <a:rPr lang="en-US" altLang="en-US" sz="1600" dirty="0"/>
              <a:t> from a bottle and pump down to test pressure</a:t>
            </a:r>
          </a:p>
          <a:p>
            <a:r>
              <a:rPr lang="en-US" altLang="en-US" sz="1600" dirty="0"/>
              <a:t>Fan speed set so that flowmeter reads the desired calibrated flowrate </a:t>
            </a:r>
          </a:p>
          <a:p>
            <a:r>
              <a:rPr lang="en-US" altLang="en-US" sz="1600" dirty="0"/>
              <a:t>Apply current to the HX and wait for the temperatures to reach steady state</a:t>
            </a:r>
          </a:p>
          <a:p>
            <a:r>
              <a:rPr lang="en-US" altLang="en-US" sz="1600" dirty="0"/>
              <a:t>Record tube center temperatures, CO</a:t>
            </a:r>
            <a:r>
              <a:rPr lang="en-US" altLang="en-US" sz="1600" baseline="-25000" dirty="0"/>
              <a:t>2</a:t>
            </a:r>
            <a:r>
              <a:rPr lang="en-US" altLang="en-US" sz="1600" dirty="0"/>
              <a:t> inlet and outlet temperature, flowrate, pressure drop across the HX, vacuum pressure, HX current and voltage </a:t>
            </a:r>
          </a:p>
          <a:p>
            <a:r>
              <a:rPr lang="en-US" altLang="en-US" sz="1600" dirty="0"/>
              <a:t>Record data for range of flow rates and tube temperatures at range of ambient pressures to capture wide range of Re and Kn numbers for both axial flow and swirling flow conditions</a:t>
            </a:r>
          </a:p>
          <a:p>
            <a:pPr marL="457200" lvl="1" indent="0">
              <a:buNone/>
            </a:pPr>
            <a:endParaRPr lang="en-US" altLang="en-US" sz="1200" dirty="0"/>
          </a:p>
        </p:txBody>
      </p:sp>
      <p:sp>
        <p:nvSpPr>
          <p:cNvPr id="16" name="Title 1">
            <a:extLst>
              <a:ext uri="{FF2B5EF4-FFF2-40B4-BE49-F238E27FC236}">
                <a16:creationId xmlns:a16="http://schemas.microsoft.com/office/drawing/2014/main" id="{63BA0606-0FB8-B547-E2C2-9DE4CCE8A52E}"/>
              </a:ext>
            </a:extLst>
          </p:cNvPr>
          <p:cNvSpPr txBox="1">
            <a:spLocks/>
          </p:cNvSpPr>
          <p:nvPr/>
        </p:nvSpPr>
        <p:spPr>
          <a:xfrm>
            <a:off x="6750050" y="750888"/>
            <a:ext cx="4011613" cy="387350"/>
          </a:xfrm>
          <a:prstGeom prst="rect">
            <a:avLst/>
          </a:prstGeom>
          <a:effectLst/>
        </p:spPr>
        <p:txBody>
          <a:bodyPr lIns="0" tIns="0" rIns="0" bIns="0">
            <a:normAutofit/>
          </a:bodyPr>
          <a:lstStyle>
            <a:lvl1pPr algn="l" defTabSz="457200" rtl="0" eaLnBrk="1" latinLnBrk="0" hangingPunct="1">
              <a:spcBef>
                <a:spcPct val="0"/>
              </a:spcBef>
              <a:buNone/>
              <a:defRPr sz="2000" b="1" kern="1200">
                <a:solidFill>
                  <a:srgbClr val="B70000"/>
                </a:solidFill>
                <a:effectLst>
                  <a:outerShdw blurRad="57150" dist="25400" dir="2700000" algn="tl" rotWithShape="0">
                    <a:srgbClr val="000000">
                      <a:alpha val="30000"/>
                    </a:srgbClr>
                  </a:outerShdw>
                </a:effectLst>
                <a:latin typeface="Arial"/>
                <a:ea typeface="+mj-ea"/>
                <a:cs typeface="+mj-cs"/>
              </a:defRPr>
            </a:lvl1pPr>
          </a:lstStyle>
          <a:p>
            <a:pPr algn="ctr">
              <a:defRPr/>
            </a:pPr>
            <a:r>
              <a:rPr lang="en-US" b="0" dirty="0">
                <a:solidFill>
                  <a:schemeClr val="tx1"/>
                </a:solidFill>
                <a:effectLst/>
                <a:latin typeface="+mj-lt"/>
              </a:rPr>
              <a:t>Measurement Uncertainties</a:t>
            </a:r>
          </a:p>
        </p:txBody>
      </p:sp>
      <p:pic>
        <p:nvPicPr>
          <p:cNvPr id="20486" name="Picture 16">
            <a:extLst>
              <a:ext uri="{FF2B5EF4-FFF2-40B4-BE49-F238E27FC236}">
                <a16:creationId xmlns:a16="http://schemas.microsoft.com/office/drawing/2014/main" id="{C333A0F4-6EF6-58C5-9C4D-8353A898BEEB}"/>
              </a:ext>
            </a:extLst>
          </p:cNvPr>
          <p:cNvPicPr>
            <a:picLocks noChangeAspect="1"/>
          </p:cNvPicPr>
          <p:nvPr/>
        </p:nvPicPr>
        <p:blipFill>
          <a:blip r:embed="rId2">
            <a:extLst>
              <a:ext uri="{28A0092B-C50C-407E-A947-70E740481C1C}">
                <a14:useLocalDpi xmlns:a14="http://schemas.microsoft.com/office/drawing/2010/main" val="0"/>
              </a:ext>
            </a:extLst>
          </a:blip>
          <a:srcRect b="18405"/>
          <a:stretch>
            <a:fillRect/>
          </a:stretch>
        </p:blipFill>
        <p:spPr bwMode="auto">
          <a:xfrm>
            <a:off x="5776913" y="1306513"/>
            <a:ext cx="5957887"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7">
            <a:extLst>
              <a:ext uri="{FF2B5EF4-FFF2-40B4-BE49-F238E27FC236}">
                <a16:creationId xmlns:a16="http://schemas.microsoft.com/office/drawing/2014/main" id="{65F3DB12-4676-D700-77EF-365123C48980}"/>
              </a:ext>
            </a:extLst>
          </p:cNvPr>
          <p:cNvPicPr>
            <a:picLocks noChangeAspect="1"/>
          </p:cNvPicPr>
          <p:nvPr/>
        </p:nvPicPr>
        <p:blipFill>
          <a:blip r:embed="rId3">
            <a:extLst>
              <a:ext uri="{28A0092B-C50C-407E-A947-70E740481C1C}">
                <a14:useLocalDpi xmlns:a14="http://schemas.microsoft.com/office/drawing/2010/main" val="0"/>
              </a:ext>
            </a:extLst>
          </a:blip>
          <a:srcRect b="23386"/>
          <a:stretch>
            <a:fillRect/>
          </a:stretch>
        </p:blipFill>
        <p:spPr bwMode="auto">
          <a:xfrm>
            <a:off x="5776913" y="3124200"/>
            <a:ext cx="5957887"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90C017C-E17B-26FF-0FCB-2669778BC69B}"/>
              </a:ext>
            </a:extLst>
          </p:cNvPr>
          <p:cNvSpPr txBox="1"/>
          <p:nvPr/>
        </p:nvSpPr>
        <p:spPr>
          <a:xfrm>
            <a:off x="5776913" y="2705100"/>
            <a:ext cx="5994400" cy="368300"/>
          </a:xfrm>
          <a:prstGeom prst="rect">
            <a:avLst/>
          </a:prstGeom>
          <a:noFill/>
        </p:spPr>
        <p:txBody>
          <a:bodyPr wrap="none">
            <a:spAutoFit/>
          </a:bodyPr>
          <a:lstStyle/>
          <a:p>
            <a:pPr>
              <a:defRPr/>
            </a:pPr>
            <a:r>
              <a:rPr lang="en-US" dirty="0">
                <a:solidFill>
                  <a:schemeClr val="tx1">
                    <a:lumMod val="65000"/>
                    <a:lumOff val="35000"/>
                  </a:schemeClr>
                </a:solidFill>
                <a:cs typeface="Arial" panose="020B0604020202020204" pitchFamily="34" charset="0"/>
              </a:rPr>
              <a:t>Relative uncertainties of important measurement devices</a:t>
            </a:r>
          </a:p>
        </p:txBody>
      </p:sp>
      <p:sp>
        <p:nvSpPr>
          <p:cNvPr id="20" name="TextBox 19">
            <a:extLst>
              <a:ext uri="{FF2B5EF4-FFF2-40B4-BE49-F238E27FC236}">
                <a16:creationId xmlns:a16="http://schemas.microsoft.com/office/drawing/2014/main" id="{E7233B2D-5484-43FD-10FF-CF9C0E25EFDE}"/>
              </a:ext>
            </a:extLst>
          </p:cNvPr>
          <p:cNvSpPr txBox="1"/>
          <p:nvPr/>
        </p:nvSpPr>
        <p:spPr>
          <a:xfrm>
            <a:off x="5776913" y="4094163"/>
            <a:ext cx="6088062" cy="646112"/>
          </a:xfrm>
          <a:prstGeom prst="rect">
            <a:avLst/>
          </a:prstGeom>
          <a:noFill/>
        </p:spPr>
        <p:txBody>
          <a:bodyPr>
            <a:spAutoFit/>
          </a:bodyPr>
          <a:lstStyle/>
          <a:p>
            <a:pPr>
              <a:defRPr/>
            </a:pPr>
            <a:r>
              <a:rPr lang="en-US" dirty="0">
                <a:solidFill>
                  <a:schemeClr val="tx1">
                    <a:lumMod val="65000"/>
                    <a:lumOff val="35000"/>
                  </a:schemeClr>
                </a:solidFill>
                <a:cs typeface="Arial" panose="020B0604020202020204" pitchFamily="34" charset="0"/>
              </a:rPr>
              <a:t>Resulting relative uncertainties of important dimensionless parameters based on uncertainty propagation</a:t>
            </a:r>
          </a:p>
        </p:txBody>
      </p:sp>
      <p:pic>
        <p:nvPicPr>
          <p:cNvPr id="20490" name="Picture 6" descr="University of Wisconsin–Madison">
            <a:extLst>
              <a:ext uri="{FF2B5EF4-FFF2-40B4-BE49-F238E27FC236}">
                <a16:creationId xmlns:a16="http://schemas.microsoft.com/office/drawing/2014/main" id="{02D438C4-D414-4745-B1E7-CA07A6760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3">
            <a:extLst>
              <a:ext uri="{FF2B5EF4-FFF2-40B4-BE49-F238E27FC236}">
                <a16:creationId xmlns:a16="http://schemas.microsoft.com/office/drawing/2014/main" id="{EED54ADC-1736-A372-050F-9E9991CA3AA7}"/>
              </a:ext>
            </a:extLst>
          </p:cNvPr>
          <p:cNvSpPr txBox="1">
            <a:spLocks/>
          </p:cNvSpPr>
          <p:nvPr/>
        </p:nvSpPr>
        <p:spPr bwMode="auto">
          <a:xfrm>
            <a:off x="5776913" y="4821614"/>
            <a:ext cx="4727575" cy="199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r>
              <a:rPr lang="en-US" altLang="en-US" sz="1600" dirty="0"/>
              <a:t>Conditions tested so far:</a:t>
            </a:r>
          </a:p>
          <a:p>
            <a:pPr lvl="1"/>
            <a:r>
              <a:rPr lang="en-US" altLang="en-US" sz="1400" dirty="0"/>
              <a:t>DT=50,100,150K</a:t>
            </a:r>
          </a:p>
          <a:p>
            <a:pPr lvl="1"/>
            <a:r>
              <a:rPr lang="en-US" altLang="en-US" sz="1400" dirty="0"/>
              <a:t>P=1-10kPa</a:t>
            </a:r>
          </a:p>
          <a:p>
            <a:pPr lvl="1"/>
            <a:r>
              <a:rPr lang="en-US" altLang="en-US" sz="1400" dirty="0"/>
              <a:t>U=5-25 m/s</a:t>
            </a:r>
          </a:p>
          <a:p>
            <a:pPr lvl="1"/>
            <a:r>
              <a:rPr lang="en-US" altLang="en-US" sz="1400" dirty="0"/>
              <a:t>Re=10-200</a:t>
            </a:r>
          </a:p>
          <a:p>
            <a:pPr lvl="1"/>
            <a:r>
              <a:rPr lang="en-US" altLang="en-US" sz="1400" dirty="0"/>
              <a:t>Kn=.001-.009</a:t>
            </a:r>
          </a:p>
          <a:p>
            <a:pPr lvl="1"/>
            <a:r>
              <a:rPr lang="en-US" altLang="en-US" sz="1400" dirty="0"/>
              <a:t>So far all in CO2, plan to also test in N2, He</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53035"/>
          </a:xfrm>
        </p:spPr>
        <p:txBody>
          <a:bodyPr>
            <a:normAutofit/>
          </a:bodyPr>
          <a:lstStyle/>
          <a:p>
            <a:r>
              <a:rPr lang="en-US" sz="3600" dirty="0"/>
              <a:t>Why Mars?</a:t>
            </a:r>
          </a:p>
        </p:txBody>
      </p:sp>
      <p:sp>
        <p:nvSpPr>
          <p:cNvPr id="4" name="Text Placeholder 3"/>
          <p:cNvSpPr>
            <a:spLocks noGrp="1"/>
          </p:cNvSpPr>
          <p:nvPr>
            <p:ph type="body" sz="half" idx="2"/>
          </p:nvPr>
        </p:nvSpPr>
        <p:spPr>
          <a:xfrm>
            <a:off x="536914" y="1210235"/>
            <a:ext cx="4334932" cy="4246563"/>
          </a:xfrm>
        </p:spPr>
        <p:txBody>
          <a:bodyPr>
            <a:normAutofit fontScale="92500"/>
          </a:bodyPr>
          <a:lstStyle/>
          <a:p>
            <a:pPr marL="285750" indent="-285750">
              <a:buFont typeface="Arial" panose="020B0604020202020204" pitchFamily="34" charset="0"/>
              <a:buChar char="•"/>
            </a:pPr>
            <a:r>
              <a:rPr lang="en-US" sz="1800" dirty="0"/>
              <a:t>Mars is very similar to Earth</a:t>
            </a:r>
          </a:p>
          <a:p>
            <a:pPr marL="742950" lvl="1" indent="-285750">
              <a:buFont typeface="Arial" panose="020B0604020202020204" pitchFamily="34" charset="0"/>
              <a:buChar char="•"/>
            </a:pPr>
            <a:r>
              <a:rPr lang="en-US" sz="1600" dirty="0"/>
              <a:t>24.5 hour days, similar axial tilt and seasonal variation, 38% Earth gravity, volcanoes, polar caps, wind and water erosion features</a:t>
            </a:r>
          </a:p>
          <a:p>
            <a:pPr marL="742950" lvl="1" indent="-285750">
              <a:buFont typeface="Arial" panose="020B0604020202020204" pitchFamily="34" charset="0"/>
              <a:buChar char="•"/>
            </a:pPr>
            <a:r>
              <a:rPr lang="en-US" sz="1600" dirty="0"/>
              <a:t>Significant evidence that early Mars had oceans, a thick atmosphere, and a magnetic field but these disappeared over time</a:t>
            </a:r>
          </a:p>
          <a:p>
            <a:pPr marL="742950" lvl="1" indent="-285750">
              <a:buFont typeface="Arial" panose="020B0604020202020204" pitchFamily="34" charset="0"/>
              <a:buChar char="•"/>
            </a:pPr>
            <a:r>
              <a:rPr lang="en-US" sz="1600" dirty="0"/>
              <a:t>Easiest potentially-habitable place in the solar system to travel to and study</a:t>
            </a:r>
          </a:p>
          <a:p>
            <a:pPr marL="285750" indent="-285750">
              <a:buFont typeface="Arial" panose="020B0604020202020204" pitchFamily="34" charset="0"/>
              <a:buChar char="•"/>
            </a:pPr>
            <a:r>
              <a:rPr lang="en-US" sz="1800" dirty="0"/>
              <a:t>Major scientific goals of Mars exploration</a:t>
            </a:r>
          </a:p>
          <a:p>
            <a:pPr marL="742950" lvl="1" indent="-285750">
              <a:buFont typeface="Arial" panose="020B0604020202020204" pitchFamily="34" charset="0"/>
              <a:buChar char="•"/>
            </a:pPr>
            <a:r>
              <a:rPr lang="en-US" sz="1600" dirty="0"/>
              <a:t>Discover evidence of current or past life to understand how life began on Earth</a:t>
            </a:r>
          </a:p>
          <a:p>
            <a:pPr marL="742950" lvl="1" indent="-285750">
              <a:buFont typeface="Arial" panose="020B0604020202020204" pitchFamily="34" charset="0"/>
              <a:buChar char="•"/>
            </a:pPr>
            <a:r>
              <a:rPr lang="en-US" sz="1600" dirty="0"/>
              <a:t>Study geophysical processes similar to ancient Earth</a:t>
            </a:r>
            <a:endParaRPr lang="en-US" sz="1800" dirty="0"/>
          </a:p>
          <a:p>
            <a:pPr marL="742950" lvl="1" indent="-285750">
              <a:buFont typeface="Arial" panose="020B0604020202020204" pitchFamily="34" charset="0"/>
              <a:buChar char="•"/>
            </a:pPr>
            <a:endParaRPr lang="en-US" sz="1600" dirty="0"/>
          </a:p>
        </p:txBody>
      </p:sp>
      <p:sp>
        <p:nvSpPr>
          <p:cNvPr id="6" name="Slide Number Placeholder 5"/>
          <p:cNvSpPr>
            <a:spLocks noGrp="1"/>
          </p:cNvSpPr>
          <p:nvPr>
            <p:ph type="sldNum" sz="quarter" idx="12"/>
          </p:nvPr>
        </p:nvSpPr>
        <p:spPr/>
        <p:txBody>
          <a:bodyPr/>
          <a:lstStyle/>
          <a:p>
            <a:fld id="{2A9B6F24-B152-E34C-9FEA-21E4BFD4CBE1}" type="slidenum">
              <a:rPr lang="en-US" smtClean="0">
                <a:solidFill>
                  <a:prstClr val="black">
                    <a:tint val="75000"/>
                  </a:prstClr>
                </a:solidFill>
              </a:rPr>
              <a:pPr/>
              <a:t>2</a:t>
            </a:fld>
            <a:endParaRPr lang="en-US" dirty="0">
              <a:solidFill>
                <a:prstClr val="black">
                  <a:tint val="75000"/>
                </a:prstClr>
              </a:solidFill>
            </a:endParaRPr>
          </a:p>
        </p:txBody>
      </p:sp>
      <p:sp>
        <p:nvSpPr>
          <p:cNvPr id="8" name="TextBox 7"/>
          <p:cNvSpPr txBox="1"/>
          <p:nvPr/>
        </p:nvSpPr>
        <p:spPr>
          <a:xfrm>
            <a:off x="4620685" y="6011925"/>
            <a:ext cx="7584449" cy="369332"/>
          </a:xfrm>
          <a:prstGeom prst="rect">
            <a:avLst/>
          </a:prstGeom>
          <a:noFill/>
        </p:spPr>
        <p:txBody>
          <a:bodyPr wrap="non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Top: Gale Crater, Mars (cr. NASA) Bottom: Judean Desert, Earth (cr. AP)</a:t>
            </a:r>
          </a:p>
        </p:txBody>
      </p:sp>
      <p:pic>
        <p:nvPicPr>
          <p:cNvPr id="1032" name="Picture 8" descr="https://www.nasa.gov/sites/default/files/thumbnails/image/pia199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2" t="6960" r="2568" b="25970"/>
          <a:stretch/>
        </p:blipFill>
        <p:spPr bwMode="auto">
          <a:xfrm>
            <a:off x="5249025" y="851131"/>
            <a:ext cx="6406061" cy="23825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Judean Desert near St. George Monastery, outside Jerusalem.  (photo credit: AP/Dusan Vranic)"/>
          <p:cNvPicPr>
            <a:picLocks noChangeAspect="1" noChangeArrowheads="1"/>
          </p:cNvPicPr>
          <p:nvPr/>
        </p:nvPicPr>
        <p:blipFill rotWithShape="1">
          <a:blip r:embed="rId4">
            <a:extLst>
              <a:ext uri="{28A0092B-C50C-407E-A947-70E740481C1C}">
                <a14:useLocalDpi xmlns:a14="http://schemas.microsoft.com/office/drawing/2010/main" val="0"/>
              </a:ext>
            </a:extLst>
          </a:blip>
          <a:srcRect t="34127"/>
          <a:stretch/>
        </p:blipFill>
        <p:spPr bwMode="auto">
          <a:xfrm>
            <a:off x="5249025" y="3304078"/>
            <a:ext cx="6406061" cy="263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93859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12A9-ED3E-119C-BB93-39124D3462C8}"/>
              </a:ext>
            </a:extLst>
          </p:cNvPr>
          <p:cNvSpPr>
            <a:spLocks noGrp="1"/>
          </p:cNvSpPr>
          <p:nvPr>
            <p:ph type="title"/>
          </p:nvPr>
        </p:nvSpPr>
        <p:spPr/>
        <p:txBody>
          <a:bodyPr/>
          <a:lstStyle/>
          <a:p>
            <a:r>
              <a:rPr lang="en-US" dirty="0"/>
              <a:t>Calibration Results</a:t>
            </a:r>
          </a:p>
        </p:txBody>
      </p:sp>
      <p:pic>
        <p:nvPicPr>
          <p:cNvPr id="5" name="Content Placeholder 4" descr="Chart, box and whisker chart&#10;&#10;Description automatically generated">
            <a:extLst>
              <a:ext uri="{FF2B5EF4-FFF2-40B4-BE49-F238E27FC236}">
                <a16:creationId xmlns:a16="http://schemas.microsoft.com/office/drawing/2014/main" id="{A83010DE-30FE-13EF-C3D5-C9408FD5B4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2788" y="0"/>
            <a:ext cx="5069354" cy="3532094"/>
          </a:xfrm>
        </p:spPr>
      </p:pic>
      <p:pic>
        <p:nvPicPr>
          <p:cNvPr id="7" name="Picture 6" descr="Chart&#10;&#10;Description automatically generated">
            <a:extLst>
              <a:ext uri="{FF2B5EF4-FFF2-40B4-BE49-F238E27FC236}">
                <a16:creationId xmlns:a16="http://schemas.microsoft.com/office/drawing/2014/main" id="{EE950580-7417-42B1-21B9-53EC0869E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328" y="3414326"/>
            <a:ext cx="5047575" cy="3443673"/>
          </a:xfrm>
          <a:prstGeom prst="rect">
            <a:avLst/>
          </a:prstGeom>
        </p:spPr>
      </p:pic>
      <mc:AlternateContent xmlns:mc="http://schemas.openxmlformats.org/markup-compatibility/2006" xmlns:a14="http://schemas.microsoft.com/office/drawing/2010/main">
        <mc:Choice Requires="a14">
          <p:sp>
            <p:nvSpPr>
              <p:cNvPr id="8" name="Text Placeholder 3">
                <a:extLst>
                  <a:ext uri="{FF2B5EF4-FFF2-40B4-BE49-F238E27FC236}">
                    <a16:creationId xmlns:a16="http://schemas.microsoft.com/office/drawing/2014/main" id="{E79915F9-5D11-ED85-9EDF-772138A955EF}"/>
                  </a:ext>
                </a:extLst>
              </p:cNvPr>
              <p:cNvSpPr txBox="1">
                <a:spLocks/>
              </p:cNvSpPr>
              <p:nvPr/>
            </p:nvSpPr>
            <p:spPr bwMode="auto">
              <a:xfrm>
                <a:off x="498475" y="1677241"/>
                <a:ext cx="4714039" cy="4654270"/>
              </a:xfrm>
              <a:prstGeom prst="rect">
                <a:avLst/>
              </a:prstGeom>
              <a:noFill/>
              <a:ln>
                <a:noFill/>
              </a:ln>
            </p:spPr>
            <p:txBody>
              <a:bodyPr>
                <a:normAutofit/>
              </a:bodyPr>
              <a:lstStyle>
                <a:lvl1pPr marL="228600" indent="-228600" algn="l" rtl="0" eaLnBrk="0" fontAlgn="base" hangingPunct="0">
                  <a:lnSpc>
                    <a:spcPct val="95000"/>
                  </a:lnSpc>
                  <a:spcBef>
                    <a:spcPts val="1800"/>
                  </a:spcBef>
                  <a:spcAft>
                    <a:spcPct val="0"/>
                  </a:spcAft>
                  <a:buClr>
                    <a:schemeClr val="tx1"/>
                  </a:buClr>
                  <a:buFont typeface="Arial" panose="020B0604020202020204" pitchFamily="34" charset="0"/>
                  <a:buChar char="•"/>
                  <a:defRPr lang="en-US" sz="2800" kern="1200">
                    <a:solidFill>
                      <a:srgbClr val="000000"/>
                    </a:solidFill>
                    <a:effectLst/>
                    <a:latin typeface="+mn-lt"/>
                    <a:ea typeface="+mn-ea"/>
                    <a:cs typeface="+mn-cs"/>
                  </a:defRPr>
                </a:lvl1pPr>
                <a:lvl2pPr marL="685800" indent="-228600" algn="l" rtl="0" eaLnBrk="0" fontAlgn="base" hangingPunct="0">
                  <a:lnSpc>
                    <a:spcPct val="95000"/>
                  </a:lnSpc>
                  <a:spcBef>
                    <a:spcPts val="200"/>
                  </a:spcBef>
                  <a:spcAft>
                    <a:spcPct val="0"/>
                  </a:spcAft>
                  <a:buClr>
                    <a:schemeClr val="tx2"/>
                  </a:buClr>
                  <a:buFont typeface="Arial" panose="020B0604020202020204" pitchFamily="34" charset="0"/>
                  <a:buChar char="-"/>
                  <a:defRPr lang="en-US" sz="2400" kern="1200">
                    <a:solidFill>
                      <a:srgbClr val="000000"/>
                    </a:solidFill>
                    <a:effectLst/>
                    <a:latin typeface="+mn-lt"/>
                    <a:ea typeface="+mn-ea"/>
                    <a:cs typeface="+mn-cs"/>
                  </a:defRPr>
                </a:lvl2pPr>
                <a:lvl3pPr marL="1143000" indent="-228600" algn="l" rtl="0" eaLnBrk="0" fontAlgn="base" hangingPunct="0">
                  <a:lnSpc>
                    <a:spcPct val="95000"/>
                  </a:lnSpc>
                  <a:spcBef>
                    <a:spcPts val="500"/>
                  </a:spcBef>
                  <a:spcAft>
                    <a:spcPct val="0"/>
                  </a:spcAft>
                  <a:buClr>
                    <a:schemeClr val="tx2"/>
                  </a:buClr>
                  <a:buFont typeface="Wingdings" panose="05000000000000000000" pitchFamily="2" charset="2"/>
                  <a:buChar char="§"/>
                  <a:defRPr lang="en-US" sz="2000" kern="1200">
                    <a:solidFill>
                      <a:srgbClr val="000000"/>
                    </a:solidFill>
                    <a:effectLst/>
                    <a:latin typeface="+mn-lt"/>
                    <a:ea typeface="+mn-ea"/>
                    <a:cs typeface="+mn-cs"/>
                  </a:defRPr>
                </a:lvl3pPr>
                <a:lvl4pPr marL="16002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4pPr>
                <a:lvl5pPr marL="20574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lang="en-US" sz="1600" dirty="0"/>
                  <a:t>Laminar flowmeter pressure drop and anemometer readings taken at range of test pressures in CO2 and 1 bar air.</a:t>
                </a:r>
              </a:p>
              <a:p>
                <a:pPr marL="742950" lvl="1" indent="-285750">
                  <a:defRPr/>
                </a:pPr>
                <a:r>
                  <a:rPr lang="en-US" sz="1200" dirty="0"/>
                  <a:t>1 bar air data used to calibrate laminar flowmeter itself as the anemometer is calibrated for this condition</a:t>
                </a:r>
              </a:p>
              <a:p>
                <a:pPr marL="285750" indent="-285750">
                  <a:defRPr/>
                </a:pPr>
                <a:r>
                  <a:rPr lang="en-US" sz="1600" dirty="0"/>
                  <a:t>Calibration factor normalized by certain fluid properties and the centerline velocity peaking factor in the test section</a:t>
                </a:r>
              </a:p>
              <a:p>
                <a:pPr marL="285750" indent="-285750">
                  <a:defRPr/>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𝐾</m:t>
                        </m:r>
                      </m:e>
                      <m:sub>
                        <m:r>
                          <a:rPr lang="en-US" sz="1600" b="0" i="1" smtClean="0">
                            <a:latin typeface="Cambria Math" panose="02040503050406030204" pitchFamily="18" charset="0"/>
                          </a:rPr>
                          <m:t>𝑎𝑛𝑒𝑚</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𝑙𝑓𝑚</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𝑎𝑛𝑒𝑚</m:t>
                            </m:r>
                          </m:sub>
                        </m:sSub>
                      </m:den>
                    </m:f>
                    <m:r>
                      <a:rPr lang="en-US" sz="1600" b="0" i="1" smtClean="0">
                        <a:latin typeface="Cambria Math" panose="02040503050406030204" pitchFamily="18" charset="0"/>
                      </a:rPr>
                      <m:t> </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𝜌</m:t>
                        </m:r>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𝐶</m:t>
                            </m:r>
                          </m:e>
                          <m:sub>
                            <m:r>
                              <a:rPr lang="en-US" sz="1600" b="0" i="1" smtClean="0">
                                <a:latin typeface="Cambria Math" panose="02040503050406030204" pitchFamily="18" charset="0"/>
                              </a:rPr>
                              <m:t>𝑝𝑟𝑜𝑝𝑠</m:t>
                            </m:r>
                            <m:r>
                              <a:rPr lang="en-US" sz="1600" b="0" i="1" smtClean="0">
                                <a:latin typeface="Cambria Math" panose="02040503050406030204" pitchFamily="18" charset="0"/>
                              </a:rPr>
                              <m:t>,</m:t>
                            </m:r>
                            <m:r>
                              <a:rPr lang="en-US" sz="1600" b="0" i="1" smtClean="0">
                                <a:latin typeface="Cambria Math" panose="02040503050406030204" pitchFamily="18" charset="0"/>
                              </a:rPr>
                              <m:t>𝑟𝑎𝑡</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𝑐𝑎𝑙</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𝑐𝑙</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𝐾</m:t>
                            </m:r>
                          </m:e>
                          <m:sub>
                            <m:r>
                              <a:rPr lang="en-US" sz="1600" b="0" i="1" smtClean="0">
                                <a:latin typeface="Cambria Math" panose="02040503050406030204" pitchFamily="18" charset="0"/>
                              </a:rPr>
                              <m:t>1</m:t>
                            </m:r>
                            <m:r>
                              <a:rPr lang="en-US" sz="1600" b="0" i="1" smtClean="0">
                                <a:latin typeface="Cambria Math" panose="02040503050406030204" pitchFamily="18" charset="0"/>
                              </a:rPr>
                              <m:t>𝑏𝑎𝑟</m:t>
                            </m:r>
                          </m:sub>
                        </m:sSub>
                      </m:den>
                    </m:f>
                  </m:oMath>
                </a14:m>
                <a:endParaRPr lang="en-US" sz="1600" dirty="0"/>
              </a:p>
              <a:p>
                <a:pPr marL="285750" indent="-285750">
                  <a:defRPr/>
                </a:pPr>
                <a:r>
                  <a:rPr lang="en-US" sz="1600" dirty="0"/>
                  <a:t>Plotted against Reynolds number at anemometer location</a:t>
                </a:r>
              </a:p>
              <a:p>
                <a:pPr marL="285750" indent="-285750">
                  <a:defRPr/>
                </a:pPr>
                <a:r>
                  <a:rPr lang="en-US" sz="1600" dirty="0"/>
                  <a:t>Best fit curves generated, low pressures followed basically the same trend but higher pressures deviated at higher Re possible due to flow transition</a:t>
                </a:r>
              </a:p>
              <a:p>
                <a:pPr marL="285750" indent="-285750">
                  <a:defRPr/>
                </a:pPr>
                <a:endParaRPr lang="en-US" sz="1600" dirty="0"/>
              </a:p>
              <a:p>
                <a:pPr>
                  <a:defRPr/>
                </a:pPr>
                <a:endParaRPr sz="1600" dirty="0"/>
              </a:p>
            </p:txBody>
          </p:sp>
        </mc:Choice>
        <mc:Fallback xmlns="">
          <p:sp>
            <p:nvSpPr>
              <p:cNvPr id="8" name="Text Placeholder 3">
                <a:extLst>
                  <a:ext uri="{FF2B5EF4-FFF2-40B4-BE49-F238E27FC236}">
                    <a16:creationId xmlns:a16="http://schemas.microsoft.com/office/drawing/2014/main" id="{E79915F9-5D11-ED85-9EDF-772138A955EF}"/>
                  </a:ext>
                </a:extLst>
              </p:cNvPr>
              <p:cNvSpPr txBox="1">
                <a:spLocks noRot="1" noChangeAspect="1" noMove="1" noResize="1" noEditPoints="1" noAdjustHandles="1" noChangeArrowheads="1" noChangeShapeType="1" noTextEdit="1"/>
              </p:cNvSpPr>
              <p:nvPr/>
            </p:nvSpPr>
            <p:spPr bwMode="auto">
              <a:xfrm>
                <a:off x="498475" y="1677241"/>
                <a:ext cx="4714039" cy="4654270"/>
              </a:xfrm>
              <a:prstGeom prst="rect">
                <a:avLst/>
              </a:prstGeom>
              <a:blipFill>
                <a:blip r:embed="rId4"/>
                <a:stretch>
                  <a:fillRect l="-517" t="-65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333792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engine, dirty&#10;&#10;Description automatically generated">
            <a:extLst>
              <a:ext uri="{FF2B5EF4-FFF2-40B4-BE49-F238E27FC236}">
                <a16:creationId xmlns:a16="http://schemas.microsoft.com/office/drawing/2014/main" id="{BC7DF753-E7C5-8D80-F97F-64EEC229A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50" y="58833"/>
            <a:ext cx="5918137" cy="3328952"/>
          </a:xfrm>
          <a:prstGeom prst="rect">
            <a:avLst/>
          </a:prstGeom>
        </p:spPr>
      </p:pic>
      <p:sp>
        <p:nvSpPr>
          <p:cNvPr id="2" name="Title 1">
            <a:extLst>
              <a:ext uri="{FF2B5EF4-FFF2-40B4-BE49-F238E27FC236}">
                <a16:creationId xmlns:a16="http://schemas.microsoft.com/office/drawing/2014/main" id="{E38F54CE-624C-9FE0-F8D1-F4934EB4C6E4}"/>
              </a:ext>
            </a:extLst>
          </p:cNvPr>
          <p:cNvSpPr>
            <a:spLocks noGrp="1"/>
          </p:cNvSpPr>
          <p:nvPr>
            <p:ph type="title"/>
          </p:nvPr>
        </p:nvSpPr>
        <p:spPr>
          <a:xfrm>
            <a:off x="222791" y="0"/>
            <a:ext cx="5631053" cy="1325563"/>
          </a:xfrm>
        </p:spPr>
        <p:txBody>
          <a:bodyPr/>
          <a:lstStyle/>
          <a:p>
            <a:r>
              <a:rPr lang="en-US" dirty="0">
                <a:solidFill>
                  <a:schemeClr val="bg1"/>
                </a:solidFill>
              </a:rPr>
              <a:t>HX Data Collection Setup</a:t>
            </a:r>
          </a:p>
        </p:txBody>
      </p:sp>
      <p:pic>
        <p:nvPicPr>
          <p:cNvPr id="9" name="Picture 8">
            <a:extLst>
              <a:ext uri="{FF2B5EF4-FFF2-40B4-BE49-F238E27FC236}">
                <a16:creationId xmlns:a16="http://schemas.microsoft.com/office/drawing/2014/main" id="{41BF12E6-5B7A-30B3-6429-463FB3C77393}"/>
              </a:ext>
            </a:extLst>
          </p:cNvPr>
          <p:cNvPicPr>
            <a:picLocks noChangeAspect="1"/>
          </p:cNvPicPr>
          <p:nvPr/>
        </p:nvPicPr>
        <p:blipFill rotWithShape="1">
          <a:blip r:embed="rId3">
            <a:extLst>
              <a:ext uri="{28A0092B-C50C-407E-A947-70E740481C1C}">
                <a14:useLocalDpi xmlns:a14="http://schemas.microsoft.com/office/drawing/2010/main" val="0"/>
              </a:ext>
            </a:extLst>
          </a:blip>
          <a:srcRect l="22941" r="27500" b="31686"/>
          <a:stretch/>
        </p:blipFill>
        <p:spPr>
          <a:xfrm>
            <a:off x="7445687" y="90656"/>
            <a:ext cx="4552638" cy="3529999"/>
          </a:xfrm>
          <a:prstGeom prst="rect">
            <a:avLst/>
          </a:prstGeom>
        </p:spPr>
      </p:pic>
      <p:pic>
        <p:nvPicPr>
          <p:cNvPr id="5" name="Content Placeholder 4" descr="A picture containing indoor, toilet, water basin, bathtub&#10;&#10;Description automatically generated">
            <a:extLst>
              <a:ext uri="{FF2B5EF4-FFF2-40B4-BE49-F238E27FC236}">
                <a16:creationId xmlns:a16="http://schemas.microsoft.com/office/drawing/2014/main" id="{1F2FD5BF-E198-860F-465B-051418A4CF2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4415" t="19851" r="23817" b="16489"/>
          <a:stretch/>
        </p:blipFill>
        <p:spPr>
          <a:xfrm>
            <a:off x="79250" y="3427035"/>
            <a:ext cx="5918137" cy="3430965"/>
          </a:xfrm>
        </p:spPr>
      </p:pic>
      <p:pic>
        <p:nvPicPr>
          <p:cNvPr id="10" name="Content Placeholder 4" descr="Graphical user interface&#10;&#10;Description automatically generated with medium confidence">
            <a:extLst>
              <a:ext uri="{FF2B5EF4-FFF2-40B4-BE49-F238E27FC236}">
                <a16:creationId xmlns:a16="http://schemas.microsoft.com/office/drawing/2014/main" id="{4EC76151-8421-E77C-92C0-2D56FE96C4E5}"/>
              </a:ext>
            </a:extLst>
          </p:cNvPr>
          <p:cNvPicPr>
            <a:picLocks noChangeAspect="1"/>
          </p:cNvPicPr>
          <p:nvPr/>
        </p:nvPicPr>
        <p:blipFill rotWithShape="1">
          <a:blip r:embed="rId5">
            <a:extLst>
              <a:ext uri="{28A0092B-C50C-407E-A947-70E740481C1C}">
                <a14:useLocalDpi xmlns:a14="http://schemas.microsoft.com/office/drawing/2010/main" val="0"/>
              </a:ext>
            </a:extLst>
          </a:blip>
          <a:srcRect b="11667"/>
          <a:stretch/>
        </p:blipFill>
        <p:spPr bwMode="auto">
          <a:xfrm>
            <a:off x="7252012" y="3713568"/>
            <a:ext cx="4746313" cy="314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42871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8225-7293-BA99-6B6E-34C533CB41CF}"/>
              </a:ext>
            </a:extLst>
          </p:cNvPr>
          <p:cNvSpPr>
            <a:spLocks noGrp="1"/>
          </p:cNvSpPr>
          <p:nvPr>
            <p:ph type="title"/>
          </p:nvPr>
        </p:nvSpPr>
        <p:spPr>
          <a:xfrm>
            <a:off x="331464" y="0"/>
            <a:ext cx="11214100" cy="1325563"/>
          </a:xfrm>
        </p:spPr>
        <p:txBody>
          <a:bodyPr/>
          <a:lstStyle/>
          <a:p>
            <a:r>
              <a:rPr lang="en-US" dirty="0"/>
              <a:t>Experimental Results - Energy Balance</a:t>
            </a:r>
          </a:p>
        </p:txBody>
      </p:sp>
      <p:pic>
        <p:nvPicPr>
          <p:cNvPr id="5" name="Content Placeholder 4">
            <a:extLst>
              <a:ext uri="{FF2B5EF4-FFF2-40B4-BE49-F238E27FC236}">
                <a16:creationId xmlns:a16="http://schemas.microsoft.com/office/drawing/2014/main" id="{F6617D09-EF3F-2A94-B511-3C7195F87E1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938515" y="3110043"/>
            <a:ext cx="5405406" cy="3729753"/>
          </a:xfrm>
        </p:spPr>
      </p:pic>
      <p:sp>
        <p:nvSpPr>
          <p:cNvPr id="8" name="TextBox 7">
            <a:extLst>
              <a:ext uri="{FF2B5EF4-FFF2-40B4-BE49-F238E27FC236}">
                <a16:creationId xmlns:a16="http://schemas.microsoft.com/office/drawing/2014/main" id="{EECAF814-9205-829F-76EF-D554E3F35AD2}"/>
              </a:ext>
            </a:extLst>
          </p:cNvPr>
          <p:cNvSpPr txBox="1"/>
          <p:nvPr/>
        </p:nvSpPr>
        <p:spPr>
          <a:xfrm>
            <a:off x="646435" y="1047941"/>
            <a:ext cx="10760473"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10000"/>
                  </a:schemeClr>
                </a:solidFill>
              </a:rPr>
              <a:t>To check validity of anemometer calibration approach, calculated the energy balance in the HX for each run</a:t>
            </a:r>
          </a:p>
          <a:p>
            <a:pPr marL="285750" indent="-285750">
              <a:buFont typeface="Arial" panose="020B0604020202020204" pitchFamily="34" charset="0"/>
              <a:buChar char="•"/>
            </a:pPr>
            <a:r>
              <a:rPr lang="en-US" sz="1600" dirty="0">
                <a:solidFill>
                  <a:schemeClr val="bg2">
                    <a:lumMod val="10000"/>
                  </a:schemeClr>
                </a:solidFill>
              </a:rPr>
              <a:t>Expect ratio of 1 because very low rates of heat transfer outside of HX at low pressures and low rates of heat generation in HX headers based on the agreement between predicted tube bundle and measured HX resistance</a:t>
            </a:r>
          </a:p>
          <a:p>
            <a:pPr marL="742950" lvl="1" indent="-285750">
              <a:buFont typeface="Arial" panose="020B0604020202020204" pitchFamily="34" charset="0"/>
              <a:buChar char="•"/>
            </a:pPr>
            <a:r>
              <a:rPr lang="en-US" sz="1600" dirty="0">
                <a:solidFill>
                  <a:schemeClr val="bg2">
                    <a:lumMod val="10000"/>
                  </a:schemeClr>
                </a:solidFill>
              </a:rPr>
              <a:t>Voltage leads welded to HX headers, measured HX resistance used to find current, then tube bundle resistance used to find power dissipated by tubes</a:t>
            </a:r>
          </a:p>
          <a:p>
            <a:pPr marL="742950" lvl="1" indent="-285750">
              <a:buFont typeface="Arial" panose="020B0604020202020204" pitchFamily="34" charset="0"/>
              <a:buChar char="•"/>
            </a:pPr>
            <a:r>
              <a:rPr lang="en-US" sz="1600" dirty="0">
                <a:solidFill>
                  <a:schemeClr val="bg2">
                    <a:lumMod val="10000"/>
                  </a:schemeClr>
                </a:solidFill>
              </a:rPr>
              <a:t>Effect of heating from headers ignored because CO2 temps read in middle of the channel ~1” upstream and downstream of tubes, and tube temps read at midline</a:t>
            </a:r>
          </a:p>
          <a:p>
            <a:pPr marL="285750" indent="-285750">
              <a:buFont typeface="Arial" panose="020B0604020202020204" pitchFamily="34" charset="0"/>
              <a:buChar char="•"/>
            </a:pPr>
            <a:r>
              <a:rPr lang="en-US" sz="1600" dirty="0">
                <a:solidFill>
                  <a:schemeClr val="bg2">
                    <a:lumMod val="10000"/>
                  </a:schemeClr>
                </a:solidFill>
              </a:rPr>
              <a:t>Large error bars in low-DT data because haven’t calibrated thermocouples yet</a:t>
            </a:r>
          </a:p>
        </p:txBody>
      </p:sp>
      <p:pic>
        <p:nvPicPr>
          <p:cNvPr id="4" name="Picture 3" descr="Chart, scatter chart&#10;&#10;Description automatically generated">
            <a:extLst>
              <a:ext uri="{FF2B5EF4-FFF2-40B4-BE49-F238E27FC236}">
                <a16:creationId xmlns:a16="http://schemas.microsoft.com/office/drawing/2014/main" id="{80EEAB6C-9A4E-A5F4-8FC3-B4E02A686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64" y="3160137"/>
            <a:ext cx="4610617" cy="3457963"/>
          </a:xfrm>
          <a:prstGeom prst="rect">
            <a:avLst/>
          </a:prstGeom>
        </p:spPr>
      </p:pic>
    </p:spTree>
    <p:extLst>
      <p:ext uri="{BB962C8B-B14F-4D97-AF65-F5344CB8AC3E}">
        <p14:creationId xmlns:p14="http://schemas.microsoft.com/office/powerpoint/2010/main" val="183311268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8225-7293-BA99-6B6E-34C533CB41CF}"/>
              </a:ext>
            </a:extLst>
          </p:cNvPr>
          <p:cNvSpPr>
            <a:spLocks noGrp="1"/>
          </p:cNvSpPr>
          <p:nvPr>
            <p:ph type="title"/>
          </p:nvPr>
        </p:nvSpPr>
        <p:spPr>
          <a:xfrm>
            <a:off x="331464" y="0"/>
            <a:ext cx="11214100" cy="1325563"/>
          </a:xfrm>
        </p:spPr>
        <p:txBody>
          <a:bodyPr/>
          <a:lstStyle/>
          <a:p>
            <a:r>
              <a:rPr lang="en-US" dirty="0"/>
              <a:t>Experimental Results-Pressure Drop</a:t>
            </a:r>
          </a:p>
        </p:txBody>
      </p:sp>
      <p:pic>
        <p:nvPicPr>
          <p:cNvPr id="5" name="Content Placeholder 4" descr="Chart, box and whisker chart&#10;&#10;Description automatically generated">
            <a:extLst>
              <a:ext uri="{FF2B5EF4-FFF2-40B4-BE49-F238E27FC236}">
                <a16:creationId xmlns:a16="http://schemas.microsoft.com/office/drawing/2014/main" id="{F6617D09-EF3F-2A94-B511-3C7195F87E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8514" y="2506662"/>
            <a:ext cx="6253486" cy="4351338"/>
          </a:xfrm>
        </p:spPr>
      </p:pic>
      <p:pic>
        <p:nvPicPr>
          <p:cNvPr id="7" name="Picture 6" descr="Chart, histogram&#10;&#10;Description automatically generated">
            <a:extLst>
              <a:ext uri="{FF2B5EF4-FFF2-40B4-BE49-F238E27FC236}">
                <a16:creationId xmlns:a16="http://schemas.microsoft.com/office/drawing/2014/main" id="{EA8CE97F-0E71-AF1D-71B7-C64E5CDBEFC3}"/>
              </a:ext>
            </a:extLst>
          </p:cNvPr>
          <p:cNvPicPr>
            <a:picLocks noChangeAspect="1"/>
          </p:cNvPicPr>
          <p:nvPr/>
        </p:nvPicPr>
        <p:blipFill rotWithShape="1">
          <a:blip r:embed="rId3">
            <a:extLst>
              <a:ext uri="{28A0092B-C50C-407E-A947-70E740481C1C}">
                <a14:useLocalDpi xmlns:a14="http://schemas.microsoft.com/office/drawing/2010/main" val="0"/>
              </a:ext>
            </a:extLst>
          </a:blip>
          <a:srcRect r="6871"/>
          <a:stretch/>
        </p:blipFill>
        <p:spPr>
          <a:xfrm>
            <a:off x="0" y="2525269"/>
            <a:ext cx="6033247" cy="4332731"/>
          </a:xfrm>
          <a:prstGeom prst="rect">
            <a:avLst/>
          </a:prstGeom>
        </p:spPr>
      </p:pic>
      <p:sp>
        <p:nvSpPr>
          <p:cNvPr id="8" name="TextBox 7">
            <a:extLst>
              <a:ext uri="{FF2B5EF4-FFF2-40B4-BE49-F238E27FC236}">
                <a16:creationId xmlns:a16="http://schemas.microsoft.com/office/drawing/2014/main" id="{EECAF814-9205-829F-76EF-D554E3F35AD2}"/>
              </a:ext>
            </a:extLst>
          </p:cNvPr>
          <p:cNvSpPr txBox="1"/>
          <p:nvPr/>
        </p:nvSpPr>
        <p:spPr>
          <a:xfrm>
            <a:off x="646436" y="1047941"/>
            <a:ext cx="9770552" cy="184665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10000"/>
                  </a:schemeClr>
                </a:solidFill>
              </a:rPr>
              <a:t>At Re&gt;25, measured DP closely matches correlation</a:t>
            </a:r>
          </a:p>
          <a:p>
            <a:pPr marL="285750" indent="-285750">
              <a:buFont typeface="Arial" panose="020B0604020202020204" pitchFamily="34" charset="0"/>
              <a:buChar char="•"/>
            </a:pPr>
            <a:r>
              <a:rPr lang="en-US" sz="1600" dirty="0">
                <a:solidFill>
                  <a:schemeClr val="bg2">
                    <a:lumMod val="10000"/>
                  </a:schemeClr>
                </a:solidFill>
              </a:rPr>
              <a:t>At Re&lt;25, measured DP exceeds expectation, but not expected to significantly change results of HX model at Mars conditions</a:t>
            </a:r>
          </a:p>
          <a:p>
            <a:pPr marL="285750" indent="-285750">
              <a:buFont typeface="Arial" panose="020B0604020202020204" pitchFamily="34" charset="0"/>
              <a:buChar char="•"/>
            </a:pPr>
            <a:r>
              <a:rPr lang="en-US" sz="1600" dirty="0">
                <a:solidFill>
                  <a:schemeClr val="bg2">
                    <a:lumMod val="10000"/>
                  </a:schemeClr>
                </a:solidFill>
              </a:rPr>
              <a:t>No significant dependence on Kn for given Re in this regime</a:t>
            </a:r>
          </a:p>
          <a:p>
            <a:pPr marL="285750" indent="-285750">
              <a:buFont typeface="Arial" panose="020B0604020202020204" pitchFamily="34" charset="0"/>
              <a:buChar char="•"/>
            </a:pPr>
            <a:r>
              <a:rPr lang="en-US" sz="1600" dirty="0">
                <a:solidFill>
                  <a:schemeClr val="bg2">
                    <a:lumMod val="10000"/>
                  </a:schemeClr>
                </a:solidFill>
              </a:rPr>
              <a:t>Correlation had no values for entry length effects below Re=100</a:t>
            </a:r>
          </a:p>
          <a:p>
            <a:pPr marL="742950" lvl="1" indent="-285750">
              <a:buFont typeface="Arial" panose="020B0604020202020204" pitchFamily="34" charset="0"/>
              <a:buChar char="•"/>
            </a:pPr>
            <a:r>
              <a:rPr lang="en-US" sz="1600" dirty="0">
                <a:solidFill>
                  <a:schemeClr val="bg2">
                    <a:lumMod val="10000"/>
                  </a:schemeClr>
                </a:solidFill>
              </a:rPr>
              <a:t>Might explain deviation, test HX only has 2 rows</a:t>
            </a:r>
          </a:p>
          <a:p>
            <a:pPr marL="742950" lvl="1" indent="-285750">
              <a:buFont typeface="Arial" panose="020B0604020202020204" pitchFamily="34" charset="0"/>
              <a:buChar char="•"/>
            </a:pPr>
            <a:r>
              <a:rPr lang="en-US" sz="1600" dirty="0">
                <a:solidFill>
                  <a:schemeClr val="bg2">
                    <a:lumMod val="10000"/>
                  </a:schemeClr>
                </a:solidFill>
              </a:rPr>
              <a:t>Literature also notes poor agreement between correlations at low Re generally</a:t>
            </a:r>
          </a:p>
        </p:txBody>
      </p:sp>
    </p:spTree>
    <p:extLst>
      <p:ext uri="{BB962C8B-B14F-4D97-AF65-F5344CB8AC3E}">
        <p14:creationId xmlns:p14="http://schemas.microsoft.com/office/powerpoint/2010/main" val="234242584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E79C80-4313-8703-EAF7-13B4FF8CF366}"/>
              </a:ext>
            </a:extLst>
          </p:cNvPr>
          <p:cNvSpPr>
            <a:spLocks noGrp="1"/>
          </p:cNvSpPr>
          <p:nvPr>
            <p:ph type="title"/>
          </p:nvPr>
        </p:nvSpPr>
        <p:spPr>
          <a:xfrm>
            <a:off x="225829" y="-291406"/>
            <a:ext cx="10178934" cy="1328730"/>
          </a:xfrm>
        </p:spPr>
        <p:txBody>
          <a:bodyPr vert="horz" lIns="91440" tIns="45720" rIns="91440" bIns="45720" rtlCol="0" anchor="b">
            <a:normAutofit/>
          </a:bodyPr>
          <a:lstStyle/>
          <a:p>
            <a:pPr eaLnBrk="1" hangingPunct="1">
              <a:lnSpc>
                <a:spcPct val="90000"/>
              </a:lnSpc>
            </a:pPr>
            <a:r>
              <a:rPr lang="en-US" kern="1200" dirty="0">
                <a:solidFill>
                  <a:schemeClr val="tx1"/>
                </a:solidFill>
                <a:latin typeface="+mj-lt"/>
                <a:ea typeface="+mj-ea"/>
                <a:cs typeface="+mj-cs"/>
              </a:rPr>
              <a:t>Experimental Results-Nusselt number</a:t>
            </a:r>
          </a:p>
        </p:txBody>
      </p:sp>
      <p:pic>
        <p:nvPicPr>
          <p:cNvPr id="5" name="Content Placeholder 4" descr="Chart&#10;&#10;Description automatically generated">
            <a:extLst>
              <a:ext uri="{FF2B5EF4-FFF2-40B4-BE49-F238E27FC236}">
                <a16:creationId xmlns:a16="http://schemas.microsoft.com/office/drawing/2014/main" id="{41873E90-35CA-D674-59A1-0A8C57E9ED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44" r="-2" b="-2"/>
          <a:stretch/>
        </p:blipFill>
        <p:spPr>
          <a:xfrm>
            <a:off x="5976996" y="2904566"/>
            <a:ext cx="5873877" cy="3937654"/>
          </a:xfrm>
          <a:prstGeom prst="rect">
            <a:avLst/>
          </a:prstGeom>
        </p:spPr>
      </p:pic>
      <p:pic>
        <p:nvPicPr>
          <p:cNvPr id="7" name="Picture 6" descr="Chart&#10;&#10;Description automatically generated">
            <a:extLst>
              <a:ext uri="{FF2B5EF4-FFF2-40B4-BE49-F238E27FC236}">
                <a16:creationId xmlns:a16="http://schemas.microsoft.com/office/drawing/2014/main" id="{BBA89966-8357-6D0F-9036-0A2613C23469}"/>
              </a:ext>
            </a:extLst>
          </p:cNvPr>
          <p:cNvPicPr>
            <a:picLocks noChangeAspect="1"/>
          </p:cNvPicPr>
          <p:nvPr/>
        </p:nvPicPr>
        <p:blipFill rotWithShape="1">
          <a:blip r:embed="rId3">
            <a:extLst>
              <a:ext uri="{28A0092B-C50C-407E-A947-70E740481C1C}">
                <a14:useLocalDpi xmlns:a14="http://schemas.microsoft.com/office/drawing/2010/main" val="0"/>
              </a:ext>
            </a:extLst>
          </a:blip>
          <a:srcRect t="2845" r="-2" b="-2"/>
          <a:stretch/>
        </p:blipFill>
        <p:spPr>
          <a:xfrm>
            <a:off x="-2" y="2886875"/>
            <a:ext cx="5873877" cy="3937654"/>
          </a:xfrm>
          <a:prstGeom prst="rect">
            <a:avLst/>
          </a:prstGeom>
        </p:spPr>
      </p:pic>
      <p:sp>
        <p:nvSpPr>
          <p:cNvPr id="8" name="TextBox 7">
            <a:extLst>
              <a:ext uri="{FF2B5EF4-FFF2-40B4-BE49-F238E27FC236}">
                <a16:creationId xmlns:a16="http://schemas.microsoft.com/office/drawing/2014/main" id="{E2AA24E0-B7B7-D7C9-3473-3DFCC6A5A716}"/>
              </a:ext>
            </a:extLst>
          </p:cNvPr>
          <p:cNvSpPr txBox="1"/>
          <p:nvPr/>
        </p:nvSpPr>
        <p:spPr>
          <a:xfrm>
            <a:off x="646435" y="1047941"/>
            <a:ext cx="9510577"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lumMod val="10000"/>
                  </a:schemeClr>
                </a:solidFill>
              </a:rPr>
              <a:t>Nu generally matches correlation across range of Re and Kn relevant to Mars application</a:t>
            </a:r>
          </a:p>
          <a:p>
            <a:pPr marL="285750" indent="-285750">
              <a:buFont typeface="Arial" panose="020B0604020202020204" pitchFamily="34" charset="0"/>
              <a:buChar char="•"/>
            </a:pPr>
            <a:r>
              <a:rPr lang="en-US" dirty="0">
                <a:solidFill>
                  <a:schemeClr val="bg2">
                    <a:lumMod val="10000"/>
                  </a:schemeClr>
                </a:solidFill>
              </a:rPr>
              <a:t>Large error bars in some cases because haven’t calibrated thermocouples yet</a:t>
            </a:r>
          </a:p>
          <a:p>
            <a:pPr marL="285750" indent="-285750">
              <a:buFont typeface="Arial" panose="020B0604020202020204" pitchFamily="34" charset="0"/>
              <a:buChar char="•"/>
            </a:pPr>
            <a:r>
              <a:rPr lang="en-US" dirty="0">
                <a:solidFill>
                  <a:schemeClr val="bg2">
                    <a:lumMod val="10000"/>
                  </a:schemeClr>
                </a:solidFill>
              </a:rPr>
              <a:t>However, seems to deviate below correlation at high Kn</a:t>
            </a:r>
          </a:p>
          <a:p>
            <a:pPr marL="742950" lvl="1" indent="-285750">
              <a:buFont typeface="Arial" panose="020B0604020202020204" pitchFamily="34" charset="0"/>
              <a:buChar char="•"/>
            </a:pPr>
            <a:r>
              <a:rPr lang="en-US" dirty="0">
                <a:solidFill>
                  <a:schemeClr val="bg2">
                    <a:lumMod val="10000"/>
                  </a:schemeClr>
                </a:solidFill>
              </a:rPr>
              <a:t>Possibly due to emergence of slip at the walls or altered wake effects decreasing downstream tube heat transfer</a:t>
            </a:r>
          </a:p>
          <a:p>
            <a:pPr marL="1200150" lvl="2" indent="-285750">
              <a:buFont typeface="Arial" panose="020B0604020202020204" pitchFamily="34" charset="0"/>
              <a:buChar char="•"/>
            </a:pPr>
            <a:r>
              <a:rPr lang="en-US" dirty="0">
                <a:solidFill>
                  <a:schemeClr val="bg2">
                    <a:lumMod val="10000"/>
                  </a:schemeClr>
                </a:solidFill>
              </a:rPr>
              <a:t>Most likely as leading tubes closely matched single-tube correlations at low Re as expected</a:t>
            </a:r>
          </a:p>
        </p:txBody>
      </p:sp>
    </p:spTree>
    <p:extLst>
      <p:ext uri="{BB962C8B-B14F-4D97-AF65-F5344CB8AC3E}">
        <p14:creationId xmlns:p14="http://schemas.microsoft.com/office/powerpoint/2010/main" val="248955868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FDE2B5-AF20-5505-B47F-8995D38E2306}"/>
              </a:ext>
            </a:extLst>
          </p:cNvPr>
          <p:cNvSpPr txBox="1">
            <a:spLocks/>
          </p:cNvSpPr>
          <p:nvPr/>
        </p:nvSpPr>
        <p:spPr bwMode="auto">
          <a:xfrm>
            <a:off x="225829" y="-291406"/>
            <a:ext cx="10178934" cy="132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algn="l" rtl="0" eaLnBrk="0" fontAlgn="base" hangingPunct="0">
              <a:lnSpc>
                <a:spcPct val="95000"/>
              </a:lnSpc>
              <a:spcBef>
                <a:spcPct val="0"/>
              </a:spcBef>
              <a:spcAft>
                <a:spcPct val="0"/>
              </a:spcAft>
              <a:defRPr sz="3600" kern="1200">
                <a:solidFill>
                  <a:schemeClr val="tx2"/>
                </a:solidFill>
                <a:effectLst/>
                <a:latin typeface="+mj-lt"/>
                <a:ea typeface="+mj-ea"/>
                <a:cs typeface="+mj-cs"/>
              </a:defRPr>
            </a:lvl1pPr>
            <a:lvl2pPr algn="l" rtl="0" eaLnBrk="0" fontAlgn="base" hangingPunct="0">
              <a:lnSpc>
                <a:spcPct val="95000"/>
              </a:lnSpc>
              <a:spcBef>
                <a:spcPct val="0"/>
              </a:spcBef>
              <a:spcAft>
                <a:spcPct val="0"/>
              </a:spcAft>
              <a:defRPr sz="3600">
                <a:solidFill>
                  <a:srgbClr val="163B4B"/>
                </a:solidFill>
                <a:latin typeface="Arial" panose="020B0604020202020204" pitchFamily="34" charset="0"/>
              </a:defRPr>
            </a:lvl2pPr>
            <a:lvl3pPr algn="l" rtl="0" eaLnBrk="0" fontAlgn="base" hangingPunct="0">
              <a:lnSpc>
                <a:spcPct val="95000"/>
              </a:lnSpc>
              <a:spcBef>
                <a:spcPct val="0"/>
              </a:spcBef>
              <a:spcAft>
                <a:spcPct val="0"/>
              </a:spcAft>
              <a:defRPr sz="3600">
                <a:solidFill>
                  <a:srgbClr val="163B4B"/>
                </a:solidFill>
                <a:latin typeface="Arial" panose="020B0604020202020204" pitchFamily="34" charset="0"/>
              </a:defRPr>
            </a:lvl3pPr>
            <a:lvl4pPr algn="l" rtl="0" eaLnBrk="0" fontAlgn="base" hangingPunct="0">
              <a:lnSpc>
                <a:spcPct val="95000"/>
              </a:lnSpc>
              <a:spcBef>
                <a:spcPct val="0"/>
              </a:spcBef>
              <a:spcAft>
                <a:spcPct val="0"/>
              </a:spcAft>
              <a:defRPr sz="3600">
                <a:solidFill>
                  <a:srgbClr val="163B4B"/>
                </a:solidFill>
                <a:latin typeface="Arial" panose="020B0604020202020204" pitchFamily="34" charset="0"/>
              </a:defRPr>
            </a:lvl4pPr>
            <a:lvl5pPr algn="l" rtl="0" eaLnBrk="0" fontAlgn="base" hangingPunct="0">
              <a:lnSpc>
                <a:spcPct val="95000"/>
              </a:lnSpc>
              <a:spcBef>
                <a:spcPct val="0"/>
              </a:spcBef>
              <a:spcAft>
                <a:spcPct val="0"/>
              </a:spcAft>
              <a:defRPr sz="3600">
                <a:solidFill>
                  <a:srgbClr val="163B4B"/>
                </a:solidFill>
                <a:latin typeface="Arial" panose="020B0604020202020204" pitchFamily="34" charset="0"/>
              </a:defRPr>
            </a:lvl5pPr>
            <a:lvl6pPr marL="457200" algn="l" rtl="0" fontAlgn="base">
              <a:lnSpc>
                <a:spcPct val="95000"/>
              </a:lnSpc>
              <a:spcBef>
                <a:spcPct val="0"/>
              </a:spcBef>
              <a:spcAft>
                <a:spcPct val="0"/>
              </a:spcAft>
              <a:defRPr sz="3600">
                <a:solidFill>
                  <a:srgbClr val="81BC00"/>
                </a:solidFill>
                <a:latin typeface="Arial" panose="020B0604020202020204" pitchFamily="34" charset="0"/>
              </a:defRPr>
            </a:lvl6pPr>
            <a:lvl7pPr marL="914400" algn="l" rtl="0" fontAlgn="base">
              <a:lnSpc>
                <a:spcPct val="95000"/>
              </a:lnSpc>
              <a:spcBef>
                <a:spcPct val="0"/>
              </a:spcBef>
              <a:spcAft>
                <a:spcPct val="0"/>
              </a:spcAft>
              <a:defRPr sz="3600">
                <a:solidFill>
                  <a:srgbClr val="81BC00"/>
                </a:solidFill>
                <a:latin typeface="Arial" panose="020B0604020202020204" pitchFamily="34" charset="0"/>
              </a:defRPr>
            </a:lvl7pPr>
            <a:lvl8pPr marL="1371600" algn="l" rtl="0" fontAlgn="base">
              <a:lnSpc>
                <a:spcPct val="95000"/>
              </a:lnSpc>
              <a:spcBef>
                <a:spcPct val="0"/>
              </a:spcBef>
              <a:spcAft>
                <a:spcPct val="0"/>
              </a:spcAft>
              <a:defRPr sz="3600">
                <a:solidFill>
                  <a:srgbClr val="81BC00"/>
                </a:solidFill>
                <a:latin typeface="Arial" panose="020B0604020202020204" pitchFamily="34" charset="0"/>
              </a:defRPr>
            </a:lvl8pPr>
            <a:lvl9pPr marL="1828800" algn="l" rtl="0" fontAlgn="base">
              <a:lnSpc>
                <a:spcPct val="95000"/>
              </a:lnSpc>
              <a:spcBef>
                <a:spcPct val="0"/>
              </a:spcBef>
              <a:spcAft>
                <a:spcPct val="0"/>
              </a:spcAft>
              <a:defRPr sz="3600">
                <a:solidFill>
                  <a:srgbClr val="81BC00"/>
                </a:solidFill>
                <a:latin typeface="Arial" panose="020B0604020202020204" pitchFamily="34" charset="0"/>
              </a:defRPr>
            </a:lvl9pPr>
          </a:lstStyle>
          <a:p>
            <a:pPr eaLnBrk="1" hangingPunct="1">
              <a:lnSpc>
                <a:spcPct val="90000"/>
              </a:lnSpc>
            </a:pPr>
            <a:r>
              <a:rPr lang="en-US" dirty="0">
                <a:solidFill>
                  <a:schemeClr val="tx1"/>
                </a:solidFill>
              </a:rPr>
              <a:t>New correlation needed for Nusselt number</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F1BA8F-27CC-B204-6A59-9566BC0DDAD0}"/>
                  </a:ext>
                </a:extLst>
              </p:cNvPr>
              <p:cNvSpPr txBox="1"/>
              <p:nvPr/>
            </p:nvSpPr>
            <p:spPr>
              <a:xfrm>
                <a:off x="646436" y="1047940"/>
                <a:ext cx="5837491"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lumMod val="10000"/>
                      </a:schemeClr>
                    </a:solidFill>
                  </a:rPr>
                  <a:t>Tariq et al. numerical study of porous media heat transfer vs Re, Kn, porosity</a:t>
                </a:r>
              </a:p>
              <a:p>
                <a:pPr marL="742950" lvl="1" indent="-285750">
                  <a:buFont typeface="Arial" panose="020B0604020202020204" pitchFamily="34" charset="0"/>
                  <a:buChar char="•"/>
                </a:pPr>
                <a:r>
                  <a:rPr lang="en-US" dirty="0">
                    <a:solidFill>
                      <a:schemeClr val="bg2">
                        <a:lumMod val="10000"/>
                      </a:schemeClr>
                    </a:solidFill>
                  </a:rPr>
                  <a:t>Modelled as staggered cylinder array so applicable to my geometry</a:t>
                </a:r>
              </a:p>
              <a:p>
                <a:pPr marL="742950" lvl="1" indent="-285750">
                  <a:buFont typeface="Arial" panose="020B0604020202020204" pitchFamily="34" charset="0"/>
                  <a:buChar char="•"/>
                </a:pPr>
                <a:r>
                  <a:rPr lang="en-US" dirty="0">
                    <a:solidFill>
                      <a:schemeClr val="bg2">
                        <a:lumMod val="10000"/>
                      </a:schemeClr>
                    </a:solidFill>
                  </a:rPr>
                  <a:t>Correlation given for 0&lt;Kn&lt;.1, 10&lt;Re&lt;100, .4&lt;</a:t>
                </a:r>
                <a14:m>
                  <m:oMath xmlns:m="http://schemas.openxmlformats.org/officeDocument/2006/math">
                    <m:r>
                      <a:rPr lang="en-US" b="0" i="1" smtClean="0">
                        <a:solidFill>
                          <a:schemeClr val="bg2">
                            <a:lumMod val="10000"/>
                          </a:schemeClr>
                        </a:solidFill>
                        <a:latin typeface="Cambria Math" panose="02040503050406030204" pitchFamily="18" charset="0"/>
                      </a:rPr>
                      <m:t>𝜖</m:t>
                    </m:r>
                  </m:oMath>
                </a14:m>
                <a:r>
                  <a:rPr lang="en-US" dirty="0">
                    <a:solidFill>
                      <a:schemeClr val="bg2">
                        <a:lumMod val="10000"/>
                      </a:schemeClr>
                    </a:solidFill>
                  </a:rPr>
                  <a:t>&lt;.8</a:t>
                </a:r>
              </a:p>
            </p:txBody>
          </p:sp>
        </mc:Choice>
        <mc:Fallback xmlns="">
          <p:sp>
            <p:nvSpPr>
              <p:cNvPr id="7" name="TextBox 6">
                <a:extLst>
                  <a:ext uri="{FF2B5EF4-FFF2-40B4-BE49-F238E27FC236}">
                    <a16:creationId xmlns:a16="http://schemas.microsoft.com/office/drawing/2014/main" id="{5CF1BA8F-27CC-B204-6A59-9566BC0DDAD0}"/>
                  </a:ext>
                </a:extLst>
              </p:cNvPr>
              <p:cNvSpPr txBox="1">
                <a:spLocks noRot="1" noChangeAspect="1" noMove="1" noResize="1" noEditPoints="1" noAdjustHandles="1" noChangeArrowheads="1" noChangeShapeType="1" noTextEdit="1"/>
              </p:cNvSpPr>
              <p:nvPr/>
            </p:nvSpPr>
            <p:spPr>
              <a:xfrm>
                <a:off x="646436" y="1047940"/>
                <a:ext cx="5837491" cy="1754326"/>
              </a:xfrm>
              <a:prstGeom prst="rect">
                <a:avLst/>
              </a:prstGeom>
              <a:blipFill>
                <a:blip r:embed="rId2"/>
                <a:stretch>
                  <a:fillRect l="-626" t="-2083" b="-4514"/>
                </a:stretch>
              </a:blipFill>
            </p:spPr>
            <p:txBody>
              <a:bodyPr/>
              <a:lstStyle/>
              <a:p>
                <a:r>
                  <a:rPr lang="en-US">
                    <a:noFill/>
                  </a:rPr>
                  <a:t> </a:t>
                </a:r>
              </a:p>
            </p:txBody>
          </p:sp>
        </mc:Fallback>
      </mc:AlternateContent>
      <p:pic>
        <p:nvPicPr>
          <p:cNvPr id="12" name="Picture 11" descr="A picture containing text, clipart&#10;&#10;Description automatically generated">
            <a:extLst>
              <a:ext uri="{FF2B5EF4-FFF2-40B4-BE49-F238E27FC236}">
                <a16:creationId xmlns:a16="http://schemas.microsoft.com/office/drawing/2014/main" id="{3D31445E-5166-6CD3-CB13-263EFC13D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29" y="3778736"/>
            <a:ext cx="6468480" cy="2962564"/>
          </a:xfrm>
          <a:prstGeom prst="rect">
            <a:avLst/>
          </a:prstGeom>
        </p:spPr>
      </p:pic>
      <p:pic>
        <p:nvPicPr>
          <p:cNvPr id="14" name="Picture 13" descr="Chart&#10;&#10;Description automatically generated">
            <a:extLst>
              <a:ext uri="{FF2B5EF4-FFF2-40B4-BE49-F238E27FC236}">
                <a16:creationId xmlns:a16="http://schemas.microsoft.com/office/drawing/2014/main" id="{7997119E-2DE4-6BC5-D286-B9749BF2E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857" y="1047940"/>
            <a:ext cx="5204730" cy="4458855"/>
          </a:xfrm>
          <a:prstGeom prst="rect">
            <a:avLst/>
          </a:prstGeom>
        </p:spPr>
      </p:pic>
      <p:sp>
        <p:nvSpPr>
          <p:cNvPr id="15" name="TextBox 14">
            <a:extLst>
              <a:ext uri="{FF2B5EF4-FFF2-40B4-BE49-F238E27FC236}">
                <a16:creationId xmlns:a16="http://schemas.microsoft.com/office/drawing/2014/main" id="{BB69B488-3CA7-EE5D-88BA-AF7988E0BE1E}"/>
              </a:ext>
            </a:extLst>
          </p:cNvPr>
          <p:cNvSpPr txBox="1"/>
          <p:nvPr/>
        </p:nvSpPr>
        <p:spPr>
          <a:xfrm>
            <a:off x="7370618" y="5735782"/>
            <a:ext cx="3065968" cy="369332"/>
          </a:xfrm>
          <a:prstGeom prst="rect">
            <a:avLst/>
          </a:prstGeom>
          <a:noFill/>
        </p:spPr>
        <p:txBody>
          <a:bodyPr wrap="none" rtlCol="0">
            <a:spAutoFit/>
          </a:bodyPr>
          <a:lstStyle/>
          <a:p>
            <a:r>
              <a:rPr lang="en-US" dirty="0">
                <a:solidFill>
                  <a:schemeClr val="bg2">
                    <a:lumMod val="10000"/>
                  </a:schemeClr>
                </a:solidFill>
              </a:rPr>
              <a:t>Both figures from Tariq et al.</a:t>
            </a:r>
          </a:p>
        </p:txBody>
      </p:sp>
    </p:spTree>
    <p:extLst>
      <p:ext uri="{BB962C8B-B14F-4D97-AF65-F5344CB8AC3E}">
        <p14:creationId xmlns:p14="http://schemas.microsoft.com/office/powerpoint/2010/main" val="105018047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Chart&#10;&#10;Description automatically generated">
            <a:extLst>
              <a:ext uri="{FF2B5EF4-FFF2-40B4-BE49-F238E27FC236}">
                <a16:creationId xmlns:a16="http://schemas.microsoft.com/office/drawing/2014/main" id="{840F2A21-66F5-5A6E-231C-9F4E913D1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530658" y="2918691"/>
            <a:ext cx="5661342" cy="393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hart&#10;&#10;Description automatically generated">
            <a:extLst>
              <a:ext uri="{FF2B5EF4-FFF2-40B4-BE49-F238E27FC236}">
                <a16:creationId xmlns:a16="http://schemas.microsoft.com/office/drawing/2014/main" id="{64301C68-BEB8-E2DC-1F15-430FE370E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8691"/>
            <a:ext cx="5720058" cy="3939309"/>
          </a:xfrm>
          <a:prstGeom prst="rect">
            <a:avLst/>
          </a:prstGeom>
        </p:spPr>
      </p:pic>
      <p:sp>
        <p:nvSpPr>
          <p:cNvPr id="6" name="Title 1">
            <a:extLst>
              <a:ext uri="{FF2B5EF4-FFF2-40B4-BE49-F238E27FC236}">
                <a16:creationId xmlns:a16="http://schemas.microsoft.com/office/drawing/2014/main" id="{7C75E10A-A848-AC1A-CE98-60345D6880A9}"/>
              </a:ext>
            </a:extLst>
          </p:cNvPr>
          <p:cNvSpPr txBox="1">
            <a:spLocks/>
          </p:cNvSpPr>
          <p:nvPr/>
        </p:nvSpPr>
        <p:spPr bwMode="auto">
          <a:xfrm>
            <a:off x="225829" y="-291406"/>
            <a:ext cx="10178934" cy="132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algn="l" rtl="0" eaLnBrk="0" fontAlgn="base" hangingPunct="0">
              <a:lnSpc>
                <a:spcPct val="95000"/>
              </a:lnSpc>
              <a:spcBef>
                <a:spcPct val="0"/>
              </a:spcBef>
              <a:spcAft>
                <a:spcPct val="0"/>
              </a:spcAft>
              <a:defRPr sz="3600" kern="1200">
                <a:solidFill>
                  <a:schemeClr val="tx2"/>
                </a:solidFill>
                <a:effectLst/>
                <a:latin typeface="+mj-lt"/>
                <a:ea typeface="+mj-ea"/>
                <a:cs typeface="+mj-cs"/>
              </a:defRPr>
            </a:lvl1pPr>
            <a:lvl2pPr algn="l" rtl="0" eaLnBrk="0" fontAlgn="base" hangingPunct="0">
              <a:lnSpc>
                <a:spcPct val="95000"/>
              </a:lnSpc>
              <a:spcBef>
                <a:spcPct val="0"/>
              </a:spcBef>
              <a:spcAft>
                <a:spcPct val="0"/>
              </a:spcAft>
              <a:defRPr sz="3600">
                <a:solidFill>
                  <a:srgbClr val="163B4B"/>
                </a:solidFill>
                <a:latin typeface="Arial" panose="020B0604020202020204" pitchFamily="34" charset="0"/>
              </a:defRPr>
            </a:lvl2pPr>
            <a:lvl3pPr algn="l" rtl="0" eaLnBrk="0" fontAlgn="base" hangingPunct="0">
              <a:lnSpc>
                <a:spcPct val="95000"/>
              </a:lnSpc>
              <a:spcBef>
                <a:spcPct val="0"/>
              </a:spcBef>
              <a:spcAft>
                <a:spcPct val="0"/>
              </a:spcAft>
              <a:defRPr sz="3600">
                <a:solidFill>
                  <a:srgbClr val="163B4B"/>
                </a:solidFill>
                <a:latin typeface="Arial" panose="020B0604020202020204" pitchFamily="34" charset="0"/>
              </a:defRPr>
            </a:lvl3pPr>
            <a:lvl4pPr algn="l" rtl="0" eaLnBrk="0" fontAlgn="base" hangingPunct="0">
              <a:lnSpc>
                <a:spcPct val="95000"/>
              </a:lnSpc>
              <a:spcBef>
                <a:spcPct val="0"/>
              </a:spcBef>
              <a:spcAft>
                <a:spcPct val="0"/>
              </a:spcAft>
              <a:defRPr sz="3600">
                <a:solidFill>
                  <a:srgbClr val="163B4B"/>
                </a:solidFill>
                <a:latin typeface="Arial" panose="020B0604020202020204" pitchFamily="34" charset="0"/>
              </a:defRPr>
            </a:lvl4pPr>
            <a:lvl5pPr algn="l" rtl="0" eaLnBrk="0" fontAlgn="base" hangingPunct="0">
              <a:lnSpc>
                <a:spcPct val="95000"/>
              </a:lnSpc>
              <a:spcBef>
                <a:spcPct val="0"/>
              </a:spcBef>
              <a:spcAft>
                <a:spcPct val="0"/>
              </a:spcAft>
              <a:defRPr sz="3600">
                <a:solidFill>
                  <a:srgbClr val="163B4B"/>
                </a:solidFill>
                <a:latin typeface="Arial" panose="020B0604020202020204" pitchFamily="34" charset="0"/>
              </a:defRPr>
            </a:lvl5pPr>
            <a:lvl6pPr marL="457200" algn="l" rtl="0" fontAlgn="base">
              <a:lnSpc>
                <a:spcPct val="95000"/>
              </a:lnSpc>
              <a:spcBef>
                <a:spcPct val="0"/>
              </a:spcBef>
              <a:spcAft>
                <a:spcPct val="0"/>
              </a:spcAft>
              <a:defRPr sz="3600">
                <a:solidFill>
                  <a:srgbClr val="81BC00"/>
                </a:solidFill>
                <a:latin typeface="Arial" panose="020B0604020202020204" pitchFamily="34" charset="0"/>
              </a:defRPr>
            </a:lvl6pPr>
            <a:lvl7pPr marL="914400" algn="l" rtl="0" fontAlgn="base">
              <a:lnSpc>
                <a:spcPct val="95000"/>
              </a:lnSpc>
              <a:spcBef>
                <a:spcPct val="0"/>
              </a:spcBef>
              <a:spcAft>
                <a:spcPct val="0"/>
              </a:spcAft>
              <a:defRPr sz="3600">
                <a:solidFill>
                  <a:srgbClr val="81BC00"/>
                </a:solidFill>
                <a:latin typeface="Arial" panose="020B0604020202020204" pitchFamily="34" charset="0"/>
              </a:defRPr>
            </a:lvl7pPr>
            <a:lvl8pPr marL="1371600" algn="l" rtl="0" fontAlgn="base">
              <a:lnSpc>
                <a:spcPct val="95000"/>
              </a:lnSpc>
              <a:spcBef>
                <a:spcPct val="0"/>
              </a:spcBef>
              <a:spcAft>
                <a:spcPct val="0"/>
              </a:spcAft>
              <a:defRPr sz="3600">
                <a:solidFill>
                  <a:srgbClr val="81BC00"/>
                </a:solidFill>
                <a:latin typeface="Arial" panose="020B0604020202020204" pitchFamily="34" charset="0"/>
              </a:defRPr>
            </a:lvl8pPr>
            <a:lvl9pPr marL="1828800" algn="l" rtl="0" fontAlgn="base">
              <a:lnSpc>
                <a:spcPct val="95000"/>
              </a:lnSpc>
              <a:spcBef>
                <a:spcPct val="0"/>
              </a:spcBef>
              <a:spcAft>
                <a:spcPct val="0"/>
              </a:spcAft>
              <a:defRPr sz="3600">
                <a:solidFill>
                  <a:srgbClr val="81BC00"/>
                </a:solidFill>
                <a:latin typeface="Arial" panose="020B0604020202020204" pitchFamily="34" charset="0"/>
              </a:defRPr>
            </a:lvl9pPr>
          </a:lstStyle>
          <a:p>
            <a:pPr eaLnBrk="1" hangingPunct="1">
              <a:lnSpc>
                <a:spcPct val="90000"/>
              </a:lnSpc>
            </a:pPr>
            <a:r>
              <a:rPr lang="en-US" dirty="0">
                <a:solidFill>
                  <a:schemeClr val="tx1"/>
                </a:solidFill>
              </a:rPr>
              <a:t>Experimental Results-Nusselt number</a:t>
            </a:r>
          </a:p>
        </p:txBody>
      </p:sp>
      <p:sp>
        <p:nvSpPr>
          <p:cNvPr id="8" name="TextBox 7">
            <a:extLst>
              <a:ext uri="{FF2B5EF4-FFF2-40B4-BE49-F238E27FC236}">
                <a16:creationId xmlns:a16="http://schemas.microsoft.com/office/drawing/2014/main" id="{E46740B1-9CC3-ED46-EBE6-8F9D0F4C7168}"/>
              </a:ext>
            </a:extLst>
          </p:cNvPr>
          <p:cNvSpPr txBox="1"/>
          <p:nvPr/>
        </p:nvSpPr>
        <p:spPr>
          <a:xfrm>
            <a:off x="225829" y="1124181"/>
            <a:ext cx="6096000" cy="1477328"/>
          </a:xfrm>
          <a:prstGeom prst="rect">
            <a:avLst/>
          </a:prstGeom>
          <a:noFill/>
        </p:spPr>
        <p:txBody>
          <a:bodyPr wrap="square">
            <a:spAutoFit/>
          </a:bodyPr>
          <a:lstStyle/>
          <a:p>
            <a:pPr marL="742950" lvl="1" indent="-285750">
              <a:buFont typeface="Arial" panose="020B0604020202020204" pitchFamily="34" charset="0"/>
              <a:buChar char="•"/>
            </a:pPr>
            <a:r>
              <a:rPr lang="en-US" dirty="0">
                <a:solidFill>
                  <a:schemeClr val="bg2">
                    <a:lumMod val="10000"/>
                  </a:schemeClr>
                </a:solidFill>
              </a:rPr>
              <a:t>Tariq correlations accounts for most of observed Kn dependence</a:t>
            </a:r>
          </a:p>
          <a:p>
            <a:pPr marL="742950" lvl="1" indent="-285750">
              <a:buFont typeface="Arial" panose="020B0604020202020204" pitchFamily="34" charset="0"/>
              <a:buChar char="•"/>
            </a:pPr>
            <a:r>
              <a:rPr lang="en-US" dirty="0">
                <a:solidFill>
                  <a:schemeClr val="bg2">
                    <a:lumMod val="10000"/>
                  </a:schemeClr>
                </a:solidFill>
              </a:rPr>
              <a:t>Will update correlation in model to reflect change</a:t>
            </a:r>
          </a:p>
          <a:p>
            <a:pPr marL="742950" lvl="1" indent="-285750">
              <a:buFont typeface="Arial" panose="020B0604020202020204" pitchFamily="34" charset="0"/>
              <a:buChar char="•"/>
            </a:pPr>
            <a:r>
              <a:rPr lang="en-US" dirty="0">
                <a:solidFill>
                  <a:schemeClr val="bg2">
                    <a:lumMod val="10000"/>
                  </a:schemeClr>
                </a:solidFill>
              </a:rPr>
              <a:t>Don’t expect significant degradation of predicted HX performance</a:t>
            </a:r>
          </a:p>
        </p:txBody>
      </p:sp>
    </p:spTree>
    <p:extLst>
      <p:ext uri="{BB962C8B-B14F-4D97-AF65-F5344CB8AC3E}">
        <p14:creationId xmlns:p14="http://schemas.microsoft.com/office/powerpoint/2010/main" val="110756377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129EDCD-114B-98FA-C5FA-9EBF59665BB9}"/>
              </a:ext>
            </a:extLst>
          </p:cNvPr>
          <p:cNvSpPr>
            <a:spLocks noGrp="1" noChangeArrowheads="1"/>
          </p:cNvSpPr>
          <p:nvPr>
            <p:ph type="title"/>
          </p:nvPr>
        </p:nvSpPr>
        <p:spPr/>
        <p:txBody>
          <a:bodyPr/>
          <a:lstStyle/>
          <a:p>
            <a:pPr eaLnBrk="1" hangingPunct="1"/>
            <a:r>
              <a:rPr lang="en-US" altLang="en-US" dirty="0"/>
              <a:t>Summary</a:t>
            </a:r>
            <a:endParaRPr lang="en-US" altLang="en-US" dirty="0">
              <a:solidFill>
                <a:srgbClr val="81BC00"/>
              </a:solidFill>
            </a:endParaRPr>
          </a:p>
        </p:txBody>
      </p:sp>
      <p:sp>
        <p:nvSpPr>
          <p:cNvPr id="14338" name="Content Placeholder 2">
            <a:extLst>
              <a:ext uri="{FF2B5EF4-FFF2-40B4-BE49-F238E27FC236}">
                <a16:creationId xmlns:a16="http://schemas.microsoft.com/office/drawing/2014/main" id="{5524519B-2D64-473E-F689-B0F06B477E14}"/>
              </a:ext>
            </a:extLst>
          </p:cNvPr>
          <p:cNvSpPr>
            <a:spLocks noGrp="1" noChangeArrowheads="1"/>
          </p:cNvSpPr>
          <p:nvPr>
            <p:ph idx="1"/>
          </p:nvPr>
        </p:nvSpPr>
        <p:spPr>
          <a:xfrm>
            <a:off x="417513" y="1428750"/>
            <a:ext cx="11214100" cy="4351338"/>
          </a:xfrm>
        </p:spPr>
        <p:txBody>
          <a:bodyPr/>
          <a:lstStyle/>
          <a:p>
            <a:pPr eaLnBrk="1" hangingPunct="1">
              <a:buClr>
                <a:srgbClr val="81BC00"/>
              </a:buClr>
              <a:defRPr/>
            </a:pPr>
            <a:r>
              <a:rPr altLang="en-US" sz="2000" dirty="0"/>
              <a:t>Modelled HX performance in Mars surface conditions using existing pressure drop and heat transfer correlations</a:t>
            </a:r>
          </a:p>
          <a:p>
            <a:pPr eaLnBrk="1" hangingPunct="1">
              <a:buClr>
                <a:srgbClr val="81BC00"/>
              </a:buClr>
              <a:defRPr/>
            </a:pPr>
            <a:r>
              <a:rPr lang="en-US" altLang="en-US" sz="2000" dirty="0"/>
              <a:t>Modelling predicts significant mass savings compared to using a radiator</a:t>
            </a:r>
          </a:p>
          <a:p>
            <a:pPr eaLnBrk="1" hangingPunct="1">
              <a:buClr>
                <a:srgbClr val="81BC00"/>
              </a:buClr>
              <a:defRPr/>
            </a:pPr>
            <a:r>
              <a:rPr lang="en-US" altLang="en-US" sz="2000" dirty="0"/>
              <a:t>Constructed prototype HX to validate modelling predictions in Mars-like conditions</a:t>
            </a:r>
          </a:p>
          <a:p>
            <a:pPr eaLnBrk="1" hangingPunct="1">
              <a:buClr>
                <a:srgbClr val="81BC00"/>
              </a:buClr>
              <a:defRPr/>
            </a:pPr>
            <a:r>
              <a:rPr lang="en-US" altLang="en-US" sz="2000" dirty="0"/>
              <a:t>Collected HX performance data across range of pressures, temperatures, and flow velocities</a:t>
            </a:r>
          </a:p>
          <a:p>
            <a:pPr eaLnBrk="1" hangingPunct="1">
              <a:buClr>
                <a:srgbClr val="81BC00"/>
              </a:buClr>
              <a:defRPr/>
            </a:pPr>
            <a:r>
              <a:rPr lang="en-US" altLang="en-US" sz="2000" dirty="0"/>
              <a:t>Experimental data closely matches predicted performance at Mars-like conditions</a:t>
            </a:r>
          </a:p>
          <a:p>
            <a:pPr eaLnBrk="1" hangingPunct="1">
              <a:buClr>
                <a:srgbClr val="81BC00"/>
              </a:buClr>
              <a:defRPr/>
            </a:pPr>
            <a:r>
              <a:rPr lang="en-US" altLang="en-US" sz="2000" dirty="0"/>
              <a:t>Collected novel data on tube bank pressure drop and heat transfer near the slip-flow regime and at very low Reynolds numbers</a:t>
            </a:r>
            <a:endParaRPr altLang="en-US" sz="2000" dirty="0"/>
          </a:p>
          <a:p>
            <a:pPr marL="0" indent="0" eaLnBrk="1" hangingPunct="1">
              <a:buClr>
                <a:srgbClr val="81BC00"/>
              </a:buClr>
              <a:buFont typeface="Arial" panose="020B0604020202020204" pitchFamily="34" charset="0"/>
              <a:buNone/>
              <a:defRPr/>
            </a:pPr>
            <a:endParaRPr altLang="en-US" sz="2000" dirty="0"/>
          </a:p>
        </p:txBody>
      </p:sp>
      <p:sp>
        <p:nvSpPr>
          <p:cNvPr id="4" name="Rectangle 3">
            <a:extLst>
              <a:ext uri="{FF2B5EF4-FFF2-40B4-BE49-F238E27FC236}">
                <a16:creationId xmlns:a16="http://schemas.microsoft.com/office/drawing/2014/main" id="{CD487CF3-BCAA-CEF8-64FD-B8826A712637}"/>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pic>
        <p:nvPicPr>
          <p:cNvPr id="21509" name="Picture 6" descr="University of Wisconsin–Madison">
            <a:extLst>
              <a:ext uri="{FF2B5EF4-FFF2-40B4-BE49-F238E27FC236}">
                <a16:creationId xmlns:a16="http://schemas.microsoft.com/office/drawing/2014/main" id="{B2E7DD30-3D76-8ED8-05CF-89F6AEC54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F3FEF10-EBC3-F643-FE85-06B22CE2D56D}"/>
              </a:ext>
            </a:extLst>
          </p:cNvPr>
          <p:cNvSpPr>
            <a:spLocks noGrp="1" noChangeArrowheads="1"/>
          </p:cNvSpPr>
          <p:nvPr>
            <p:ph type="title"/>
          </p:nvPr>
        </p:nvSpPr>
        <p:spPr/>
        <p:txBody>
          <a:bodyPr/>
          <a:lstStyle/>
          <a:p>
            <a:pPr eaLnBrk="1" hangingPunct="1"/>
            <a:r>
              <a:rPr lang="en-US" altLang="en-US"/>
              <a:t>Next Steps</a:t>
            </a:r>
            <a:endParaRPr lang="en-US" altLang="en-US">
              <a:solidFill>
                <a:srgbClr val="81BC00"/>
              </a:solidFill>
            </a:endParaRPr>
          </a:p>
        </p:txBody>
      </p:sp>
      <p:sp>
        <p:nvSpPr>
          <p:cNvPr id="14338" name="Content Placeholder 2">
            <a:extLst>
              <a:ext uri="{FF2B5EF4-FFF2-40B4-BE49-F238E27FC236}">
                <a16:creationId xmlns:a16="http://schemas.microsoft.com/office/drawing/2014/main" id="{4F1D3965-C4DA-B129-C55A-370976E692D1}"/>
              </a:ext>
            </a:extLst>
          </p:cNvPr>
          <p:cNvSpPr>
            <a:spLocks noGrp="1" noChangeArrowheads="1"/>
          </p:cNvSpPr>
          <p:nvPr>
            <p:ph idx="1"/>
          </p:nvPr>
        </p:nvSpPr>
        <p:spPr>
          <a:xfrm>
            <a:off x="417513" y="1258888"/>
            <a:ext cx="10621962" cy="4351337"/>
          </a:xfrm>
        </p:spPr>
        <p:txBody>
          <a:bodyPr/>
          <a:lstStyle/>
          <a:p>
            <a:pPr eaLnBrk="1" hangingPunct="1">
              <a:buClr>
                <a:srgbClr val="81BC00"/>
              </a:buClr>
              <a:defRPr/>
            </a:pPr>
            <a:r>
              <a:rPr altLang="en-US" sz="2000" dirty="0"/>
              <a:t>Collect HX data without flow straightener to determine effect of vorticity on performance</a:t>
            </a:r>
          </a:p>
          <a:p>
            <a:pPr eaLnBrk="1" hangingPunct="1">
              <a:buClr>
                <a:srgbClr val="81BC00"/>
              </a:buClr>
              <a:defRPr/>
            </a:pPr>
            <a:r>
              <a:rPr altLang="en-US" sz="2000" dirty="0"/>
              <a:t>Repeat data collection in N2, He to broaden dataset at higher Kn</a:t>
            </a:r>
          </a:p>
          <a:p>
            <a:pPr eaLnBrk="1" hangingPunct="1">
              <a:buClr>
                <a:srgbClr val="81BC00"/>
              </a:buClr>
              <a:defRPr/>
            </a:pPr>
            <a:r>
              <a:rPr lang="en-US" altLang="en-US" sz="2000" dirty="0"/>
              <a:t>Construct and test single-tube test article to measure Nusselt number and compare to existing correlations</a:t>
            </a:r>
          </a:p>
          <a:p>
            <a:pPr eaLnBrk="1" hangingPunct="1">
              <a:buClr>
                <a:srgbClr val="81BC00"/>
              </a:buClr>
              <a:defRPr/>
            </a:pPr>
            <a:r>
              <a:rPr lang="en-US" altLang="en-US" sz="2000" dirty="0"/>
              <a:t>Develop correlations from data and update model to refine predictions of minimal Mars HX and thermal cycle mass</a:t>
            </a:r>
            <a:endParaRPr altLang="en-US" sz="2000" dirty="0"/>
          </a:p>
          <a:p>
            <a:pPr lvl="1" eaLnBrk="1" hangingPunct="1">
              <a:buClr>
                <a:srgbClr val="81BC00"/>
              </a:buClr>
              <a:defRPr/>
            </a:pPr>
            <a:endParaRPr altLang="en-US" sz="1800" dirty="0"/>
          </a:p>
          <a:p>
            <a:pPr marL="0" indent="0" eaLnBrk="1" hangingPunct="1">
              <a:buClr>
                <a:srgbClr val="81BC00"/>
              </a:buClr>
              <a:buFont typeface="Arial" panose="020B0604020202020204" pitchFamily="34" charset="0"/>
              <a:buNone/>
              <a:defRPr/>
            </a:pPr>
            <a:endParaRPr altLang="en-US" sz="2000" dirty="0"/>
          </a:p>
        </p:txBody>
      </p:sp>
      <p:sp>
        <p:nvSpPr>
          <p:cNvPr id="4" name="Rectangle 3">
            <a:extLst>
              <a:ext uri="{FF2B5EF4-FFF2-40B4-BE49-F238E27FC236}">
                <a16:creationId xmlns:a16="http://schemas.microsoft.com/office/drawing/2014/main" id="{35D658ED-E8B0-70D0-7508-B95C89AF0175}"/>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pic>
        <p:nvPicPr>
          <p:cNvPr id="22535" name="Picture 6" descr="University of Wisconsin–Madison">
            <a:extLst>
              <a:ext uri="{FF2B5EF4-FFF2-40B4-BE49-F238E27FC236}">
                <a16:creationId xmlns:a16="http://schemas.microsoft.com/office/drawing/2014/main" id="{C2B90342-FE9A-7BB5-9E14-4E23CB857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257BBC87-E34E-7D9B-E12E-2DAAD21FBF1E}"/>
              </a:ext>
            </a:extLst>
          </p:cNvPr>
          <p:cNvSpPr>
            <a:spLocks noGrp="1" noChangeArrowheads="1"/>
          </p:cNvSpPr>
          <p:nvPr>
            <p:ph type="title"/>
          </p:nvPr>
        </p:nvSpPr>
        <p:spPr>
          <a:xfrm>
            <a:off x="274638" y="2932113"/>
            <a:ext cx="11214100" cy="1325562"/>
          </a:xfrm>
        </p:spPr>
        <p:txBody>
          <a:bodyPr/>
          <a:lstStyle/>
          <a:p>
            <a:pPr algn="ctr" eaLnBrk="1" hangingPunct="1"/>
            <a:r>
              <a:rPr lang="en-US" altLang="en-US" sz="6600"/>
              <a:t>Questions?</a:t>
            </a:r>
            <a:endParaRPr lang="en-US" altLang="en-US" sz="6600">
              <a:solidFill>
                <a:srgbClr val="81BC00"/>
              </a:solidFill>
            </a:endParaRPr>
          </a:p>
        </p:txBody>
      </p:sp>
      <p:sp>
        <p:nvSpPr>
          <p:cNvPr id="4" name="Rectangle 3">
            <a:extLst>
              <a:ext uri="{FF2B5EF4-FFF2-40B4-BE49-F238E27FC236}">
                <a16:creationId xmlns:a16="http://schemas.microsoft.com/office/drawing/2014/main" id="{BC004DFD-B47B-4B02-5590-9AA792AD8C95}"/>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pic>
        <p:nvPicPr>
          <p:cNvPr id="23556" name="Picture 6" descr="University of Wisconsin–Madison">
            <a:extLst>
              <a:ext uri="{FF2B5EF4-FFF2-40B4-BE49-F238E27FC236}">
                <a16:creationId xmlns:a16="http://schemas.microsoft.com/office/drawing/2014/main" id="{A4B79820-87A2-16C6-D07C-2D4DC0E99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07" y="679010"/>
            <a:ext cx="4660668" cy="723900"/>
          </a:xfrm>
        </p:spPr>
        <p:txBody>
          <a:bodyPr>
            <a:noAutofit/>
          </a:bodyPr>
          <a:lstStyle/>
          <a:p>
            <a:r>
              <a:rPr lang="en-US" sz="3600" dirty="0"/>
              <a:t>Why Send People?</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82178" y="802615"/>
            <a:ext cx="4985997" cy="2626385"/>
          </a:xfrm>
        </p:spPr>
      </p:pic>
      <p:sp>
        <p:nvSpPr>
          <p:cNvPr id="4" name="Text Placeholder 3"/>
          <p:cNvSpPr>
            <a:spLocks noGrp="1"/>
          </p:cNvSpPr>
          <p:nvPr>
            <p:ph type="body" sz="half" idx="2"/>
          </p:nvPr>
        </p:nvSpPr>
        <p:spPr>
          <a:xfrm>
            <a:off x="821858" y="1619392"/>
            <a:ext cx="5067954" cy="3811588"/>
          </a:xfrm>
        </p:spPr>
        <p:txBody>
          <a:bodyPr>
            <a:noAutofit/>
          </a:bodyPr>
          <a:lstStyle/>
          <a:p>
            <a:pPr marL="285750" indent="-285750">
              <a:buFont typeface="Arial" panose="020B0604020202020204" pitchFamily="34" charset="0"/>
              <a:buChar char="•"/>
            </a:pPr>
            <a:r>
              <a:rPr lang="en-US" dirty="0"/>
              <a:t>Remote observation and robotic surface exploration are limited in the types and scope of data they can collect</a:t>
            </a:r>
          </a:p>
          <a:p>
            <a:pPr marL="628650" lvl="1" indent="-171450">
              <a:buFont typeface="Arial" panose="020B0604020202020204" pitchFamily="34" charset="0"/>
              <a:buChar char="•"/>
            </a:pPr>
            <a:r>
              <a:rPr lang="en-US" dirty="0"/>
              <a:t>Orbital radar observations suggest significant subsurface water deposits that may hold evidence of past life</a:t>
            </a:r>
          </a:p>
          <a:p>
            <a:pPr marL="628650" lvl="1" indent="-171450">
              <a:buFont typeface="Arial" panose="020B0604020202020204" pitchFamily="34" charset="0"/>
              <a:buChar char="•"/>
            </a:pPr>
            <a:r>
              <a:rPr lang="en-US" dirty="0"/>
              <a:t>Current rovers have been unable to dig more than a few cm into Martian soil, carry only a few 10s of kg scientific payload, and cannot return samples to Earth</a:t>
            </a:r>
          </a:p>
          <a:p>
            <a:pPr marL="285750" indent="-285750">
              <a:buFont typeface="Arial" panose="020B0604020202020204" pitchFamily="34" charset="0"/>
              <a:buChar char="•"/>
            </a:pPr>
            <a:r>
              <a:rPr lang="en-US" dirty="0"/>
              <a:t>Humans are much better scientists than robots</a:t>
            </a:r>
          </a:p>
          <a:p>
            <a:pPr marL="742950" lvl="1" indent="-285750">
              <a:buFont typeface="Arial" panose="020B0604020202020204" pitchFamily="34" charset="0"/>
              <a:buChar char="•"/>
            </a:pPr>
            <a:r>
              <a:rPr lang="en-US" dirty="0"/>
              <a:t>Capable of independent complex tasks and problem solving</a:t>
            </a:r>
          </a:p>
          <a:p>
            <a:pPr marL="742950" lvl="1" indent="-285750">
              <a:buFont typeface="Arial" panose="020B0604020202020204" pitchFamily="34" charset="0"/>
              <a:buChar char="•"/>
            </a:pPr>
            <a:r>
              <a:rPr lang="en-US" dirty="0"/>
              <a:t>Can move to new sites much faster than rovers</a:t>
            </a:r>
          </a:p>
          <a:p>
            <a:pPr marL="742950" lvl="1" indent="-285750">
              <a:buFont typeface="Arial" panose="020B0604020202020204" pitchFamily="34" charset="0"/>
              <a:buChar char="•"/>
            </a:pPr>
            <a:r>
              <a:rPr lang="en-US" dirty="0"/>
              <a:t>Can make much more detailed observations</a:t>
            </a:r>
          </a:p>
          <a:p>
            <a:pPr marL="742950" lvl="1" indent="-285750">
              <a:buFont typeface="Arial" panose="020B0604020202020204" pitchFamily="34" charset="0"/>
              <a:buChar char="•"/>
            </a:pPr>
            <a:r>
              <a:rPr lang="en-US" dirty="0"/>
              <a:t>Likely need to take direct ice core samples &gt;1m below surface to find direct evidence of life</a:t>
            </a:r>
          </a:p>
        </p:txBody>
      </p:sp>
      <p:sp>
        <p:nvSpPr>
          <p:cNvPr id="6" name="Slide Number Placeholder 5"/>
          <p:cNvSpPr>
            <a:spLocks noGrp="1"/>
          </p:cNvSpPr>
          <p:nvPr>
            <p:ph type="sldNum" sz="quarter" idx="12"/>
          </p:nvPr>
        </p:nvSpPr>
        <p:spPr/>
        <p:txBody>
          <a:bodyPr/>
          <a:lstStyle/>
          <a:p>
            <a:fld id="{2A9B6F24-B152-E34C-9FEA-21E4BFD4CBE1}" type="slidenum">
              <a:rPr lang="en-US" smtClean="0">
                <a:solidFill>
                  <a:prstClr val="black">
                    <a:tint val="75000"/>
                  </a:prstClr>
                </a:solidFill>
              </a:rPr>
              <a:pPr/>
              <a:t>3</a:t>
            </a:fld>
            <a:endParaRPr lang="en-US" dirty="0">
              <a:solidFill>
                <a:prstClr val="black">
                  <a:tint val="75000"/>
                </a:prstClr>
              </a:solidFill>
            </a:endParaRPr>
          </a:p>
        </p:txBody>
      </p:sp>
      <p:sp>
        <p:nvSpPr>
          <p:cNvPr id="8" name="TextBox 7"/>
          <p:cNvSpPr txBox="1"/>
          <p:nvPr/>
        </p:nvSpPr>
        <p:spPr>
          <a:xfrm>
            <a:off x="443516" y="5863944"/>
            <a:ext cx="8429551" cy="523220"/>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Top: Comparison of the scientific literature resulting from crewed vs uncrewed missions [Clarke,2021]</a:t>
            </a:r>
          </a:p>
          <a:p>
            <a:r>
              <a:rPr lang="en-US" sz="1400" dirty="0">
                <a:solidFill>
                  <a:schemeClr val="tx1">
                    <a:lumMod val="65000"/>
                    <a:lumOff val="35000"/>
                  </a:schemeClr>
                </a:solidFill>
                <a:latin typeface="Arial" panose="020B0604020202020204" pitchFamily="34" charset="0"/>
                <a:cs typeface="Arial" panose="020B0604020202020204" pitchFamily="34" charset="0"/>
              </a:rPr>
              <a:t>Bottom: Sub-surface water ice exposed by the Phoenix lander, NASA</a:t>
            </a:r>
          </a:p>
        </p:txBody>
      </p:sp>
      <p:pic>
        <p:nvPicPr>
          <p:cNvPr id="10" name="Picture 2">
            <a:extLst>
              <a:ext uri="{FF2B5EF4-FFF2-40B4-BE49-F238E27FC236}">
                <a16:creationId xmlns:a16="http://schemas.microsoft.com/office/drawing/2014/main" id="{8BEDC098-6DED-4C04-9A5E-C11AE49CA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4850" y="3525186"/>
            <a:ext cx="2421233" cy="286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11456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9C071E5-E0A2-DDA0-914C-1C8DCDD5ED4F}"/>
              </a:ext>
            </a:extLst>
          </p:cNvPr>
          <p:cNvSpPr>
            <a:spLocks noGrp="1" noChangeArrowheads="1"/>
          </p:cNvSpPr>
          <p:nvPr>
            <p:ph type="title"/>
          </p:nvPr>
        </p:nvSpPr>
        <p:spPr/>
        <p:txBody>
          <a:bodyPr/>
          <a:lstStyle/>
          <a:p>
            <a:pPr eaLnBrk="1" hangingPunct="1"/>
            <a:r>
              <a:rPr lang="en-US" altLang="en-US" dirty="0"/>
              <a:t>Why Nuclear Power?</a:t>
            </a:r>
            <a:endParaRPr lang="en-US" altLang="en-US" dirty="0">
              <a:solidFill>
                <a:srgbClr val="81BC00"/>
              </a:solidFill>
            </a:endParaRPr>
          </a:p>
        </p:txBody>
      </p:sp>
      <p:sp>
        <p:nvSpPr>
          <p:cNvPr id="6147" name="Content Placeholder 2">
            <a:extLst>
              <a:ext uri="{FF2B5EF4-FFF2-40B4-BE49-F238E27FC236}">
                <a16:creationId xmlns:a16="http://schemas.microsoft.com/office/drawing/2014/main" id="{7522346D-EEA2-01D0-20E1-22B36E14000A}"/>
              </a:ext>
            </a:extLst>
          </p:cNvPr>
          <p:cNvSpPr>
            <a:spLocks noGrp="1" noChangeArrowheads="1"/>
          </p:cNvSpPr>
          <p:nvPr>
            <p:ph idx="1"/>
          </p:nvPr>
        </p:nvSpPr>
        <p:spPr>
          <a:xfrm>
            <a:off x="498475" y="1560513"/>
            <a:ext cx="4832350" cy="4351337"/>
          </a:xfrm>
        </p:spPr>
        <p:txBody>
          <a:bodyPr/>
          <a:lstStyle/>
          <a:p>
            <a:r>
              <a:rPr altLang="en-US" sz="1800" dirty="0"/>
              <a:t>Crewed Mars mission will require &gt;40 kWe for 10 years</a:t>
            </a:r>
          </a:p>
          <a:p>
            <a:pPr lvl="1"/>
            <a:r>
              <a:rPr altLang="en-US" sz="1400" dirty="0"/>
              <a:t>Some proposed architectures call for up to 1 MWe</a:t>
            </a:r>
          </a:p>
          <a:p>
            <a:r>
              <a:rPr altLang="en-US" sz="1800" dirty="0"/>
              <a:t>Nuclear fission power is an ideal power source</a:t>
            </a:r>
          </a:p>
          <a:p>
            <a:pPr lvl="1"/>
            <a:r>
              <a:rPr altLang="en-US" sz="1600" dirty="0"/>
              <a:t>Compact, high power density</a:t>
            </a:r>
          </a:p>
          <a:p>
            <a:pPr lvl="1"/>
            <a:r>
              <a:rPr altLang="en-US" sz="1600" dirty="0"/>
              <a:t>Does not rely on local insolation</a:t>
            </a:r>
          </a:p>
          <a:p>
            <a:pPr lvl="1"/>
            <a:r>
              <a:rPr altLang="en-US" sz="1600" dirty="0"/>
              <a:t>Consistent power output, does not require massive energy storage</a:t>
            </a:r>
          </a:p>
          <a:p>
            <a:r>
              <a:rPr altLang="en-US" sz="1800" dirty="0"/>
              <a:t>Current proposed FPSs typically rely on radiator for waste heat rejection</a:t>
            </a:r>
          </a:p>
          <a:p>
            <a:pPr lvl="1"/>
            <a:r>
              <a:rPr altLang="en-US" sz="1600" dirty="0"/>
              <a:t>At high power levels, radiator becomes most massive component</a:t>
            </a:r>
          </a:p>
          <a:p>
            <a:pPr lvl="1"/>
            <a:r>
              <a:rPr altLang="en-US" sz="1600" dirty="0"/>
              <a:t>Drives optimal heat rejection temperature up, reducing power cycle thermal efficiency</a:t>
            </a:r>
          </a:p>
          <a:p>
            <a:pPr eaLnBrk="1" hangingPunct="1">
              <a:buClr>
                <a:srgbClr val="81BC00"/>
              </a:buClr>
            </a:pPr>
            <a:endParaRPr altLang="en-US" dirty="0"/>
          </a:p>
        </p:txBody>
      </p:sp>
      <p:pic>
        <p:nvPicPr>
          <p:cNvPr id="6148" name="Content Placeholder 8">
            <a:extLst>
              <a:ext uri="{FF2B5EF4-FFF2-40B4-BE49-F238E27FC236}">
                <a16:creationId xmlns:a16="http://schemas.microsoft.com/office/drawing/2014/main" id="{F586F1BA-5AD0-D24F-141E-8569FDBC1D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4663" y="1560513"/>
            <a:ext cx="6637337"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E1CBC49-69CF-AF5E-AC70-28FAA74267AF}"/>
              </a:ext>
            </a:extLst>
          </p:cNvPr>
          <p:cNvSpPr txBox="1"/>
          <p:nvPr/>
        </p:nvSpPr>
        <p:spPr>
          <a:xfrm>
            <a:off x="6519863" y="5289550"/>
            <a:ext cx="4772025" cy="369888"/>
          </a:xfrm>
          <a:prstGeom prst="rect">
            <a:avLst/>
          </a:prstGeom>
          <a:noFill/>
        </p:spPr>
        <p:txBody>
          <a:bodyPr wrap="none">
            <a:spAutoFit/>
          </a:bodyPr>
          <a:lstStyle/>
          <a:p>
            <a:pPr>
              <a:defRPr/>
            </a:pPr>
            <a:r>
              <a:rPr lang="en-US" dirty="0">
                <a:solidFill>
                  <a:schemeClr val="tx1">
                    <a:lumMod val="65000"/>
                    <a:lumOff val="35000"/>
                  </a:schemeClr>
                </a:solidFill>
                <a:cs typeface="Arial" panose="020B0604020202020204" pitchFamily="34" charset="0"/>
              </a:rPr>
              <a:t>KiloPower 10 kWe units. Image credit: NASA</a:t>
            </a:r>
          </a:p>
        </p:txBody>
      </p:sp>
      <p:pic>
        <p:nvPicPr>
          <p:cNvPr id="6150" name="Picture 6" descr="University of Wisconsin–Madison">
            <a:extLst>
              <a:ext uri="{FF2B5EF4-FFF2-40B4-BE49-F238E27FC236}">
                <a16:creationId xmlns:a16="http://schemas.microsoft.com/office/drawing/2014/main" id="{679197EE-7062-978F-7DF4-1580DBA4D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8">
            <a:extLst>
              <a:ext uri="{FF2B5EF4-FFF2-40B4-BE49-F238E27FC236}">
                <a16:creationId xmlns:a16="http://schemas.microsoft.com/office/drawing/2014/main" id="{3E244710-DE27-26D8-7B92-50AE2D9F3A1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578725" y="0"/>
            <a:ext cx="422116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a:extLst>
              <a:ext uri="{FF2B5EF4-FFF2-40B4-BE49-F238E27FC236}">
                <a16:creationId xmlns:a16="http://schemas.microsoft.com/office/drawing/2014/main" id="{4D9FCC33-3995-DD7F-1FEC-D867AD5FFB75}"/>
              </a:ext>
            </a:extLst>
          </p:cNvPr>
          <p:cNvSpPr>
            <a:spLocks noGrp="1" noChangeArrowheads="1"/>
          </p:cNvSpPr>
          <p:nvPr>
            <p:ph type="title"/>
          </p:nvPr>
        </p:nvSpPr>
        <p:spPr/>
        <p:txBody>
          <a:bodyPr/>
          <a:lstStyle/>
          <a:p>
            <a:pPr eaLnBrk="1" hangingPunct="1"/>
            <a:r>
              <a:rPr lang="en-US" altLang="en-US"/>
              <a:t>Forced-convection Heat Exchanger</a:t>
            </a:r>
            <a:endParaRPr lang="en-US" altLang="en-US">
              <a:solidFill>
                <a:srgbClr val="81BC00"/>
              </a:solidFill>
            </a:endParaRPr>
          </a:p>
        </p:txBody>
      </p:sp>
      <p:sp>
        <p:nvSpPr>
          <p:cNvPr id="7172" name="Content Placeholder 2">
            <a:extLst>
              <a:ext uri="{FF2B5EF4-FFF2-40B4-BE49-F238E27FC236}">
                <a16:creationId xmlns:a16="http://schemas.microsoft.com/office/drawing/2014/main" id="{71382CF8-7021-6082-3272-5E21A8892CE0}"/>
              </a:ext>
            </a:extLst>
          </p:cNvPr>
          <p:cNvSpPr>
            <a:spLocks noGrp="1" noChangeArrowheads="1"/>
          </p:cNvSpPr>
          <p:nvPr>
            <p:ph idx="1"/>
          </p:nvPr>
        </p:nvSpPr>
        <p:spPr>
          <a:xfrm>
            <a:off x="498475" y="1446213"/>
            <a:ext cx="5962650" cy="4351337"/>
          </a:xfrm>
        </p:spPr>
        <p:txBody>
          <a:bodyPr/>
          <a:lstStyle/>
          <a:p>
            <a:pPr eaLnBrk="1" hangingPunct="1"/>
            <a:r>
              <a:rPr altLang="en-US" sz="1400"/>
              <a:t>Benefits:</a:t>
            </a:r>
          </a:p>
          <a:p>
            <a:pPr lvl="1" eaLnBrk="1" hangingPunct="1">
              <a:buClr>
                <a:schemeClr val="tx1"/>
              </a:buClr>
            </a:pPr>
            <a:r>
              <a:rPr altLang="en-US" sz="1200"/>
              <a:t>Higher conductance, weaker temperature dependence than radiator</a:t>
            </a:r>
          </a:p>
          <a:p>
            <a:pPr lvl="1" eaLnBrk="1" hangingPunct="1">
              <a:buClr>
                <a:schemeClr val="tx1"/>
              </a:buClr>
            </a:pPr>
            <a:r>
              <a:rPr altLang="en-US" sz="1200"/>
              <a:t>Does not require sky exposure to transfer heat, more compact construction</a:t>
            </a:r>
          </a:p>
          <a:p>
            <a:pPr lvl="1" eaLnBrk="1" hangingPunct="1">
              <a:buClr>
                <a:schemeClr val="tx1"/>
              </a:buClr>
            </a:pPr>
            <a:r>
              <a:rPr altLang="en-US" sz="1200"/>
              <a:t>More easily scalable for range of applications, e.g. cryofuel refrigeration, rover thermal management</a:t>
            </a:r>
          </a:p>
          <a:p>
            <a:pPr eaLnBrk="1" hangingPunct="1"/>
            <a:r>
              <a:rPr altLang="en-US" sz="1400"/>
              <a:t>Martian atmosphere challenging for convective heat transfer and fan operation</a:t>
            </a:r>
          </a:p>
          <a:p>
            <a:pPr lvl="1" eaLnBrk="1" hangingPunct="1">
              <a:buClr>
                <a:schemeClr val="tx1"/>
              </a:buClr>
            </a:pPr>
            <a:r>
              <a:rPr altLang="en-US" sz="1200"/>
              <a:t>Average pressure: 600 Pa</a:t>
            </a:r>
          </a:p>
          <a:p>
            <a:pPr lvl="1" eaLnBrk="1" hangingPunct="1">
              <a:buClr>
                <a:schemeClr val="tx1"/>
              </a:buClr>
            </a:pPr>
            <a:r>
              <a:rPr altLang="en-US" sz="1200"/>
              <a:t>Average temperature: 220 K</a:t>
            </a:r>
          </a:p>
          <a:p>
            <a:pPr lvl="1" eaLnBrk="1" hangingPunct="1">
              <a:buClr>
                <a:schemeClr val="tx1"/>
              </a:buClr>
            </a:pPr>
            <a:r>
              <a:rPr altLang="en-US" sz="1200"/>
              <a:t>Large diurnal temperature and seasonal pressure variation</a:t>
            </a:r>
          </a:p>
          <a:p>
            <a:pPr eaLnBrk="1" hangingPunct="1"/>
            <a:r>
              <a:rPr altLang="en-US" sz="1400"/>
              <a:t>Low density leads to low Reynolds number and high Knudsen numbers (near slip-flow regime). Very little data on heat transfer and pressure drop for typical HX designs, or fan performance, in this regime</a:t>
            </a:r>
          </a:p>
          <a:p>
            <a:pPr eaLnBrk="1" hangingPunct="1"/>
            <a:r>
              <a:rPr altLang="en-US" sz="1400"/>
              <a:t>Low pressure results in low heat transfer coefficients requiring high airflow rate, but also lowers achievable fan pressure rise, limiting maximum airflow rate.</a:t>
            </a:r>
          </a:p>
          <a:p>
            <a:pPr eaLnBrk="1" hangingPunct="1"/>
            <a:endParaRPr altLang="en-US" sz="1800"/>
          </a:p>
        </p:txBody>
      </p:sp>
      <p:sp>
        <p:nvSpPr>
          <p:cNvPr id="4" name="Rectangle 3">
            <a:extLst>
              <a:ext uri="{FF2B5EF4-FFF2-40B4-BE49-F238E27FC236}">
                <a16:creationId xmlns:a16="http://schemas.microsoft.com/office/drawing/2014/main" id="{1D19B7A5-54C1-D078-F868-C1A672DFBCD5}"/>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sp>
        <p:nvSpPr>
          <p:cNvPr id="7174" name="Content Placeholder 2">
            <a:extLst>
              <a:ext uri="{FF2B5EF4-FFF2-40B4-BE49-F238E27FC236}">
                <a16:creationId xmlns:a16="http://schemas.microsoft.com/office/drawing/2014/main" id="{C2EB266D-C56F-7684-1BD1-11546ACFF746}"/>
              </a:ext>
            </a:extLst>
          </p:cNvPr>
          <p:cNvSpPr txBox="1">
            <a:spLocks noChangeArrowheads="1"/>
          </p:cNvSpPr>
          <p:nvPr/>
        </p:nvSpPr>
        <p:spPr bwMode="auto">
          <a:xfrm>
            <a:off x="6461125" y="2706688"/>
            <a:ext cx="5730875"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pPr eaLnBrk="1" hangingPunct="1">
              <a:lnSpc>
                <a:spcPct val="95000"/>
              </a:lnSpc>
              <a:spcBef>
                <a:spcPts val="1800"/>
              </a:spcBef>
            </a:pPr>
            <a:r>
              <a:rPr lang="en-US" altLang="en-US" sz="1400"/>
              <a:t>Plane-finned circular tube crossflow HX </a:t>
            </a:r>
          </a:p>
          <a:p>
            <a:pPr eaLnBrk="1" hangingPunct="1">
              <a:lnSpc>
                <a:spcPct val="95000"/>
              </a:lnSpc>
              <a:spcBef>
                <a:spcPts val="600"/>
              </a:spcBef>
            </a:pPr>
            <a:r>
              <a:rPr lang="en-US" altLang="en-US" sz="1400"/>
              <a:t>Optimization model developed to determine mass-optimal geometry for given heat rejection conditions</a:t>
            </a:r>
          </a:p>
          <a:p>
            <a:pPr eaLnBrk="1" hangingPunct="1">
              <a:lnSpc>
                <a:spcPct val="95000"/>
              </a:lnSpc>
              <a:spcBef>
                <a:spcPts val="600"/>
              </a:spcBef>
            </a:pPr>
            <a:r>
              <a:rPr lang="en-US" altLang="en-US" sz="1400"/>
              <a:t>Model then integrated into existing HTGR optimization model in place of radiator to determine overall performance benefit</a:t>
            </a:r>
          </a:p>
          <a:p>
            <a:pPr eaLnBrk="1" hangingPunct="1">
              <a:lnSpc>
                <a:spcPct val="100000"/>
              </a:lnSpc>
              <a:spcBef>
                <a:spcPts val="1800"/>
              </a:spcBef>
            </a:pPr>
            <a:r>
              <a:rPr lang="en-US" altLang="en-US" sz="1400"/>
              <a:t>Model inputs:</a:t>
            </a:r>
          </a:p>
          <a:p>
            <a:pPr lvl="1" eaLnBrk="1" hangingPunct="1">
              <a:lnSpc>
                <a:spcPct val="100000"/>
              </a:lnSpc>
              <a:spcBef>
                <a:spcPts val="200"/>
              </a:spcBef>
              <a:buClr>
                <a:schemeClr val="tx1"/>
              </a:buClr>
              <a:buFont typeface="Arial" panose="020B0604020202020204" pitchFamily="34" charset="0"/>
              <a:buChar char="-"/>
            </a:pPr>
            <a:r>
              <a:rPr lang="en-US" altLang="en-US" sz="1100"/>
              <a:t>Heat rejection rate</a:t>
            </a:r>
          </a:p>
          <a:p>
            <a:pPr lvl="1" eaLnBrk="1" hangingPunct="1">
              <a:lnSpc>
                <a:spcPct val="100000"/>
              </a:lnSpc>
              <a:spcBef>
                <a:spcPts val="200"/>
              </a:spcBef>
              <a:buClr>
                <a:schemeClr val="tx1"/>
              </a:buClr>
              <a:buFont typeface="Arial" panose="020B0604020202020204" pitchFamily="34" charset="0"/>
              <a:buChar char="-"/>
            </a:pPr>
            <a:r>
              <a:rPr lang="en-US" altLang="en-US" sz="1100"/>
              <a:t>Inlet, outlet temperatures</a:t>
            </a:r>
          </a:p>
          <a:p>
            <a:pPr lvl="1" eaLnBrk="1" hangingPunct="1">
              <a:lnSpc>
                <a:spcPct val="100000"/>
              </a:lnSpc>
              <a:spcBef>
                <a:spcPts val="200"/>
              </a:spcBef>
              <a:buClr>
                <a:schemeClr val="tx1"/>
              </a:buClr>
              <a:buFont typeface="Arial" panose="020B0604020202020204" pitchFamily="34" charset="0"/>
              <a:buChar char="-"/>
            </a:pPr>
            <a:r>
              <a:rPr lang="en-US" altLang="en-US" sz="1100"/>
              <a:t>Environmental, material parameters</a:t>
            </a:r>
          </a:p>
          <a:p>
            <a:pPr eaLnBrk="1" hangingPunct="1">
              <a:lnSpc>
                <a:spcPct val="100000"/>
              </a:lnSpc>
              <a:spcBef>
                <a:spcPts val="1800"/>
              </a:spcBef>
            </a:pPr>
            <a:r>
              <a:rPr lang="en-US" altLang="en-US" sz="1400"/>
              <a:t>Model outputs:</a:t>
            </a:r>
          </a:p>
          <a:p>
            <a:pPr lvl="1" eaLnBrk="1" hangingPunct="1">
              <a:lnSpc>
                <a:spcPct val="100000"/>
              </a:lnSpc>
              <a:spcBef>
                <a:spcPts val="200"/>
              </a:spcBef>
              <a:buClr>
                <a:schemeClr val="tx1"/>
              </a:buClr>
              <a:buFont typeface="Arial" panose="020B0604020202020204" pitchFamily="34" charset="0"/>
              <a:buChar char="-"/>
            </a:pPr>
            <a:r>
              <a:rPr lang="en-US" altLang="en-US" sz="1100"/>
              <a:t>Tube length, diameter</a:t>
            </a:r>
          </a:p>
          <a:p>
            <a:pPr lvl="1" eaLnBrk="1" hangingPunct="1">
              <a:lnSpc>
                <a:spcPct val="100000"/>
              </a:lnSpc>
              <a:spcBef>
                <a:spcPts val="200"/>
              </a:spcBef>
              <a:buClr>
                <a:schemeClr val="tx1"/>
              </a:buClr>
              <a:buFont typeface="Arial" panose="020B0604020202020204" pitchFamily="34" charset="0"/>
              <a:buChar char="-"/>
            </a:pPr>
            <a:r>
              <a:rPr lang="en-US" altLang="en-US" sz="1100"/>
              <a:t>Number of tube columns and rows</a:t>
            </a:r>
          </a:p>
          <a:p>
            <a:pPr lvl="1" eaLnBrk="1" hangingPunct="1">
              <a:lnSpc>
                <a:spcPct val="100000"/>
              </a:lnSpc>
              <a:spcBef>
                <a:spcPts val="200"/>
              </a:spcBef>
              <a:buClr>
                <a:schemeClr val="tx1"/>
              </a:buClr>
              <a:buFont typeface="Arial" panose="020B0604020202020204" pitchFamily="34" charset="0"/>
              <a:buChar char="-"/>
            </a:pPr>
            <a:r>
              <a:rPr lang="en-US" altLang="en-US" sz="1100"/>
              <a:t>Fin pitch</a:t>
            </a:r>
          </a:p>
        </p:txBody>
      </p:sp>
      <p:sp>
        <p:nvSpPr>
          <p:cNvPr id="11" name="TextBox 10">
            <a:extLst>
              <a:ext uri="{FF2B5EF4-FFF2-40B4-BE49-F238E27FC236}">
                <a16:creationId xmlns:a16="http://schemas.microsoft.com/office/drawing/2014/main" id="{A41D0DE5-7C90-2CEA-2944-207B10CA2538}"/>
              </a:ext>
            </a:extLst>
          </p:cNvPr>
          <p:cNvSpPr txBox="1"/>
          <p:nvPr/>
        </p:nvSpPr>
        <p:spPr>
          <a:xfrm>
            <a:off x="7732713" y="2398713"/>
            <a:ext cx="4459287" cy="307975"/>
          </a:xfrm>
          <a:prstGeom prst="rect">
            <a:avLst/>
          </a:prstGeom>
          <a:noFill/>
        </p:spPr>
        <p:txBody>
          <a:bodyPr>
            <a:spAutoFit/>
          </a:bodyPr>
          <a:lstStyle/>
          <a:p>
            <a:pPr>
              <a:defRPr/>
            </a:pPr>
            <a:r>
              <a:rPr lang="en-US" sz="1400" dirty="0">
                <a:solidFill>
                  <a:schemeClr val="tx1">
                    <a:lumMod val="65000"/>
                    <a:lumOff val="35000"/>
                  </a:schemeClr>
                </a:solidFill>
                <a:cs typeface="Arial" panose="020B0604020202020204" pitchFamily="34" charset="0"/>
              </a:rPr>
              <a:t>Illustration of a cross-flow finned-tube heat exchanger. </a:t>
            </a:r>
          </a:p>
        </p:txBody>
      </p:sp>
      <p:sp>
        <p:nvSpPr>
          <p:cNvPr id="17" name="Content Placeholder 2">
            <a:extLst>
              <a:ext uri="{FF2B5EF4-FFF2-40B4-BE49-F238E27FC236}">
                <a16:creationId xmlns:a16="http://schemas.microsoft.com/office/drawing/2014/main" id="{86EF3BC1-7053-6F2F-5951-F1AF74A0ECC0}"/>
              </a:ext>
            </a:extLst>
          </p:cNvPr>
          <p:cNvSpPr txBox="1">
            <a:spLocks noChangeArrowheads="1"/>
          </p:cNvSpPr>
          <p:nvPr/>
        </p:nvSpPr>
        <p:spPr bwMode="auto">
          <a:xfrm>
            <a:off x="9082088" y="4089400"/>
            <a:ext cx="3279775" cy="1081088"/>
          </a:xfrm>
          <a:prstGeom prst="rect">
            <a:avLst/>
          </a:prstGeom>
          <a:noFill/>
          <a:ln>
            <a:noFill/>
          </a:ln>
        </p:spPr>
        <p:txBody>
          <a:bodyPr/>
          <a:lstStyle>
            <a:lvl1pPr marL="228600" indent="-228600" algn="l" rtl="0" eaLnBrk="0" fontAlgn="base" hangingPunct="0">
              <a:lnSpc>
                <a:spcPct val="95000"/>
              </a:lnSpc>
              <a:spcBef>
                <a:spcPts val="1800"/>
              </a:spcBef>
              <a:spcAft>
                <a:spcPct val="0"/>
              </a:spcAft>
              <a:buClr>
                <a:schemeClr val="tx1"/>
              </a:buClr>
              <a:buFont typeface="Arial" panose="020B0604020202020204" pitchFamily="34" charset="0"/>
              <a:buChar char="•"/>
              <a:defRPr lang="en-US" sz="2800" kern="1200">
                <a:solidFill>
                  <a:srgbClr val="000000"/>
                </a:solidFill>
                <a:effectLst/>
                <a:latin typeface="+mn-lt"/>
                <a:ea typeface="+mn-ea"/>
                <a:cs typeface="+mn-cs"/>
              </a:defRPr>
            </a:lvl1pPr>
            <a:lvl2pPr marL="685800" indent="-228600" algn="l" rtl="0" eaLnBrk="0" fontAlgn="base" hangingPunct="0">
              <a:lnSpc>
                <a:spcPct val="95000"/>
              </a:lnSpc>
              <a:spcBef>
                <a:spcPts val="200"/>
              </a:spcBef>
              <a:spcAft>
                <a:spcPct val="0"/>
              </a:spcAft>
              <a:buClr>
                <a:schemeClr val="tx2"/>
              </a:buClr>
              <a:buFont typeface="Arial" panose="020B0604020202020204" pitchFamily="34" charset="0"/>
              <a:buChar char="-"/>
              <a:defRPr lang="en-US" sz="2400" kern="1200">
                <a:solidFill>
                  <a:srgbClr val="000000"/>
                </a:solidFill>
                <a:effectLst/>
                <a:latin typeface="+mn-lt"/>
                <a:ea typeface="+mn-ea"/>
                <a:cs typeface="+mn-cs"/>
              </a:defRPr>
            </a:lvl2pPr>
            <a:lvl3pPr marL="1143000" indent="-228600" algn="l" rtl="0" eaLnBrk="0" fontAlgn="base" hangingPunct="0">
              <a:lnSpc>
                <a:spcPct val="95000"/>
              </a:lnSpc>
              <a:spcBef>
                <a:spcPts val="500"/>
              </a:spcBef>
              <a:spcAft>
                <a:spcPct val="0"/>
              </a:spcAft>
              <a:buClr>
                <a:schemeClr val="tx2"/>
              </a:buClr>
              <a:buFont typeface="Wingdings" panose="05000000000000000000" pitchFamily="2" charset="2"/>
              <a:buChar char="§"/>
              <a:defRPr lang="en-US" sz="2000" kern="1200">
                <a:solidFill>
                  <a:srgbClr val="000000"/>
                </a:solidFill>
                <a:effectLst/>
                <a:latin typeface="+mn-lt"/>
                <a:ea typeface="+mn-ea"/>
                <a:cs typeface="+mn-cs"/>
              </a:defRPr>
            </a:lvl3pPr>
            <a:lvl4pPr marL="16002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4pPr>
            <a:lvl5pPr marL="2057400" indent="-228600" algn="l" rtl="0" eaLnBrk="0" fontAlgn="base" hangingPunct="0">
              <a:lnSpc>
                <a:spcPct val="95000"/>
              </a:lnSpc>
              <a:spcBef>
                <a:spcPts val="500"/>
              </a:spcBef>
              <a:spcAft>
                <a:spcPct val="0"/>
              </a:spcAft>
              <a:buClr>
                <a:schemeClr val="tx1"/>
              </a:buClr>
              <a:buFont typeface="Arial" panose="020B0604020202020204" pitchFamily="34" charset="0"/>
              <a:buChar char="•"/>
              <a:defRPr kern="1200">
                <a:solidFill>
                  <a:srgbClr val="000000"/>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defRPr/>
            </a:pPr>
            <a:r>
              <a:rPr altLang="en-US" sz="1500" dirty="0"/>
              <a:t>Constraints</a:t>
            </a:r>
          </a:p>
          <a:p>
            <a:pPr lvl="1" eaLnBrk="1" hangingPunct="1">
              <a:lnSpc>
                <a:spcPct val="100000"/>
              </a:lnSpc>
              <a:defRPr/>
            </a:pPr>
            <a:r>
              <a:rPr altLang="en-US" sz="1100" dirty="0"/>
              <a:t>Maximum size: 4m </a:t>
            </a:r>
          </a:p>
          <a:p>
            <a:pPr lvl="1" eaLnBrk="1" hangingPunct="1">
              <a:lnSpc>
                <a:spcPct val="100000"/>
              </a:lnSpc>
              <a:defRPr/>
            </a:pPr>
            <a:r>
              <a:rPr altLang="en-US" sz="1100" dirty="0"/>
              <a:t>Minimum tube diameter: 0.5mm</a:t>
            </a:r>
          </a:p>
          <a:p>
            <a:pPr lvl="1" eaLnBrk="1" hangingPunct="1">
              <a:lnSpc>
                <a:spcPct val="100000"/>
              </a:lnSpc>
              <a:defRPr/>
            </a:pPr>
            <a:r>
              <a:rPr altLang="en-US" sz="1100" dirty="0"/>
              <a:t>Fan motor specific mass: 6.5 kg/kWe</a:t>
            </a:r>
          </a:p>
          <a:p>
            <a:pPr lvl="1" eaLnBrk="1" hangingPunct="1">
              <a:lnSpc>
                <a:spcPct val="100000"/>
              </a:lnSpc>
              <a:defRPr/>
            </a:pPr>
            <a:r>
              <a:rPr altLang="en-US" sz="1100" dirty="0"/>
              <a:t>25% wall thickness safety margin</a:t>
            </a:r>
          </a:p>
          <a:p>
            <a:pPr marL="0" indent="0" eaLnBrk="1" hangingPunct="1">
              <a:buClr>
                <a:srgbClr val="81BC00"/>
              </a:buClr>
              <a:buFont typeface="Arial" panose="020B0604020202020204" pitchFamily="34" charset="0"/>
              <a:buNone/>
              <a:defRPr/>
            </a:pPr>
            <a:endParaRPr altLang="en-US" dirty="0"/>
          </a:p>
        </p:txBody>
      </p:sp>
      <p:pic>
        <p:nvPicPr>
          <p:cNvPr id="7177" name="Picture 6" descr="University of Wisconsin–Madison">
            <a:extLst>
              <a:ext uri="{FF2B5EF4-FFF2-40B4-BE49-F238E27FC236}">
                <a16:creationId xmlns:a16="http://schemas.microsoft.com/office/drawing/2014/main" id="{4EE98375-48B7-B63B-D39A-0C48B9ADD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475A66F-8D7B-6265-3E5F-DBFAE3C0444F}"/>
              </a:ext>
            </a:extLst>
          </p:cNvPr>
          <p:cNvSpPr>
            <a:spLocks noGrp="1" noChangeArrowheads="1"/>
          </p:cNvSpPr>
          <p:nvPr>
            <p:ph type="title"/>
          </p:nvPr>
        </p:nvSpPr>
        <p:spPr>
          <a:xfrm>
            <a:off x="609600" y="468313"/>
            <a:ext cx="5151438" cy="723900"/>
          </a:xfrm>
        </p:spPr>
        <p:txBody>
          <a:bodyPr/>
          <a:lstStyle/>
          <a:p>
            <a:r>
              <a:rPr lang="en-US" altLang="en-US" sz="4000"/>
              <a:t>Modelling Approach</a:t>
            </a:r>
          </a:p>
        </p:txBody>
      </p:sp>
      <p:sp>
        <p:nvSpPr>
          <p:cNvPr id="8195" name="Text Placeholder 3">
            <a:extLst>
              <a:ext uri="{FF2B5EF4-FFF2-40B4-BE49-F238E27FC236}">
                <a16:creationId xmlns:a16="http://schemas.microsoft.com/office/drawing/2014/main" id="{8C467E66-A695-B681-B051-0B0F695153E0}"/>
              </a:ext>
            </a:extLst>
          </p:cNvPr>
          <p:cNvSpPr txBox="1">
            <a:spLocks noChangeArrowheads="1"/>
          </p:cNvSpPr>
          <p:nvPr/>
        </p:nvSpPr>
        <p:spPr bwMode="auto">
          <a:xfrm>
            <a:off x="609600" y="1192213"/>
            <a:ext cx="445611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r>
              <a:rPr lang="en-US" altLang="en-US" sz="1600" dirty="0"/>
              <a:t>For a given set of input parameters, find set of geometrical parameters that minimize effective HX mass</a:t>
            </a:r>
          </a:p>
          <a:p>
            <a:r>
              <a:rPr lang="en-US" altLang="en-US" sz="1600" dirty="0"/>
              <a:t>Effectiveness-NTU method used to implicitly find air velocity necessary to produce required cooling rate for a given geometry using Nusselt number correlations</a:t>
            </a:r>
          </a:p>
          <a:p>
            <a:r>
              <a:rPr lang="en-US" altLang="en-US" sz="1600" dirty="0"/>
              <a:t>Air-side pressure drop and required fan power calculated from correlations. Mass penalties are then calculated to obtain effective HX mass</a:t>
            </a:r>
          </a:p>
          <a:p>
            <a:r>
              <a:rPr lang="en-US" altLang="en-US" sz="1600" dirty="0"/>
              <a:t>As problem is nonlinear and non-differentiable, an open-source adaptive DE optimizer is used to determine optimal geometry.</a:t>
            </a:r>
          </a:p>
        </p:txBody>
      </p:sp>
      <p:pic>
        <p:nvPicPr>
          <p:cNvPr id="8196" name="Picture 5">
            <a:extLst>
              <a:ext uri="{FF2B5EF4-FFF2-40B4-BE49-F238E27FC236}">
                <a16:creationId xmlns:a16="http://schemas.microsoft.com/office/drawing/2014/main" id="{79888A59-180A-6BF0-1B10-219D353A6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213" y="468313"/>
            <a:ext cx="4195762"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969E10-FD8B-B0A0-E5EA-7C7C3858C77B}"/>
              </a:ext>
            </a:extLst>
          </p:cNvPr>
          <p:cNvSpPr>
            <a:spLocks noGrp="1"/>
          </p:cNvSpPr>
          <p:nvPr>
            <p:ph type="title"/>
          </p:nvPr>
        </p:nvSpPr>
        <p:spPr>
          <a:xfrm>
            <a:off x="690563" y="519113"/>
            <a:ext cx="4010025" cy="723900"/>
          </a:xfrm>
        </p:spPr>
        <p:txBody>
          <a:bodyPr>
            <a:normAutofit fontScale="90000"/>
          </a:bodyPr>
          <a:lstStyle/>
          <a:p>
            <a:pPr>
              <a:defRPr/>
            </a:pPr>
            <a:r>
              <a:rPr lang="en-US" sz="4000" dirty="0"/>
              <a:t>HX Model Results</a:t>
            </a:r>
          </a:p>
        </p:txBody>
      </p:sp>
      <p:sp>
        <p:nvSpPr>
          <p:cNvPr id="5" name="Text Placeholder 3">
            <a:extLst>
              <a:ext uri="{FF2B5EF4-FFF2-40B4-BE49-F238E27FC236}">
                <a16:creationId xmlns:a16="http://schemas.microsoft.com/office/drawing/2014/main" id="{5DF51552-BF83-1127-4913-E307C57DB2E0}"/>
              </a:ext>
            </a:extLst>
          </p:cNvPr>
          <p:cNvSpPr txBox="1">
            <a:spLocks/>
          </p:cNvSpPr>
          <p:nvPr/>
        </p:nvSpPr>
        <p:spPr>
          <a:xfrm>
            <a:off x="690563" y="1243013"/>
            <a:ext cx="5824537" cy="1858962"/>
          </a:xfrm>
          <a:prstGeom prst="rect">
            <a:avLst/>
          </a:prstGeom>
        </p:spPr>
        <p:txBody>
          <a:bodyPr>
            <a:normAutofit fontScale="92500" lnSpcReduction="20000"/>
          </a:bodyPr>
          <a:lstStyle>
            <a:lvl1pPr marL="228600" indent="-228600" algn="l" rtl="0" eaLnBrk="0" fontAlgn="base" hangingPunct="0">
              <a:lnSpc>
                <a:spcPct val="90000"/>
              </a:lnSpc>
              <a:spcBef>
                <a:spcPts val="1000"/>
              </a:spcBef>
              <a:spcAft>
                <a:spcPct val="0"/>
              </a:spcAft>
              <a:buClr>
                <a:schemeClr val="tx1"/>
              </a:buClr>
              <a:buFont typeface="Arial" panose="020B0604020202020204" pitchFamily="34" charset="0"/>
              <a:buChar char="•"/>
              <a:defRPr lang="en-US" sz="2800" kern="1200" dirty="0">
                <a:solidFill>
                  <a:srgbClr val="000000"/>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en-US" sz="2400" kern="1200" dirty="0">
                <a:solidFill>
                  <a:srgbClr val="000000"/>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en-US" sz="2000" kern="1200" dirty="0">
                <a:solidFill>
                  <a:srgbClr val="000000"/>
                </a:solidFill>
                <a:latin typeface="+mn-lt"/>
                <a:ea typeface="+mn-ea"/>
                <a:cs typeface="+mn-cs"/>
              </a:defRPr>
            </a:lvl3pPr>
            <a:lvl4pPr marL="1600200" indent="-228600" algn="l" rtl="0" eaLnBrk="0" fontAlgn="base" hangingPunct="0">
              <a:lnSpc>
                <a:spcPct val="90000"/>
              </a:lnSpc>
              <a:spcBef>
                <a:spcPts val="500"/>
              </a:spcBef>
              <a:spcAft>
                <a:spcPct val="0"/>
              </a:spcAft>
              <a:buClr>
                <a:schemeClr val="tx1"/>
              </a:buClr>
              <a:buFont typeface="Arial" panose="020B0604020202020204" pitchFamily="34" charset="0"/>
              <a:buChar char="•"/>
              <a:defRPr kern="1200">
                <a:solidFill>
                  <a:srgbClr val="000000"/>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anose="020B0604020202020204" pitchFamily="34" charset="0"/>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sz="1800"/>
              <a:t>Optimal geometries at Mars conditions have no fins, very small tube diameters Very few tube columns, wide tube spacing to limit air-side pressure loss in thin atmosphere</a:t>
            </a:r>
          </a:p>
          <a:p>
            <a:pPr marL="285750" indent="-285750">
              <a:defRPr/>
            </a:pPr>
            <a:r>
              <a:rPr sz="1800"/>
              <a:t>Mass increases approximately linearly with rejected heat load up to 250 kW.</a:t>
            </a:r>
          </a:p>
          <a:p>
            <a:pPr marL="285750" indent="-285750">
              <a:defRPr/>
            </a:pPr>
            <a:r>
              <a:rPr sz="1800"/>
              <a:t>Aluminum tubes result in lowest mass below 550K, above which Titanium in the lightest</a:t>
            </a:r>
          </a:p>
          <a:p>
            <a:pPr marL="285750" indent="-285750">
              <a:defRPr/>
            </a:pPr>
            <a:endParaRPr sz="1800"/>
          </a:p>
          <a:p>
            <a:pPr marL="285750" indent="-285750">
              <a:defRPr/>
            </a:pPr>
            <a:endParaRPr sz="1800"/>
          </a:p>
        </p:txBody>
      </p:sp>
      <p:pic>
        <p:nvPicPr>
          <p:cNvPr id="9220" name="Picture 7">
            <a:extLst>
              <a:ext uri="{FF2B5EF4-FFF2-40B4-BE49-F238E27FC236}">
                <a16:creationId xmlns:a16="http://schemas.microsoft.com/office/drawing/2014/main" id="{3DBD55F9-1E35-DB6D-B285-0A5FDEBDA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48" b="11462"/>
          <a:stretch>
            <a:fillRect/>
          </a:stretch>
        </p:blipFill>
        <p:spPr bwMode="auto">
          <a:xfrm>
            <a:off x="112713" y="3179763"/>
            <a:ext cx="7720012"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Content Placeholder 10">
            <a:extLst>
              <a:ext uri="{FF2B5EF4-FFF2-40B4-BE49-F238E27FC236}">
                <a16:creationId xmlns:a16="http://schemas.microsoft.com/office/drawing/2014/main" id="{D763DFA3-F8A0-51F4-00F8-3A5CFD8068EA}"/>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832725" y="0"/>
            <a:ext cx="4083050" cy="3179763"/>
          </a:xfrm>
        </p:spPr>
      </p:pic>
      <p:pic>
        <p:nvPicPr>
          <p:cNvPr id="9222" name="Picture 9">
            <a:extLst>
              <a:ext uri="{FF2B5EF4-FFF2-40B4-BE49-F238E27FC236}">
                <a16:creationId xmlns:a16="http://schemas.microsoft.com/office/drawing/2014/main" id="{0BF81DA9-21E8-4F03-0F5E-A49286AD9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35" r="8440"/>
          <a:stretch>
            <a:fillRect/>
          </a:stretch>
        </p:blipFill>
        <p:spPr bwMode="auto">
          <a:xfrm>
            <a:off x="7958138" y="3429000"/>
            <a:ext cx="383222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University of Wisconsin–Madison">
            <a:extLst>
              <a:ext uri="{FF2B5EF4-FFF2-40B4-BE49-F238E27FC236}">
                <a16:creationId xmlns:a16="http://schemas.microsoft.com/office/drawing/2014/main" id="{E1B3ED38-64ED-FA91-CE81-C73A2C845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Content Placeholder 6" descr="A close up of a logo&#10;&#10;Description automatically generated">
            <a:extLst>
              <a:ext uri="{FF2B5EF4-FFF2-40B4-BE49-F238E27FC236}">
                <a16:creationId xmlns:a16="http://schemas.microsoft.com/office/drawing/2014/main" id="{2947F8AD-0753-C914-81BB-376A2510567C}"/>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595938" y="4191000"/>
            <a:ext cx="6596062" cy="2667000"/>
          </a:xfrm>
          <a:solidFill>
            <a:schemeClr val="bg1"/>
          </a:solidFill>
        </p:spPr>
      </p:pic>
      <p:sp>
        <p:nvSpPr>
          <p:cNvPr id="10244" name="Title 1">
            <a:extLst>
              <a:ext uri="{FF2B5EF4-FFF2-40B4-BE49-F238E27FC236}">
                <a16:creationId xmlns:a16="http://schemas.microsoft.com/office/drawing/2014/main" id="{CEB898B3-3E26-68AE-E683-43AED411A171}"/>
              </a:ext>
            </a:extLst>
          </p:cNvPr>
          <p:cNvSpPr>
            <a:spLocks noGrp="1" noChangeArrowheads="1"/>
          </p:cNvSpPr>
          <p:nvPr>
            <p:ph type="title"/>
          </p:nvPr>
        </p:nvSpPr>
        <p:spPr>
          <a:xfrm>
            <a:off x="498475" y="66675"/>
            <a:ext cx="6327775" cy="1400175"/>
          </a:xfrm>
        </p:spPr>
        <p:txBody>
          <a:bodyPr/>
          <a:lstStyle/>
          <a:p>
            <a:pPr eaLnBrk="1" hangingPunct="1"/>
            <a:r>
              <a:rPr lang="en-US" altLang="en-US"/>
              <a:t>Cycle Optimization Results</a:t>
            </a:r>
            <a:endParaRPr lang="en-US" altLang="en-US">
              <a:solidFill>
                <a:srgbClr val="81BC00"/>
              </a:solidFill>
            </a:endParaRPr>
          </a:p>
        </p:txBody>
      </p:sp>
      <p:sp>
        <p:nvSpPr>
          <p:cNvPr id="10245" name="TextBox 6">
            <a:extLst>
              <a:ext uri="{FF2B5EF4-FFF2-40B4-BE49-F238E27FC236}">
                <a16:creationId xmlns:a16="http://schemas.microsoft.com/office/drawing/2014/main" id="{E7571D6A-51F3-C223-2BCA-7E2DB4A30AC4}"/>
              </a:ext>
            </a:extLst>
          </p:cNvPr>
          <p:cNvSpPr txBox="1">
            <a:spLocks noChangeArrowheads="1"/>
          </p:cNvSpPr>
          <p:nvPr/>
        </p:nvSpPr>
        <p:spPr bwMode="auto">
          <a:xfrm>
            <a:off x="717550" y="5022850"/>
            <a:ext cx="4162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tx1"/>
              </a:buClr>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90000"/>
              </a:lnSpc>
              <a:spcBef>
                <a:spcPts val="500"/>
              </a:spcBef>
              <a:buClr>
                <a:schemeClr val="tx1"/>
              </a:buClr>
              <a:buFont typeface="Arial" panose="020B0604020202020204" pitchFamily="34" charset="0"/>
              <a:buChar char="•"/>
              <a:defRPr>
                <a:solidFill>
                  <a:srgbClr val="000000"/>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a:solidFill>
                  <a:srgbClr val="000000"/>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a:solidFill>
                  <a:srgbClr val="000000"/>
                </a:solidFill>
                <a:latin typeface="Arial" panose="020B0604020202020204" pitchFamily="34" charset="0"/>
              </a:defRPr>
            </a:lvl9pPr>
          </a:lstStyle>
          <a:p>
            <a:pPr>
              <a:lnSpc>
                <a:spcPct val="100000"/>
              </a:lnSpc>
              <a:spcBef>
                <a:spcPct val="0"/>
              </a:spcBef>
              <a:buClrTx/>
              <a:buFontTx/>
              <a:buNone/>
            </a:pPr>
            <a:r>
              <a:rPr lang="en-US" altLang="en-US" sz="1400">
                <a:solidFill>
                  <a:schemeClr val="tx1"/>
                </a:solidFill>
              </a:rPr>
              <a:t>Top Left: Performance comparison between a radiator and steel HX for a 40 kWe system, P</a:t>
            </a:r>
            <a:r>
              <a:rPr lang="en-US" altLang="en-US" sz="1400" baseline="-25000">
                <a:solidFill>
                  <a:schemeClr val="tx1"/>
                </a:solidFill>
              </a:rPr>
              <a:t>amb</a:t>
            </a:r>
            <a:r>
              <a:rPr lang="en-US" altLang="en-US" sz="1400">
                <a:solidFill>
                  <a:schemeClr val="tx1"/>
                </a:solidFill>
              </a:rPr>
              <a:t>=600 Pa, T</a:t>
            </a:r>
            <a:r>
              <a:rPr lang="en-US" altLang="en-US" sz="1400" baseline="-25000">
                <a:solidFill>
                  <a:schemeClr val="tx1"/>
                </a:solidFill>
              </a:rPr>
              <a:t>amb</a:t>
            </a:r>
            <a:r>
              <a:rPr lang="en-US" altLang="en-US" sz="1400">
                <a:solidFill>
                  <a:schemeClr val="tx1"/>
                </a:solidFill>
              </a:rPr>
              <a:t>=200 K. Top Right: Geometry and performance of optimal-cycle 40 kWe HX.</a:t>
            </a:r>
          </a:p>
          <a:p>
            <a:pPr>
              <a:lnSpc>
                <a:spcPct val="100000"/>
              </a:lnSpc>
              <a:spcBef>
                <a:spcPct val="0"/>
              </a:spcBef>
              <a:buClrTx/>
              <a:buFontTx/>
              <a:buNone/>
            </a:pPr>
            <a:r>
              <a:rPr lang="en-US" altLang="en-US" sz="1400">
                <a:solidFill>
                  <a:schemeClr val="tx1"/>
                </a:solidFill>
              </a:rPr>
              <a:t>Bottom: Diagram of investigated thermal cycle</a:t>
            </a:r>
          </a:p>
        </p:txBody>
      </p:sp>
      <p:sp>
        <p:nvSpPr>
          <p:cNvPr id="3" name="Rectangle 2">
            <a:extLst>
              <a:ext uri="{FF2B5EF4-FFF2-40B4-BE49-F238E27FC236}">
                <a16:creationId xmlns:a16="http://schemas.microsoft.com/office/drawing/2014/main" id="{3024C3E0-AE2B-D97D-7275-86FFBD376B19}"/>
              </a:ext>
            </a:extLst>
          </p:cNvPr>
          <p:cNvSpPr/>
          <p:nvPr/>
        </p:nvSpPr>
        <p:spPr>
          <a:xfrm>
            <a:off x="498475" y="1162050"/>
            <a:ext cx="4381500" cy="3416300"/>
          </a:xfrm>
          <a:prstGeom prst="rect">
            <a:avLst/>
          </a:prstGeom>
        </p:spPr>
        <p:txBody>
          <a:bodyPr>
            <a:spAutoFit/>
          </a:bodyPr>
          <a:lstStyle/>
          <a:p>
            <a:pPr marL="285750" indent="-285750">
              <a:buFont typeface="Arial" panose="020B0604020202020204" pitchFamily="34" charset="0"/>
              <a:buChar char="•"/>
              <a:defRPr/>
            </a:pPr>
            <a:r>
              <a:rPr lang="en-US" dirty="0">
                <a:solidFill>
                  <a:schemeClr val="bg2">
                    <a:lumMod val="10000"/>
                  </a:schemeClr>
                </a:solidFill>
              </a:rPr>
              <a:t>HX model integrated into FPS </a:t>
            </a:r>
            <a:r>
              <a:rPr lang="en-US">
                <a:solidFill>
                  <a:schemeClr val="bg2">
                    <a:lumMod val="10000"/>
                  </a:schemeClr>
                </a:solidFill>
              </a:rPr>
              <a:t>thermal cycle model </a:t>
            </a:r>
            <a:r>
              <a:rPr lang="en-US" dirty="0">
                <a:solidFill>
                  <a:schemeClr val="bg2">
                    <a:lumMod val="10000"/>
                  </a:schemeClr>
                </a:solidFill>
              </a:rPr>
              <a:t>to determine how forced-convection HX alters the mass-optimal cycle compared to radiator</a:t>
            </a:r>
          </a:p>
          <a:p>
            <a:pPr marL="285750" indent="-285750">
              <a:buFont typeface="Arial" panose="020B0604020202020204" pitchFamily="34" charset="0"/>
              <a:buChar char="•"/>
              <a:defRPr/>
            </a:pPr>
            <a:r>
              <a:rPr lang="en-US" dirty="0">
                <a:solidFill>
                  <a:schemeClr val="bg2">
                    <a:lumMod val="10000"/>
                  </a:schemeClr>
                </a:solidFill>
              </a:rPr>
              <a:t>78% overall mass reduction compared to using radiator for 40 kWe cycle</a:t>
            </a:r>
          </a:p>
          <a:p>
            <a:pPr marL="285750" indent="-285750">
              <a:buFont typeface="Arial" panose="020B0604020202020204" pitchFamily="34" charset="0"/>
              <a:buChar char="•"/>
              <a:defRPr/>
            </a:pPr>
            <a:r>
              <a:rPr lang="en-US" dirty="0">
                <a:solidFill>
                  <a:schemeClr val="bg2">
                    <a:lumMod val="10000"/>
                  </a:schemeClr>
                </a:solidFill>
              </a:rPr>
              <a:t>thermal efficiency increases from 27 to 36%</a:t>
            </a:r>
          </a:p>
          <a:p>
            <a:pPr marL="285750" indent="-285750">
              <a:buFont typeface="Arial" panose="020B0604020202020204" pitchFamily="34" charset="0"/>
              <a:buChar char="•"/>
              <a:defRPr/>
            </a:pPr>
            <a:r>
              <a:rPr lang="en-US" dirty="0">
                <a:solidFill>
                  <a:schemeClr val="bg2">
                    <a:lumMod val="10000"/>
                  </a:schemeClr>
                </a:solidFill>
              </a:rPr>
              <a:t>43 K decrease in heat rejection temperature</a:t>
            </a:r>
          </a:p>
          <a:p>
            <a:pPr marL="285750" indent="-285750">
              <a:buFont typeface="Arial" panose="020B0604020202020204" pitchFamily="34" charset="0"/>
              <a:buChar char="•"/>
              <a:defRPr/>
            </a:pPr>
            <a:r>
              <a:rPr lang="en-US" dirty="0">
                <a:solidFill>
                  <a:schemeClr val="bg2">
                    <a:lumMod val="10000"/>
                  </a:schemeClr>
                </a:solidFill>
              </a:rPr>
              <a:t>94% decrease in frontal area</a:t>
            </a:r>
          </a:p>
          <a:p>
            <a:pPr marL="285750" indent="-285750">
              <a:buFont typeface="Arial" panose="020B0604020202020204" pitchFamily="34" charset="0"/>
              <a:buChar char="•"/>
              <a:defRPr/>
            </a:pPr>
            <a:r>
              <a:rPr lang="en-US" dirty="0">
                <a:solidFill>
                  <a:schemeClr val="bg2">
                    <a:lumMod val="10000"/>
                  </a:schemeClr>
                </a:solidFill>
              </a:rPr>
              <a:t>Typical air velocity: 8-13 m/s</a:t>
            </a:r>
          </a:p>
        </p:txBody>
      </p:sp>
      <p:pic>
        <p:nvPicPr>
          <p:cNvPr id="10247" name="Picture 4">
            <a:extLst>
              <a:ext uri="{FF2B5EF4-FFF2-40B4-BE49-F238E27FC236}">
                <a16:creationId xmlns:a16="http://schemas.microsoft.com/office/drawing/2014/main" id="{E6D919EA-37E0-62FB-7767-A8A8EBF610CB}"/>
              </a:ext>
            </a:extLst>
          </p:cNvPr>
          <p:cNvPicPr>
            <a:picLocks noChangeAspect="1"/>
          </p:cNvPicPr>
          <p:nvPr/>
        </p:nvPicPr>
        <p:blipFill>
          <a:blip r:embed="rId4">
            <a:extLst>
              <a:ext uri="{28A0092B-C50C-407E-A947-70E740481C1C}">
                <a14:useLocalDpi xmlns:a14="http://schemas.microsoft.com/office/drawing/2010/main" val="0"/>
              </a:ext>
            </a:extLst>
          </a:blip>
          <a:srcRect r="53491" b="8800"/>
          <a:stretch>
            <a:fillRect/>
          </a:stretch>
        </p:blipFill>
        <p:spPr bwMode="auto">
          <a:xfrm>
            <a:off x="4879975" y="1065213"/>
            <a:ext cx="36830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9">
            <a:extLst>
              <a:ext uri="{FF2B5EF4-FFF2-40B4-BE49-F238E27FC236}">
                <a16:creationId xmlns:a16="http://schemas.microsoft.com/office/drawing/2014/main" id="{8084DA04-F9A8-3A9D-1F0A-2228EE13E714}"/>
              </a:ext>
            </a:extLst>
          </p:cNvPr>
          <p:cNvPicPr>
            <a:picLocks noChangeAspect="1"/>
          </p:cNvPicPr>
          <p:nvPr/>
        </p:nvPicPr>
        <p:blipFill>
          <a:blip r:embed="rId5">
            <a:extLst>
              <a:ext uri="{28A0092B-C50C-407E-A947-70E740481C1C}">
                <a14:useLocalDpi xmlns:a14="http://schemas.microsoft.com/office/drawing/2010/main" val="0"/>
              </a:ext>
            </a:extLst>
          </a:blip>
          <a:srcRect r="56520"/>
          <a:stretch>
            <a:fillRect/>
          </a:stretch>
        </p:blipFill>
        <p:spPr bwMode="auto">
          <a:xfrm>
            <a:off x="8320088" y="225425"/>
            <a:ext cx="3665537"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D00D440-DAC4-ABB7-E16D-F0BCC8480EC2}"/>
              </a:ext>
            </a:extLst>
          </p:cNvPr>
          <p:cNvSpPr>
            <a:spLocks noGrp="1" noChangeArrowheads="1"/>
          </p:cNvSpPr>
          <p:nvPr>
            <p:ph type="title"/>
          </p:nvPr>
        </p:nvSpPr>
        <p:spPr/>
        <p:txBody>
          <a:bodyPr/>
          <a:lstStyle/>
          <a:p>
            <a:pPr eaLnBrk="1" hangingPunct="1"/>
            <a:r>
              <a:rPr lang="en-US" altLang="en-US"/>
              <a:t>Optimal Cycle Performance</a:t>
            </a:r>
            <a:endParaRPr lang="en-US" altLang="en-US">
              <a:solidFill>
                <a:srgbClr val="81BC00"/>
              </a:solidFill>
            </a:endParaRPr>
          </a:p>
        </p:txBody>
      </p:sp>
      <p:sp>
        <p:nvSpPr>
          <p:cNvPr id="14338" name="Content Placeholder 2">
            <a:extLst>
              <a:ext uri="{FF2B5EF4-FFF2-40B4-BE49-F238E27FC236}">
                <a16:creationId xmlns:a16="http://schemas.microsoft.com/office/drawing/2014/main" id="{7294EF89-C1B1-67E8-C076-03960EE6DD58}"/>
              </a:ext>
            </a:extLst>
          </p:cNvPr>
          <p:cNvSpPr>
            <a:spLocks noGrp="1" noChangeArrowheads="1"/>
          </p:cNvSpPr>
          <p:nvPr>
            <p:ph idx="1"/>
          </p:nvPr>
        </p:nvSpPr>
        <p:spPr>
          <a:xfrm>
            <a:off x="498475" y="1825625"/>
            <a:ext cx="5867400" cy="3695700"/>
          </a:xfrm>
        </p:spPr>
        <p:txBody>
          <a:bodyPr/>
          <a:lstStyle/>
          <a:p>
            <a:pPr marL="285750" indent="-285750">
              <a:defRPr/>
            </a:pPr>
            <a:r>
              <a:rPr sz="1800" dirty="0"/>
              <a:t>Optimal cycle mass and fan power increase linearly with desired power up to 120 kWe</a:t>
            </a:r>
          </a:p>
          <a:p>
            <a:pPr marL="285750" indent="-285750">
              <a:defRPr/>
            </a:pPr>
            <a:r>
              <a:rPr sz="1800" dirty="0"/>
              <a:t>Required fan power remains below 10% of FPS output for expected range of ambient conditions at potential crewed landing sites (mid-latitudes, low elevation)</a:t>
            </a:r>
          </a:p>
          <a:p>
            <a:pPr marL="0" indent="0" eaLnBrk="1" hangingPunct="1">
              <a:buClr>
                <a:srgbClr val="81BC00"/>
              </a:buClr>
              <a:buFont typeface="Arial" panose="020B0604020202020204" pitchFamily="34" charset="0"/>
              <a:buNone/>
              <a:defRPr/>
            </a:pPr>
            <a:endParaRPr altLang="en-US" sz="3600" dirty="0"/>
          </a:p>
        </p:txBody>
      </p:sp>
      <p:sp>
        <p:nvSpPr>
          <p:cNvPr id="4" name="Rectangle 3">
            <a:extLst>
              <a:ext uri="{FF2B5EF4-FFF2-40B4-BE49-F238E27FC236}">
                <a16:creationId xmlns:a16="http://schemas.microsoft.com/office/drawing/2014/main" id="{7465E2F5-8298-964B-C5EF-28DF8C0487F9}"/>
              </a:ext>
            </a:extLst>
          </p:cNvPr>
          <p:cNvSpPr/>
          <p:nvPr/>
        </p:nvSpPr>
        <p:spPr>
          <a:xfrm>
            <a:off x="417513" y="5992813"/>
            <a:ext cx="1535112" cy="6381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Place logo </a:t>
            </a:r>
            <a:br>
              <a:rPr lang="en-US" sz="1200" dirty="0"/>
            </a:br>
            <a:r>
              <a:rPr lang="en-US" sz="1200" dirty="0"/>
              <a:t>or company name here</a:t>
            </a:r>
          </a:p>
        </p:txBody>
      </p:sp>
      <p:pic>
        <p:nvPicPr>
          <p:cNvPr id="11269" name="Content Placeholder 6">
            <a:extLst>
              <a:ext uri="{FF2B5EF4-FFF2-40B4-BE49-F238E27FC236}">
                <a16:creationId xmlns:a16="http://schemas.microsoft.com/office/drawing/2014/main" id="{162950B2-FE16-03F6-1811-593C892B5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463" y="125413"/>
            <a:ext cx="4491037"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a:extLst>
              <a:ext uri="{FF2B5EF4-FFF2-40B4-BE49-F238E27FC236}">
                <a16:creationId xmlns:a16="http://schemas.microsoft.com/office/drawing/2014/main" id="{D3AADBD7-D4E9-B630-6788-8D19F8CCF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613" y="3163888"/>
            <a:ext cx="4652962"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B9155E9-168B-76F3-D5EC-F9E2AA526832}"/>
              </a:ext>
            </a:extLst>
          </p:cNvPr>
          <p:cNvSpPr txBox="1"/>
          <p:nvPr/>
        </p:nvSpPr>
        <p:spPr>
          <a:xfrm>
            <a:off x="0" y="5059363"/>
            <a:ext cx="7129463" cy="922337"/>
          </a:xfrm>
          <a:prstGeom prst="rect">
            <a:avLst/>
          </a:prstGeom>
          <a:noFill/>
        </p:spPr>
        <p:txBody>
          <a:bodyPr>
            <a:spAutoFit/>
          </a:bodyPr>
          <a:lstStyle/>
          <a:p>
            <a:pPr>
              <a:defRPr/>
            </a:pPr>
            <a:r>
              <a:rPr lang="en-US" dirty="0">
                <a:solidFill>
                  <a:schemeClr val="tx1">
                    <a:lumMod val="65000"/>
                    <a:lumOff val="35000"/>
                  </a:schemeClr>
                </a:solidFill>
                <a:cs typeface="Arial" panose="020B0604020202020204" pitchFamily="34" charset="0"/>
              </a:rPr>
              <a:t>Top: Variation of optimal cycle mass vs output power for 3 materials</a:t>
            </a:r>
          </a:p>
          <a:p>
            <a:pPr>
              <a:defRPr/>
            </a:pPr>
            <a:r>
              <a:rPr lang="en-US" dirty="0">
                <a:solidFill>
                  <a:schemeClr val="tx1">
                    <a:lumMod val="65000"/>
                    <a:lumOff val="35000"/>
                  </a:schemeClr>
                </a:solidFill>
                <a:cs typeface="Arial" panose="020B0604020202020204" pitchFamily="34" charset="0"/>
              </a:rPr>
              <a:t>Bottom: Variation of optimal cycle fan power vs ambient conditions for a 40 </a:t>
            </a:r>
            <a:r>
              <a:rPr lang="en-US" dirty="0" err="1">
                <a:solidFill>
                  <a:schemeClr val="tx1">
                    <a:lumMod val="65000"/>
                    <a:lumOff val="35000"/>
                  </a:schemeClr>
                </a:solidFill>
                <a:cs typeface="Arial" panose="020B0604020202020204" pitchFamily="34" charset="0"/>
              </a:rPr>
              <a:t>kWe</a:t>
            </a:r>
            <a:r>
              <a:rPr lang="en-US" dirty="0">
                <a:solidFill>
                  <a:schemeClr val="tx1">
                    <a:lumMod val="65000"/>
                    <a:lumOff val="35000"/>
                  </a:schemeClr>
                </a:solidFill>
                <a:cs typeface="Arial" panose="020B0604020202020204" pitchFamily="34" charset="0"/>
              </a:rPr>
              <a:t> cycle</a:t>
            </a:r>
          </a:p>
        </p:txBody>
      </p:sp>
      <p:pic>
        <p:nvPicPr>
          <p:cNvPr id="11272" name="Picture 6" descr="University of Wisconsin–Madison">
            <a:extLst>
              <a:ext uri="{FF2B5EF4-FFF2-40B4-BE49-F238E27FC236}">
                <a16:creationId xmlns:a16="http://schemas.microsoft.com/office/drawing/2014/main" id="{199A0BCE-FB69-ED7B-BA67-DEC40469E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5911850"/>
            <a:ext cx="2370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ANS 16x9_02_ NEW">
  <a:themeElements>
    <a:clrScheme name="Custom 2">
      <a:dk1>
        <a:srgbClr val="2F5496"/>
      </a:dk1>
      <a:lt1>
        <a:srgbClr val="FFFFFF"/>
      </a:lt1>
      <a:dk2>
        <a:srgbClr val="2F5496"/>
      </a:dk2>
      <a:lt2>
        <a:srgbClr val="E7E6E6"/>
      </a:lt2>
      <a:accent1>
        <a:srgbClr val="2F5496"/>
      </a:accent1>
      <a:accent2>
        <a:srgbClr val="70AD47"/>
      </a:accent2>
      <a:accent3>
        <a:srgbClr val="FFC000"/>
      </a:accent3>
      <a:accent4>
        <a:srgbClr val="8F45C7"/>
      </a:accent4>
      <a:accent5>
        <a:srgbClr val="70AD47"/>
      </a:accent5>
      <a:accent6>
        <a:srgbClr val="BFBFB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ANS 16x9_02_ NEW</Template>
  <TotalTime>2313</TotalTime>
  <Words>2825</Words>
  <Application>Microsoft Office PowerPoint</Application>
  <PresentationFormat>Widescreen</PresentationFormat>
  <Paragraphs>262</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Cambria Math</vt:lpstr>
      <vt:lpstr>Wingdings</vt:lpstr>
      <vt:lpstr>ANS 16x9_02_ NEW</vt:lpstr>
      <vt:lpstr>Heat Exchanger Design for Mars Surface Applications</vt:lpstr>
      <vt:lpstr>Why Mars?</vt:lpstr>
      <vt:lpstr>Why Send People?</vt:lpstr>
      <vt:lpstr>Why Nuclear Power?</vt:lpstr>
      <vt:lpstr>Forced-convection Heat Exchanger</vt:lpstr>
      <vt:lpstr>Modelling Approach</vt:lpstr>
      <vt:lpstr>HX Model Results</vt:lpstr>
      <vt:lpstr>Cycle Optimization Results</vt:lpstr>
      <vt:lpstr>Optimal Cycle Performance</vt:lpstr>
      <vt:lpstr>Experimental Validation</vt:lpstr>
      <vt:lpstr>Test Chamber</vt:lpstr>
      <vt:lpstr>PowerPoint Presentation</vt:lpstr>
      <vt:lpstr>Experimental HX Fabrication </vt:lpstr>
      <vt:lpstr>HX Frame</vt:lpstr>
      <vt:lpstr>PowerPoint Presentation</vt:lpstr>
      <vt:lpstr>Test Section</vt:lpstr>
      <vt:lpstr>Flow Measurement</vt:lpstr>
      <vt:lpstr>Controls Setup</vt:lpstr>
      <vt:lpstr>Test Procedure</vt:lpstr>
      <vt:lpstr>Calibration Results</vt:lpstr>
      <vt:lpstr>HX Data Collection Setup</vt:lpstr>
      <vt:lpstr>Experimental Results - Energy Balance</vt:lpstr>
      <vt:lpstr>Experimental Results-Pressure Drop</vt:lpstr>
      <vt:lpstr>Experimental Results-Nusselt number</vt:lpstr>
      <vt:lpstr>PowerPoint Presentation</vt:lpstr>
      <vt:lpstr>PowerPoint Presentation</vt:lpstr>
      <vt:lpstr>Summary</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Gravley</dc:creator>
  <cp:lastModifiedBy>Nathan Colgan</cp:lastModifiedBy>
  <cp:revision>98</cp:revision>
  <dcterms:created xsi:type="dcterms:W3CDTF">2017-01-30T20:04:56Z</dcterms:created>
  <dcterms:modified xsi:type="dcterms:W3CDTF">2022-10-11T19:53:51Z</dcterms:modified>
</cp:coreProperties>
</file>