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6" r:id="rId9"/>
    <p:sldId id="265" r:id="rId10"/>
    <p:sldId id="269" r:id="rId11"/>
    <p:sldId id="264" r:id="rId12"/>
    <p:sldId id="267" r:id="rId13"/>
    <p:sldId id="268" r:id="rId14"/>
    <p:sldId id="272" r:id="rId15"/>
    <p:sldId id="273" r:id="rId16"/>
    <p:sldId id="274" r:id="rId17"/>
    <p:sldId id="279" r:id="rId18"/>
    <p:sldId id="280" r:id="rId19"/>
    <p:sldId id="281" r:id="rId20"/>
    <p:sldId id="275" r:id="rId21"/>
    <p:sldId id="282"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p:scale>
          <a:sx n="150" d="100"/>
          <a:sy n="150" d="100"/>
        </p:scale>
        <p:origin x="2472" y="-10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045E0-95FD-42D3-AAE4-FE4C4C793792}" type="datetimeFigureOut">
              <a:rPr lang="en-US" smtClean="0"/>
              <a:t>11/9/2021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54F1D-22D6-4690-A25D-67024372A38A}" type="slidenum">
              <a:rPr lang="en-US" smtClean="0"/>
              <a:t>‹#›</a:t>
            </a:fld>
            <a:endParaRPr lang="en-US" dirty="0"/>
          </a:p>
        </p:txBody>
      </p:sp>
    </p:spTree>
    <p:extLst>
      <p:ext uri="{BB962C8B-B14F-4D97-AF65-F5344CB8AC3E}">
        <p14:creationId xmlns:p14="http://schemas.microsoft.com/office/powerpoint/2010/main" val="171949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1</a:t>
            </a:fld>
            <a:endParaRPr lang="en-US" dirty="0"/>
          </a:p>
        </p:txBody>
      </p:sp>
    </p:spTree>
    <p:extLst>
      <p:ext uri="{BB962C8B-B14F-4D97-AF65-F5344CB8AC3E}">
        <p14:creationId xmlns:p14="http://schemas.microsoft.com/office/powerpoint/2010/main" val="9675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10</a:t>
            </a:fld>
            <a:endParaRPr lang="en-US" dirty="0"/>
          </a:p>
        </p:txBody>
      </p:sp>
    </p:spTree>
    <p:extLst>
      <p:ext uri="{BB962C8B-B14F-4D97-AF65-F5344CB8AC3E}">
        <p14:creationId xmlns:p14="http://schemas.microsoft.com/office/powerpoint/2010/main" val="220997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11</a:t>
            </a:fld>
            <a:endParaRPr lang="en-US" dirty="0"/>
          </a:p>
        </p:txBody>
      </p:sp>
    </p:spTree>
    <p:extLst>
      <p:ext uri="{BB962C8B-B14F-4D97-AF65-F5344CB8AC3E}">
        <p14:creationId xmlns:p14="http://schemas.microsoft.com/office/powerpoint/2010/main" val="405202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12</a:t>
            </a:fld>
            <a:endParaRPr lang="en-US" dirty="0"/>
          </a:p>
        </p:txBody>
      </p:sp>
    </p:spTree>
    <p:extLst>
      <p:ext uri="{BB962C8B-B14F-4D97-AF65-F5344CB8AC3E}">
        <p14:creationId xmlns:p14="http://schemas.microsoft.com/office/powerpoint/2010/main" val="411272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13</a:t>
            </a:fld>
            <a:endParaRPr lang="en-US" dirty="0"/>
          </a:p>
        </p:txBody>
      </p:sp>
    </p:spTree>
    <p:extLst>
      <p:ext uri="{BB962C8B-B14F-4D97-AF65-F5344CB8AC3E}">
        <p14:creationId xmlns:p14="http://schemas.microsoft.com/office/powerpoint/2010/main" val="343119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14</a:t>
            </a:fld>
            <a:endParaRPr lang="en-US" dirty="0"/>
          </a:p>
        </p:txBody>
      </p:sp>
    </p:spTree>
    <p:extLst>
      <p:ext uri="{BB962C8B-B14F-4D97-AF65-F5344CB8AC3E}">
        <p14:creationId xmlns:p14="http://schemas.microsoft.com/office/powerpoint/2010/main" val="284199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23</a:t>
            </a:fld>
            <a:endParaRPr lang="en-US" dirty="0"/>
          </a:p>
        </p:txBody>
      </p:sp>
    </p:spTree>
    <p:extLst>
      <p:ext uri="{BB962C8B-B14F-4D97-AF65-F5344CB8AC3E}">
        <p14:creationId xmlns:p14="http://schemas.microsoft.com/office/powerpoint/2010/main" val="161665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2</a:t>
            </a:fld>
            <a:endParaRPr lang="en-US" dirty="0"/>
          </a:p>
        </p:txBody>
      </p:sp>
    </p:spTree>
    <p:extLst>
      <p:ext uri="{BB962C8B-B14F-4D97-AF65-F5344CB8AC3E}">
        <p14:creationId xmlns:p14="http://schemas.microsoft.com/office/powerpoint/2010/main" val="182064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3</a:t>
            </a:fld>
            <a:endParaRPr lang="en-US" dirty="0"/>
          </a:p>
        </p:txBody>
      </p:sp>
    </p:spTree>
    <p:extLst>
      <p:ext uri="{BB962C8B-B14F-4D97-AF65-F5344CB8AC3E}">
        <p14:creationId xmlns:p14="http://schemas.microsoft.com/office/powerpoint/2010/main" val="335188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4</a:t>
            </a:fld>
            <a:endParaRPr lang="en-US" dirty="0"/>
          </a:p>
        </p:txBody>
      </p:sp>
    </p:spTree>
    <p:extLst>
      <p:ext uri="{BB962C8B-B14F-4D97-AF65-F5344CB8AC3E}">
        <p14:creationId xmlns:p14="http://schemas.microsoft.com/office/powerpoint/2010/main" val="56621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5</a:t>
            </a:fld>
            <a:endParaRPr lang="en-US" dirty="0"/>
          </a:p>
        </p:txBody>
      </p:sp>
    </p:spTree>
    <p:extLst>
      <p:ext uri="{BB962C8B-B14F-4D97-AF65-F5344CB8AC3E}">
        <p14:creationId xmlns:p14="http://schemas.microsoft.com/office/powerpoint/2010/main" val="143073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6</a:t>
            </a:fld>
            <a:endParaRPr lang="en-US" dirty="0"/>
          </a:p>
        </p:txBody>
      </p:sp>
    </p:spTree>
    <p:extLst>
      <p:ext uri="{BB962C8B-B14F-4D97-AF65-F5344CB8AC3E}">
        <p14:creationId xmlns:p14="http://schemas.microsoft.com/office/powerpoint/2010/main" val="314222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54F1D-22D6-4690-A25D-67024372A38A}" type="slidenum">
              <a:rPr lang="en-US" smtClean="0"/>
              <a:t>7</a:t>
            </a:fld>
            <a:endParaRPr lang="en-US" dirty="0"/>
          </a:p>
        </p:txBody>
      </p:sp>
    </p:spTree>
    <p:extLst>
      <p:ext uri="{BB962C8B-B14F-4D97-AF65-F5344CB8AC3E}">
        <p14:creationId xmlns:p14="http://schemas.microsoft.com/office/powerpoint/2010/main" val="173112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8</a:t>
            </a:fld>
            <a:endParaRPr lang="en-US" dirty="0"/>
          </a:p>
        </p:txBody>
      </p:sp>
    </p:spTree>
    <p:extLst>
      <p:ext uri="{BB962C8B-B14F-4D97-AF65-F5344CB8AC3E}">
        <p14:creationId xmlns:p14="http://schemas.microsoft.com/office/powerpoint/2010/main" val="423494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54F1D-22D6-4690-A25D-67024372A38A}" type="slidenum">
              <a:rPr lang="en-US" smtClean="0"/>
              <a:t>9</a:t>
            </a:fld>
            <a:endParaRPr lang="en-US" dirty="0"/>
          </a:p>
        </p:txBody>
      </p:sp>
    </p:spTree>
    <p:extLst>
      <p:ext uri="{BB962C8B-B14F-4D97-AF65-F5344CB8AC3E}">
        <p14:creationId xmlns:p14="http://schemas.microsoft.com/office/powerpoint/2010/main" val="26282343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3572" cy="6858000"/>
          </a:xfrm>
          <a:prstGeom prst="rect">
            <a:avLst/>
          </a:prstGeom>
        </p:spPr>
      </p:pic>
      <p:sp>
        <p:nvSpPr>
          <p:cNvPr id="8" name="Rectangle 7"/>
          <p:cNvSpPr/>
          <p:nvPr userDrawn="1"/>
        </p:nvSpPr>
        <p:spPr>
          <a:xfrm>
            <a:off x="-1" y="564135"/>
            <a:ext cx="12203573" cy="3025775"/>
          </a:xfrm>
          <a:prstGeom prst="rect">
            <a:avLst/>
          </a:prstGeom>
          <a:solidFill>
            <a:srgbClr val="7B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pic>
        <p:nvPicPr>
          <p:cNvPr id="22" name="Picture 21" descr="Basc_hall_autumn_fin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 y="564134"/>
            <a:ext cx="2450592" cy="2756916"/>
          </a:xfrm>
          <a:prstGeom prst="rect">
            <a:avLst/>
          </a:prstGeom>
        </p:spPr>
      </p:pic>
      <p:pic>
        <p:nvPicPr>
          <p:cNvPr id="23" name="Picture 22" descr="SailingChamp_fin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3980" y="841460"/>
            <a:ext cx="2450592" cy="2756916"/>
          </a:xfrm>
          <a:prstGeom prst="rect">
            <a:avLst/>
          </a:prstGeom>
        </p:spPr>
      </p:pic>
      <p:pic>
        <p:nvPicPr>
          <p:cNvPr id="24" name="Picture 23" descr="snowy_campus_final.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77704" y="562923"/>
            <a:ext cx="2450592" cy="2756916"/>
          </a:xfrm>
          <a:prstGeom prst="rect">
            <a:avLst/>
          </a:prstGeom>
        </p:spPr>
      </p:pic>
      <p:pic>
        <p:nvPicPr>
          <p:cNvPr id="25" name="Picture 24" descr="BascHill_spring_final.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088" y="841460"/>
            <a:ext cx="2450592" cy="2756916"/>
          </a:xfrm>
          <a:prstGeom prst="rect">
            <a:avLst/>
          </a:prstGeom>
        </p:spPr>
      </p:pic>
      <p:pic>
        <p:nvPicPr>
          <p:cNvPr id="26" name="Picture 25" descr="Wbanner_Lincoln_final.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52980" y="564134"/>
            <a:ext cx="2450592" cy="2756916"/>
          </a:xfrm>
          <a:prstGeom prst="rect">
            <a:avLst/>
          </a:prstGeom>
        </p:spPr>
      </p:pic>
      <p:pic>
        <p:nvPicPr>
          <p:cNvPr id="3" name="Picture 2" descr="uwlogo_web_med_ctr_wht.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01388" y="4169218"/>
            <a:ext cx="3560064" cy="1786128"/>
          </a:xfrm>
          <a:prstGeom prst="rect">
            <a:avLst/>
          </a:prstGeom>
        </p:spPr>
      </p:pic>
    </p:spTree>
    <p:extLst>
      <p:ext uri="{BB962C8B-B14F-4D97-AF65-F5344CB8AC3E}">
        <p14:creationId xmlns:p14="http://schemas.microsoft.com/office/powerpoint/2010/main" val="16468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3" y="962813"/>
            <a:ext cx="11108267" cy="84573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90D8F-BC4B-4605-A426-9D8CBE8DD3FE}" type="datetime1">
              <a:rPr lang="en-US" smtClean="0">
                <a:solidFill>
                  <a:prstClr val="black">
                    <a:tint val="75000"/>
                  </a:prstClr>
                </a:solidFill>
              </a:rPr>
              <a:pPr/>
              <a:t>11/9/2021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5" name="Slide Number Placeholder 4"/>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6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4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866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621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E13D2F-E21B-4F25-8CDA-D0FD8927A33D}" type="datetime1">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30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6DD5-EBF5-4994-A1D3-88EBBBA27089}" type="datetime1">
              <a:rPr lang="en-US" smtClean="0">
                <a:solidFill>
                  <a:prstClr val="black">
                    <a:tint val="75000"/>
                  </a:prstClr>
                </a:solidFill>
              </a:rPr>
              <a:pPr/>
              <a:t>11/9/2021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4" name="Slide Number Placeholder 3"/>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5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D5EA7-65D3-4746-BFC3-277A7DABAF21}" type="datetime1">
              <a:rPr lang="en-US" smtClean="0">
                <a:solidFill>
                  <a:prstClr val="black">
                    <a:tint val="75000"/>
                  </a:prstClr>
                </a:solidFill>
              </a:rPr>
              <a:pPr/>
              <a:t>11/9/2021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4" name="Slide Number Placeholder 3"/>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0" y="1"/>
            <a:ext cx="12192000" cy="6858000"/>
          </a:xfrm>
          <a:prstGeom prst="rect">
            <a:avLst/>
          </a:prstGeom>
          <a:solidFill>
            <a:srgbClr val="B700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uwlogo_web_lrg_ctr_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5720" y="960967"/>
            <a:ext cx="7160768" cy="3590544"/>
          </a:xfrm>
          <a:prstGeom prst="rect">
            <a:avLst/>
          </a:prstGeom>
        </p:spPr>
      </p:pic>
    </p:spTree>
    <p:extLst>
      <p:ext uri="{BB962C8B-B14F-4D97-AF65-F5344CB8AC3E}">
        <p14:creationId xmlns:p14="http://schemas.microsoft.com/office/powerpoint/2010/main" val="89989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88434" y="1261736"/>
            <a:ext cx="11015133"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609600" y="274638"/>
            <a:ext cx="10972800" cy="574448"/>
          </a:xfrm>
          <a:prstGeom prst="rect">
            <a:avLst/>
          </a:prstGeom>
        </p:spPr>
        <p:txBody>
          <a:bodyPr rtlCol="0">
            <a:normAutofit/>
          </a:bodyPr>
          <a:lstStyle>
            <a:lvl1pPr>
              <a:defRPr b="1" i="0">
                <a:latin typeface="Gill Sans MT"/>
                <a:cs typeface="Gill Sans MT"/>
              </a:defRPr>
            </a:lvl1pPr>
          </a:lstStyle>
          <a:p>
            <a:r>
              <a:rPr lang="en-US"/>
              <a:t>Click to edit Master title style</a:t>
            </a:r>
            <a:endParaRPr lang="en-US" dirty="0"/>
          </a:p>
        </p:txBody>
      </p:sp>
      <p:sp>
        <p:nvSpPr>
          <p:cNvPr id="10" name="Text Placeholder 3"/>
          <p:cNvSpPr>
            <a:spLocks noGrp="1"/>
          </p:cNvSpPr>
          <p:nvPr>
            <p:ph type="body" sz="quarter" idx="10"/>
          </p:nvPr>
        </p:nvSpPr>
        <p:spPr>
          <a:xfrm>
            <a:off x="3007785" y="6381750"/>
            <a:ext cx="8513233" cy="476251"/>
          </a:xfrm>
        </p:spPr>
        <p:txBody>
          <a:bodyPr anchor="ctr">
            <a:normAutofit/>
          </a:bodyPr>
          <a:lstStyle>
            <a:lvl1pPr marL="0" indent="0">
              <a:buNone/>
              <a:defRPr sz="1200" b="0" i="0">
                <a:latin typeface="Gill Sans MT"/>
                <a:cs typeface="Gill Sans MT"/>
              </a:defRPr>
            </a:lvl1pPr>
          </a:lstStyle>
          <a:p>
            <a:pPr lvl="0"/>
            <a:r>
              <a:rPr lang="en-US"/>
              <a:t>Edit Master text styles</a:t>
            </a:r>
          </a:p>
        </p:txBody>
      </p:sp>
      <p:sp>
        <p:nvSpPr>
          <p:cNvPr id="6" name="Slide Number Placeholder 5"/>
          <p:cNvSpPr>
            <a:spLocks noGrp="1"/>
          </p:cNvSpPr>
          <p:nvPr>
            <p:ph type="sldNum" sz="quarter" idx="12"/>
          </p:nvPr>
        </p:nvSpPr>
        <p:spPr>
          <a:xfrm>
            <a:off x="11542053" y="6427787"/>
            <a:ext cx="670983" cy="384175"/>
          </a:xfrm>
        </p:spPr>
        <p:txBody>
          <a:bodyPr/>
          <a:lstStyle>
            <a:lvl1pPr>
              <a:defRPr/>
            </a:lvl1pPr>
          </a:lstStyle>
          <a:p>
            <a:fld id="{642CEF9C-A152-4A4E-BFD8-E61515FC5ADF}"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07934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27317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828800" y="3409950"/>
            <a:ext cx="8534400" cy="17526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516BD-413D-49DC-88CB-C416A8EF808A}" type="datetime1">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01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273175"/>
          </a:xfrm>
        </p:spPr>
        <p:txBody>
          <a:bodyPr>
            <a:normAutofit/>
          </a:bodyPr>
          <a:lstStyle>
            <a:lvl1pP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409950"/>
            <a:ext cx="8534400" cy="1752600"/>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1" y="0"/>
            <a:ext cx="12192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 y="533401"/>
            <a:ext cx="12192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wlogo_web_sm_fl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3801" y="48767"/>
            <a:ext cx="1804416" cy="530352"/>
          </a:xfrm>
          <a:prstGeom prst="rect">
            <a:avLst/>
          </a:prstGeom>
        </p:spPr>
      </p:pic>
    </p:spTree>
    <p:extLst>
      <p:ext uri="{BB962C8B-B14F-4D97-AF65-F5344CB8AC3E}">
        <p14:creationId xmlns:p14="http://schemas.microsoft.com/office/powerpoint/2010/main" val="26148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a:lvl1pPr>
          </a:lstStyle>
          <a:p>
            <a:pPr lvl="0"/>
            <a:r>
              <a:rPr lang="en-US" dirty="0"/>
              <a:t>Click to edit master styles</a:t>
            </a:r>
          </a:p>
        </p:txBody>
      </p:sp>
      <p:sp>
        <p:nvSpPr>
          <p:cNvPr id="4" name="Date Placeholder 3"/>
          <p:cNvSpPr>
            <a:spLocks noGrp="1"/>
          </p:cNvSpPr>
          <p:nvPr>
            <p:ph type="dt" sz="half" idx="10"/>
          </p:nvPr>
        </p:nvSpPr>
        <p:spPr/>
        <p:txBody>
          <a:bodyPr/>
          <a:lstStyle/>
          <a:p>
            <a:fld id="{09A45B0C-6090-4CEC-B28B-70987B533AEA}" type="datetime1">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3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4C9821EA-926B-44AA-8986-492F88C54F16}" type="datetime1">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49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ctr">
              <a:defRPr sz="3200" b="1" cap="all" spc="30"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3604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419F33-9891-4532-82F4-C756CA32BD26}" type="datetime1">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35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4933" y="962813"/>
            <a:ext cx="11108267" cy="6304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770063"/>
            <a:ext cx="5334000" cy="4144963"/>
          </a:xfrm>
        </p:spPr>
        <p:txBody>
          <a:bodyPr/>
          <a:lstStyle>
            <a:lvl1pPr>
              <a:spcAft>
                <a:spcPts val="600"/>
              </a:spcAft>
              <a:defRPr sz="2000"/>
            </a:lvl1pPr>
            <a:lvl2pPr marL="457200">
              <a:spcAft>
                <a:spcPts val="600"/>
              </a:spcAft>
              <a:defRPr sz="1800"/>
            </a:lvl2pPr>
            <a:lvl3pPr marL="594360">
              <a:spcAft>
                <a:spcPts val="600"/>
              </a:spcAft>
              <a:defRPr sz="1600" baseline="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92078" y="1770063"/>
            <a:ext cx="5249333" cy="4144963"/>
          </a:xfrm>
        </p:spPr>
        <p:txBody>
          <a:bodyPr/>
          <a:lstStyle>
            <a:lvl1pPr>
              <a:spcAft>
                <a:spcPts val="600"/>
              </a:spcAft>
              <a:defRPr sz="2000"/>
            </a:lvl1pPr>
            <a:lvl2pPr marL="457200">
              <a:spcAft>
                <a:spcPts val="600"/>
              </a:spcAft>
              <a:defRPr sz="1800"/>
            </a:lvl2pPr>
            <a:lvl3pPr marL="594360">
              <a:spcAft>
                <a:spcPts val="600"/>
              </a:spcAft>
              <a:defRPr sz="1600" baseline="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A6C1AF15-D736-4BCD-A95D-73F9C4722238}" type="datetime1">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943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4933" y="962043"/>
            <a:ext cx="11108267" cy="125014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24934" y="1766025"/>
            <a:ext cx="5350933" cy="446162"/>
          </a:xfrm>
        </p:spPr>
        <p:txBody>
          <a:bodyPr anchor="t" anchorCtr="0">
            <a:normAutofit/>
          </a:bodyPr>
          <a:lstStyle>
            <a:lvl1pPr marL="0" indent="0">
              <a:buNone/>
              <a:defRPr sz="1800" b="1">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24934" y="2212188"/>
            <a:ext cx="5350933" cy="3557587"/>
          </a:xfrm>
        </p:spPr>
        <p:txBody>
          <a:bodyPr/>
          <a:lstStyle>
            <a:lvl1pPr marL="182880" indent="-182880">
              <a:spcAft>
                <a:spcPts val="600"/>
              </a:spcAft>
              <a:defRPr sz="1800" baseline="0"/>
            </a:lvl1pPr>
            <a:lvl2pPr marL="457200" indent="-182880">
              <a:spcAft>
                <a:spcPts val="600"/>
              </a:spcAft>
              <a:defRPr sz="1600" baseline="0"/>
            </a:lvl2pPr>
            <a:lvl3pPr marL="594360">
              <a:spcAft>
                <a:spcPts val="600"/>
              </a:spcAft>
              <a:defRPr sz="1400" baseline="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61101" y="1770063"/>
            <a:ext cx="5374216" cy="442124"/>
          </a:xfrm>
        </p:spPr>
        <p:txBody>
          <a:bodyPr anchor="t" anchorCtr="0">
            <a:normAutofit/>
          </a:bodyPr>
          <a:lstStyle>
            <a:lvl1pPr marL="0" indent="0">
              <a:buNone/>
              <a:defRPr sz="1800" b="1" cap="none">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8984" y="2212188"/>
            <a:ext cx="5374216" cy="3557587"/>
          </a:xfrm>
        </p:spPr>
        <p:txBody>
          <a:bodyPr/>
          <a:lstStyle>
            <a:lvl1pPr marL="182880" indent="-182880">
              <a:spcAft>
                <a:spcPts val="600"/>
              </a:spcAft>
              <a:defRPr sz="1800" baseline="0"/>
            </a:lvl1pPr>
            <a:lvl2pPr marL="457200" indent="-182880">
              <a:spcAft>
                <a:spcPts val="600"/>
              </a:spcAft>
              <a:defRPr sz="1600" baseline="0"/>
            </a:lvl2pPr>
            <a:lvl3pPr marL="594360">
              <a:spcAft>
                <a:spcPts val="600"/>
              </a:spcAft>
              <a:defRPr sz="1400" baseline="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1105302A-2875-4496-98B6-583540362A78}" type="datetime1">
              <a:rPr lang="en-US" smtClean="0">
                <a:solidFill>
                  <a:prstClr val="black">
                    <a:tint val="75000"/>
                  </a:prstClr>
                </a:solidFill>
              </a:rPr>
              <a:pPr/>
              <a:t>11/9/2021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9" name="Slide Number Placeholder 8"/>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68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55700"/>
            <a:ext cx="4011084" cy="723900"/>
          </a:xfrm>
          <a:effectLst/>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944533" y="1155701"/>
            <a:ext cx="6637867" cy="4970463"/>
          </a:xfrm>
        </p:spPr>
        <p:txBody>
          <a:bodyPr/>
          <a:lstStyle>
            <a:lvl1pPr>
              <a:defRPr sz="2200"/>
            </a:lvl1pPr>
            <a:lvl2pPr marL="457200" indent="-182880">
              <a:defRPr sz="2000"/>
            </a:lvl2pPr>
            <a:lvl3pPr marL="685800" indent="-182880">
              <a:defRPr sz="1800" baseline="0"/>
            </a:lvl3pPr>
            <a:lvl4pPr marL="822960">
              <a:defRPr sz="1600" baseline="0"/>
            </a:lvl4pPr>
            <a:lvl5pPr marL="960120">
              <a:defRPr sz="1400"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879601"/>
            <a:ext cx="4011084" cy="4246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E6A264-D74D-47FF-9B89-96F5623A5222}" type="datetime1">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616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Rectangle 46"/>
          <p:cNvSpPr/>
          <p:nvPr/>
        </p:nvSpPr>
        <p:spPr>
          <a:xfrm>
            <a:off x="-1" y="6484619"/>
            <a:ext cx="12192000" cy="38925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524933" y="962813"/>
            <a:ext cx="11108267" cy="845736"/>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24933" y="1770064"/>
            <a:ext cx="11108267" cy="4208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09600" y="648462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BE2E7-4D0E-4F90-B10A-CE9449A02470}" type="datetime1">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216400" y="6483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University of Wisconsin–Madison</a:t>
            </a:r>
          </a:p>
        </p:txBody>
      </p:sp>
      <p:sp>
        <p:nvSpPr>
          <p:cNvPr id="6" name="Slide Number Placeholder 5"/>
          <p:cNvSpPr>
            <a:spLocks noGrp="1"/>
          </p:cNvSpPr>
          <p:nvPr>
            <p:ph type="sldNum" sz="quarter" idx="4"/>
          </p:nvPr>
        </p:nvSpPr>
        <p:spPr>
          <a:xfrm>
            <a:off x="8873067" y="6483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B6F24-B152-E34C-9FEA-21E4BFD4CBE1}" type="slidenum">
              <a:rPr lang="en-US" smtClean="0">
                <a:solidFill>
                  <a:prstClr val="black">
                    <a:tint val="75000"/>
                  </a:prstClr>
                </a:solidFill>
              </a:rPr>
              <a:pPr/>
              <a:t>‹#›</a:t>
            </a:fld>
            <a:endParaRPr lang="en-US" dirty="0">
              <a:solidFill>
                <a:prstClr val="black">
                  <a:tint val="75000"/>
                </a:prstClr>
              </a:solidFill>
            </a:endParaRPr>
          </a:p>
        </p:txBody>
      </p:sp>
      <p:sp>
        <p:nvSpPr>
          <p:cNvPr id="33" name="Rectangle 32"/>
          <p:cNvSpPr/>
          <p:nvPr/>
        </p:nvSpPr>
        <p:spPr>
          <a:xfrm>
            <a:off x="-1" y="0"/>
            <a:ext cx="12192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p:nvSpPr>
        <p:spPr>
          <a:xfrm>
            <a:off x="-1" y="533401"/>
            <a:ext cx="12192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wlogo_web_sm_fl_wht.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73801" y="56464"/>
            <a:ext cx="1804416" cy="530352"/>
          </a:xfrm>
          <a:prstGeom prst="rect">
            <a:avLst/>
          </a:prstGeom>
        </p:spPr>
      </p:pic>
    </p:spTree>
    <p:extLst>
      <p:ext uri="{BB962C8B-B14F-4D97-AF65-F5344CB8AC3E}">
        <p14:creationId xmlns:p14="http://schemas.microsoft.com/office/powerpoint/2010/main" val="382498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p:txStyles>
    <p:titleStyle>
      <a:lvl1pPr algn="ctr" defTabSz="457200" rtl="0" eaLnBrk="1" latinLnBrk="0" hangingPunct="1">
        <a:spcBef>
          <a:spcPct val="0"/>
        </a:spcBef>
        <a:buNone/>
        <a:defRPr sz="3600" kern="1200">
          <a:solidFill>
            <a:srgbClr val="B70000"/>
          </a:solidFill>
          <a:effectLst>
            <a:outerShdw blurRad="57150" dist="25400" dir="2700000" algn="tl" rotWithShape="0">
              <a:srgbClr val="000000">
                <a:alpha val="30000"/>
              </a:srgbClr>
            </a:outerShdw>
          </a:effectLst>
          <a:latin typeface="Arial"/>
          <a:ea typeface="+mj-ea"/>
          <a:cs typeface="+mj-cs"/>
        </a:defRPr>
      </a:lvl1pPr>
    </p:titleStyle>
    <p:bodyStyle>
      <a:lvl1pPr marL="0" indent="-182880" algn="l" defTabSz="457200" rtl="0" eaLnBrk="1" latinLnBrk="0" hangingPunct="1">
        <a:spcBef>
          <a:spcPts val="0"/>
        </a:spcBef>
        <a:spcAft>
          <a:spcPts val="600"/>
        </a:spcAft>
        <a:buClr>
          <a:srgbClr val="B70014"/>
        </a:buClr>
        <a:buSzPct val="90000"/>
        <a:buFont typeface="Arial"/>
        <a:buChar char="•"/>
        <a:defRPr sz="2200" kern="1200" baseline="0">
          <a:solidFill>
            <a:schemeClr val="tx1">
              <a:lumMod val="65000"/>
              <a:lumOff val="35000"/>
            </a:schemeClr>
          </a:solidFill>
          <a:latin typeface="Arial"/>
          <a:ea typeface="+mn-ea"/>
          <a:cs typeface="+mn-cs"/>
        </a:defRPr>
      </a:lvl1pPr>
      <a:lvl2pPr marL="457200" indent="-182880" algn="l" defTabSz="457200" rtl="0" eaLnBrk="1" latinLnBrk="0" hangingPunct="1">
        <a:spcBef>
          <a:spcPts val="0"/>
        </a:spcBef>
        <a:spcAft>
          <a:spcPts val="600"/>
        </a:spcAft>
        <a:buClr>
          <a:srgbClr val="B70014"/>
        </a:buClr>
        <a:buSzPct val="90000"/>
        <a:buFont typeface="Arial"/>
        <a:buChar char="•"/>
        <a:defRPr sz="2000" kern="1200" baseline="0">
          <a:solidFill>
            <a:schemeClr val="tx1">
              <a:lumMod val="65000"/>
              <a:lumOff val="35000"/>
            </a:schemeClr>
          </a:solidFill>
          <a:latin typeface="Arial"/>
          <a:ea typeface="+mn-ea"/>
          <a:cs typeface="+mn-cs"/>
        </a:defRPr>
      </a:lvl2pPr>
      <a:lvl3pPr marL="594360" indent="-137160" algn="l" defTabSz="457200" rtl="0" eaLnBrk="1" latinLnBrk="0" hangingPunct="1">
        <a:spcBef>
          <a:spcPts val="0"/>
        </a:spcBef>
        <a:spcAft>
          <a:spcPts val="600"/>
        </a:spcAft>
        <a:buClr>
          <a:srgbClr val="B70014"/>
        </a:buClr>
        <a:buSzPct val="90000"/>
        <a:buFont typeface="Arial"/>
        <a:buChar char="•"/>
        <a:defRPr sz="1800" kern="1200">
          <a:solidFill>
            <a:schemeClr val="tx1">
              <a:lumMod val="65000"/>
              <a:lumOff val="35000"/>
            </a:schemeClr>
          </a:solidFill>
          <a:latin typeface="Arial"/>
          <a:ea typeface="+mn-ea"/>
          <a:cs typeface="+mn-cs"/>
        </a:defRPr>
      </a:lvl3pPr>
      <a:lvl4pPr marL="822960" indent="-137160" algn="l" defTabSz="457200" rtl="0" eaLnBrk="1" latinLnBrk="0" hangingPunct="1">
        <a:spcBef>
          <a:spcPts val="0"/>
        </a:spcBef>
        <a:spcAft>
          <a:spcPts val="600"/>
        </a:spcAft>
        <a:buClr>
          <a:srgbClr val="B70014"/>
        </a:buClr>
        <a:buSzPct val="90000"/>
        <a:buFont typeface="Arial"/>
        <a:buChar char="•"/>
        <a:defRPr sz="1600" kern="1200">
          <a:solidFill>
            <a:schemeClr val="tx1">
              <a:lumMod val="65000"/>
              <a:lumOff val="35000"/>
            </a:schemeClr>
          </a:solidFill>
          <a:latin typeface="Arial"/>
          <a:ea typeface="+mn-ea"/>
          <a:cs typeface="+mn-cs"/>
        </a:defRPr>
      </a:lvl4pPr>
      <a:lvl5pPr marL="1005840" indent="-137160" algn="l" defTabSz="457200" rtl="0" eaLnBrk="1" latinLnBrk="0" hangingPunct="1">
        <a:spcBef>
          <a:spcPts val="0"/>
        </a:spcBef>
        <a:spcAft>
          <a:spcPts val="600"/>
        </a:spcAft>
        <a:buClr>
          <a:srgbClr val="B70014"/>
        </a:buClr>
        <a:buSzPct val="90000"/>
        <a:buFont typeface="Arial"/>
        <a:buChar char="•"/>
        <a:defRPr sz="14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Convective Heat Exchanger for Mars Surface Waste Heat Rejection</a:t>
            </a:r>
          </a:p>
        </p:txBody>
      </p:sp>
      <p:sp>
        <p:nvSpPr>
          <p:cNvPr id="3" name="Subtitle 2"/>
          <p:cNvSpPr>
            <a:spLocks noGrp="1"/>
          </p:cNvSpPr>
          <p:nvPr>
            <p:ph type="subTitle" idx="1"/>
          </p:nvPr>
        </p:nvSpPr>
        <p:spPr>
          <a:xfrm>
            <a:off x="1828800" y="3983528"/>
            <a:ext cx="8534400" cy="1752600"/>
          </a:xfrm>
        </p:spPr>
        <p:txBody>
          <a:bodyPr/>
          <a:lstStyle/>
          <a:p>
            <a:r>
              <a:rPr lang="en-US" dirty="0"/>
              <a:t>Nathan Colgan, Gregory Nellis, Mark Anderson</a:t>
            </a:r>
          </a:p>
          <a:p>
            <a:r>
              <a:rPr lang="en-US" dirty="0"/>
              <a:t>University of Wisconsin-Madison</a:t>
            </a:r>
          </a:p>
          <a:p>
            <a:r>
              <a:rPr lang="en-US" dirty="0"/>
              <a:t>Thermal Hydraulics Lab</a:t>
            </a:r>
          </a:p>
        </p:txBody>
      </p:sp>
      <p:sp>
        <p:nvSpPr>
          <p:cNvPr id="5"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146267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55700"/>
            <a:ext cx="6597534" cy="723900"/>
          </a:xfrm>
        </p:spPr>
        <p:txBody>
          <a:bodyPr>
            <a:noAutofit/>
          </a:bodyPr>
          <a:lstStyle/>
          <a:p>
            <a:r>
              <a:rPr lang="en-US" sz="3200" dirty="0"/>
              <a:t>Effect of Ambient Pressure on Optimal HX Effective Mass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0269" y="659730"/>
            <a:ext cx="4207796" cy="2847041"/>
          </a:xfrm>
        </p:spPr>
      </p:pic>
      <p:sp>
        <p:nvSpPr>
          <p:cNvPr id="4" name="Text Placeholder 3"/>
          <p:cNvSpPr>
            <a:spLocks noGrp="1"/>
          </p:cNvSpPr>
          <p:nvPr>
            <p:ph type="body" sz="half" idx="2"/>
          </p:nvPr>
        </p:nvSpPr>
        <p:spPr>
          <a:xfrm>
            <a:off x="609600" y="2229544"/>
            <a:ext cx="5999017" cy="1952566"/>
          </a:xfrm>
        </p:spPr>
        <p:txBody>
          <a:bodyPr>
            <a:normAutofit/>
          </a:bodyPr>
          <a:lstStyle/>
          <a:p>
            <a:pPr marL="285750" indent="-285750">
              <a:buFont typeface="Arial" panose="020B0604020202020204" pitchFamily="34" charset="0"/>
              <a:buChar char="•"/>
            </a:pPr>
            <a:r>
              <a:rPr lang="en-US" sz="1600" dirty="0"/>
              <a:t>Optimal HX effective mass increases with decreasing ambient pressure due to increasing required volumetric flow rate at lower density</a:t>
            </a:r>
          </a:p>
          <a:p>
            <a:pPr marL="285750" indent="-285750">
              <a:buFont typeface="Arial" panose="020B0604020202020204" pitchFamily="34" charset="0"/>
              <a:buChar char="•"/>
            </a:pPr>
            <a:r>
              <a:rPr lang="en-US" sz="1600" dirty="0"/>
              <a:t>Air-side pressure loss stays within feasible limit so HX operation appears feasible below at least 5 km elevation</a:t>
            </a:r>
          </a:p>
          <a:p>
            <a:pPr marL="285750" indent="-285750">
              <a:buFont typeface="Arial" panose="020B0604020202020204" pitchFamily="34" charset="0"/>
              <a:buChar char="•"/>
            </a:pPr>
            <a:r>
              <a:rPr lang="en-US" sz="1600" dirty="0"/>
              <a:t>Higher elevations were not examined due to landing site elevation constraints</a:t>
            </a:r>
          </a:p>
          <a:p>
            <a:pPr marL="285750"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10</a:t>
            </a:fld>
            <a:endParaRPr lang="en-US" dirty="0">
              <a:solidFill>
                <a:prstClr val="black">
                  <a:tint val="75000"/>
                </a:prstClr>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3538" r="5165"/>
          <a:stretch/>
        </p:blipFill>
        <p:spPr>
          <a:xfrm>
            <a:off x="7330269" y="3505629"/>
            <a:ext cx="4207796" cy="2895898"/>
          </a:xfrm>
          <a:prstGeom prst="rect">
            <a:avLst/>
          </a:prstGeom>
        </p:spPr>
      </p:pic>
      <p:sp>
        <p:nvSpPr>
          <p:cNvPr id="8"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160326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6620933" cy="723900"/>
          </a:xfrm>
        </p:spPr>
        <p:txBody>
          <a:bodyPr>
            <a:noAutofit/>
          </a:bodyPr>
          <a:lstStyle/>
          <a:p>
            <a:r>
              <a:rPr lang="en-US" sz="4000" dirty="0"/>
              <a:t>Overall Cycle Optimization</a:t>
            </a:r>
          </a:p>
        </p:txBody>
      </p:sp>
      <p:sp>
        <p:nvSpPr>
          <p:cNvPr id="4" name="Text Placeholder 3"/>
          <p:cNvSpPr>
            <a:spLocks noGrp="1"/>
          </p:cNvSpPr>
          <p:nvPr>
            <p:ph type="body" sz="half" idx="2"/>
          </p:nvPr>
        </p:nvSpPr>
        <p:spPr>
          <a:xfrm>
            <a:off x="609601" y="1879601"/>
            <a:ext cx="3862646" cy="4271817"/>
          </a:xfrm>
        </p:spPr>
        <p:txBody>
          <a:bodyPr>
            <a:normAutofit/>
          </a:bodyPr>
          <a:lstStyle/>
          <a:p>
            <a:pPr marL="285750" indent="-285750">
              <a:buFont typeface="Arial" panose="020B0604020202020204" pitchFamily="34" charset="0"/>
              <a:buChar char="•"/>
            </a:pPr>
            <a:r>
              <a:rPr lang="en-US" sz="1600" dirty="0"/>
              <a:t>HX model was integrated with Sondelski’s fission power system optimization model by replacing the existing radiator model to determine how the use of a forced-convection HX alters the mass-optimal cycle for a given desired electrical power output, HX material, and ambient conditions.</a:t>
            </a:r>
          </a:p>
          <a:p>
            <a:pPr marL="285750" indent="-285750">
              <a:buFont typeface="Arial" panose="020B0604020202020204" pitchFamily="34" charset="0"/>
              <a:buChar char="•"/>
            </a:pPr>
            <a:r>
              <a:rPr lang="en-US" sz="1600" dirty="0"/>
              <a:t>80% overall mass reduction</a:t>
            </a:r>
          </a:p>
          <a:p>
            <a:pPr marL="285750" indent="-285750">
              <a:buFont typeface="Arial" panose="020B0604020202020204" pitchFamily="34" charset="0"/>
              <a:buChar char="•"/>
            </a:pPr>
            <a:r>
              <a:rPr lang="en-US" sz="1600" dirty="0"/>
              <a:t>thermal efficiency increases from 27 to 36%</a:t>
            </a:r>
          </a:p>
          <a:p>
            <a:pPr marL="285750" indent="-285750">
              <a:buFont typeface="Arial" panose="020B0604020202020204" pitchFamily="34" charset="0"/>
              <a:buChar char="•"/>
            </a:pPr>
            <a:r>
              <a:rPr lang="en-US" sz="1600" dirty="0"/>
              <a:t>42 K decrease in heat rejection temperature</a:t>
            </a:r>
          </a:p>
          <a:p>
            <a:pPr marL="285750" indent="-285750">
              <a:buFont typeface="Arial" panose="020B0604020202020204" pitchFamily="34" charset="0"/>
              <a:buChar char="•"/>
            </a:pPr>
            <a:r>
              <a:rPr lang="en-US" sz="1600" dirty="0"/>
              <a:t>94% decrease in frontal area</a:t>
            </a:r>
          </a:p>
          <a:p>
            <a:pPr marL="285750" indent="-285750">
              <a:buFont typeface="Arial" panose="020B0604020202020204" pitchFamily="34" charset="0"/>
              <a:buChar char="•"/>
            </a:pPr>
            <a:r>
              <a:rPr lang="en-US" sz="1600" dirty="0"/>
              <a:t>Typical air velocity: 8-13 m/s</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11</a:t>
            </a:fld>
            <a:endParaRPr lang="en-US" dirty="0">
              <a:solidFill>
                <a:prstClr val="black">
                  <a:tint val="75000"/>
                </a:prstClr>
              </a:solidFill>
            </a:endParaRPr>
          </a:p>
        </p:txBody>
      </p:sp>
      <p:pic>
        <p:nvPicPr>
          <p:cNvPr id="7" name="Content Placeholder 13"/>
          <p:cNvPicPr>
            <a:picLocks noChangeAspect="1"/>
          </p:cNvPicPr>
          <p:nvPr/>
        </p:nvPicPr>
        <p:blipFill rotWithShape="1">
          <a:blip r:embed="rId3"/>
          <a:srcRect l="-737" t="-2141" r="32305" b="17829"/>
          <a:stretch/>
        </p:blipFill>
        <p:spPr>
          <a:xfrm>
            <a:off x="4372494" y="2655683"/>
            <a:ext cx="4285864" cy="2108893"/>
          </a:xfrm>
          <a:prstGeom prst="rect">
            <a:avLst/>
          </a:prstGeom>
        </p:spPr>
      </p:pic>
      <p:sp>
        <p:nvSpPr>
          <p:cNvPr id="9" name="TextBox 8"/>
          <p:cNvSpPr txBox="1"/>
          <p:nvPr/>
        </p:nvSpPr>
        <p:spPr>
          <a:xfrm>
            <a:off x="4194413" y="4996332"/>
            <a:ext cx="7638075" cy="923330"/>
          </a:xfrm>
          <a:prstGeom prst="rect">
            <a:avLst/>
          </a:prstGeom>
          <a:noFill/>
        </p:spPr>
        <p:txBody>
          <a:bodyPr wrap="square" rtlCol="0">
            <a:spAutoFit/>
          </a:bodyPr>
          <a:lstStyle/>
          <a:p>
            <a:r>
              <a:rPr lang="en-US" dirty="0"/>
              <a:t>Left: Performance comparison between a radiator and steel HX for a 40 kWe system, P</a:t>
            </a:r>
            <a:r>
              <a:rPr lang="en-US" baseline="-25000" dirty="0"/>
              <a:t>amb</a:t>
            </a:r>
            <a:r>
              <a:rPr lang="en-US" dirty="0"/>
              <a:t>=600 Pa, T</a:t>
            </a:r>
            <a:r>
              <a:rPr lang="en-US" baseline="-25000" dirty="0"/>
              <a:t>amb</a:t>
            </a:r>
            <a:r>
              <a:rPr lang="en-US" dirty="0"/>
              <a:t>=200 K</a:t>
            </a:r>
          </a:p>
          <a:p>
            <a:r>
              <a:rPr lang="en-US" dirty="0"/>
              <a:t>Right: Geometry and performance of optimal-cycle 40 kWe HX.</a:t>
            </a:r>
          </a:p>
        </p:txBody>
      </p:sp>
      <p:pic>
        <p:nvPicPr>
          <p:cNvPr id="13" name="Picture 12"/>
          <p:cNvPicPr>
            <a:picLocks noChangeAspect="1"/>
          </p:cNvPicPr>
          <p:nvPr/>
        </p:nvPicPr>
        <p:blipFill rotWithShape="1">
          <a:blip r:embed="rId4"/>
          <a:srcRect r="63470" b="15333"/>
          <a:stretch/>
        </p:blipFill>
        <p:spPr>
          <a:xfrm>
            <a:off x="8773405" y="1666145"/>
            <a:ext cx="3059083" cy="3331515"/>
          </a:xfrm>
          <a:prstGeom prst="rect">
            <a:avLst/>
          </a:prstGeom>
        </p:spPr>
      </p:pic>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64310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55700"/>
            <a:ext cx="6905104" cy="723900"/>
          </a:xfrm>
        </p:spPr>
        <p:txBody>
          <a:bodyPr>
            <a:noAutofit/>
          </a:bodyPr>
          <a:lstStyle/>
          <a:p>
            <a:r>
              <a:rPr lang="en-US" sz="3200" dirty="0"/>
              <a:t>Overall Cycle Dependence on Desired Power Output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6188" y="782973"/>
            <a:ext cx="4101136" cy="2774874"/>
          </a:xfrm>
        </p:spPr>
      </p:pic>
      <p:sp>
        <p:nvSpPr>
          <p:cNvPr id="4" name="Text Placeholder 3"/>
          <p:cNvSpPr>
            <a:spLocks noGrp="1"/>
          </p:cNvSpPr>
          <p:nvPr>
            <p:ph type="body" sz="half" idx="2"/>
          </p:nvPr>
        </p:nvSpPr>
        <p:spPr>
          <a:xfrm>
            <a:off x="609599" y="2154409"/>
            <a:ext cx="6148647" cy="4246563"/>
          </a:xfrm>
        </p:spPr>
        <p:txBody>
          <a:bodyPr>
            <a:normAutofit/>
          </a:bodyPr>
          <a:lstStyle/>
          <a:p>
            <a:pPr marL="285750" indent="-285750">
              <a:buFont typeface="Arial" panose="020B0604020202020204" pitchFamily="34" charset="0"/>
              <a:buChar char="•"/>
            </a:pPr>
            <a:r>
              <a:rPr lang="en-US" sz="1600" dirty="0"/>
              <a:t>Optimal cycle mass and fan power increase linearly with desired power up to 120 kWe</a:t>
            </a:r>
          </a:p>
          <a:p>
            <a:pPr marL="285750" indent="-285750">
              <a:buFont typeface="Arial" panose="020B0604020202020204" pitchFamily="34" charset="0"/>
              <a:buChar char="•"/>
            </a:pPr>
            <a:r>
              <a:rPr lang="en-US" sz="1600" dirty="0"/>
              <a:t>Thermal efficiency decreases with increasing power</a:t>
            </a:r>
          </a:p>
          <a:p>
            <a:pPr marL="285750" indent="-285750">
              <a:buFont typeface="Arial" panose="020B0604020202020204" pitchFamily="34" charset="0"/>
              <a:buChar char="•"/>
            </a:pPr>
            <a:r>
              <a:rPr lang="en-US" sz="1600" dirty="0"/>
              <a:t>Aluminum results in lowest overall cycle mass</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12</a:t>
            </a:fld>
            <a:endParaRPr lang="en-US" dirty="0">
              <a:solidFill>
                <a:prstClr val="black">
                  <a:tint val="75000"/>
                </a:prst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7" y="3313593"/>
            <a:ext cx="4563005" cy="30873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863" y="3639411"/>
            <a:ext cx="4081461" cy="2761561"/>
          </a:xfrm>
          <a:prstGeom prst="rect">
            <a:avLst/>
          </a:prstGeom>
        </p:spPr>
      </p:pic>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25305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55700"/>
            <a:ext cx="6489468" cy="723900"/>
          </a:xfrm>
        </p:spPr>
        <p:txBody>
          <a:bodyPr>
            <a:noAutofit/>
          </a:bodyPr>
          <a:lstStyle/>
          <a:p>
            <a:r>
              <a:rPr lang="en-US" sz="3200" dirty="0"/>
              <a:t>Optimal Cycle Response to Local Ambient Condition Variation</a:t>
            </a:r>
          </a:p>
        </p:txBody>
      </p:sp>
      <p:sp>
        <p:nvSpPr>
          <p:cNvPr id="4" name="Text Placeholder 3"/>
          <p:cNvSpPr>
            <a:spLocks noGrp="1"/>
          </p:cNvSpPr>
          <p:nvPr>
            <p:ph type="body" sz="half" idx="2"/>
          </p:nvPr>
        </p:nvSpPr>
        <p:spPr>
          <a:xfrm>
            <a:off x="609600" y="2236788"/>
            <a:ext cx="5101243" cy="4246563"/>
          </a:xfrm>
        </p:spPr>
        <p:txBody>
          <a:bodyPr>
            <a:noAutofit/>
          </a:bodyPr>
          <a:lstStyle/>
          <a:p>
            <a:pPr marL="285750" indent="-285750">
              <a:buFont typeface="Arial" panose="020B0604020202020204" pitchFamily="34" charset="0"/>
              <a:buChar char="•"/>
            </a:pPr>
            <a:r>
              <a:rPr lang="en-US" sz="1600" dirty="0"/>
              <a:t>Ambient conditions will vary during operation</a:t>
            </a:r>
          </a:p>
          <a:p>
            <a:pPr marL="285750" indent="-285750">
              <a:buFont typeface="Arial" panose="020B0604020202020204" pitchFamily="34" charset="0"/>
              <a:buChar char="•"/>
            </a:pPr>
            <a:r>
              <a:rPr lang="en-US" sz="1600" dirty="0"/>
              <a:t>HX must maintain sufficient heat dissipation with a constant geometry solely by varying fan power.</a:t>
            </a:r>
          </a:p>
          <a:p>
            <a:pPr marL="285750" indent="-285750">
              <a:buFont typeface="Arial" panose="020B0604020202020204" pitchFamily="34" charset="0"/>
              <a:buChar char="•"/>
            </a:pPr>
            <a:r>
              <a:rPr lang="en-US" sz="1600" dirty="0"/>
              <a:t>Variation based on Viking 2 lander but pressure reduced by 200 Pa to investigate upper range of landing elevation</a:t>
            </a:r>
          </a:p>
          <a:p>
            <a:pPr marL="285750" indent="-285750">
              <a:buFont typeface="Arial" panose="020B0604020202020204" pitchFamily="34" charset="0"/>
              <a:buChar char="•"/>
            </a:pPr>
            <a:r>
              <a:rPr lang="en-US" sz="1600" dirty="0"/>
              <a:t>Pressure drop and fan power increase with increasing temperature and decreasing pressure but remain within acceptable limits for all realistic conditions</a:t>
            </a:r>
          </a:p>
          <a:p>
            <a:pPr marL="285750" indent="-285750">
              <a:buFont typeface="Arial" panose="020B0604020202020204" pitchFamily="34" charset="0"/>
              <a:buChar char="•"/>
            </a:pPr>
            <a:r>
              <a:rPr lang="en-US" sz="1600" dirty="0"/>
              <a:t>Increased fan power may result in 10% reduction of available power in worst conditions</a:t>
            </a:r>
          </a:p>
          <a:p>
            <a:pPr marL="285750"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13</a:t>
            </a:fld>
            <a:endParaRPr lang="en-US" dirty="0">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889" y="3525900"/>
            <a:ext cx="4370978" cy="295745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887" y="639764"/>
            <a:ext cx="4312437" cy="2917841"/>
          </a:xfrm>
          <a:prstGeom prst="rect">
            <a:avLst/>
          </a:prstGeom>
        </p:spPr>
      </p:pic>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20430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5292435" cy="723900"/>
          </a:xfrm>
        </p:spPr>
        <p:txBody>
          <a:bodyPr>
            <a:noAutofit/>
          </a:bodyPr>
          <a:lstStyle/>
          <a:p>
            <a:r>
              <a:rPr lang="en-US" sz="3200" dirty="0"/>
              <a:t>Experimental Validation</a:t>
            </a:r>
          </a:p>
        </p:txBody>
      </p:sp>
      <p:sp>
        <p:nvSpPr>
          <p:cNvPr id="4" name="Text Placeholder 3"/>
          <p:cNvSpPr>
            <a:spLocks noGrp="1"/>
          </p:cNvSpPr>
          <p:nvPr>
            <p:ph type="body" sz="half" idx="2"/>
          </p:nvPr>
        </p:nvSpPr>
        <p:spPr>
          <a:xfrm>
            <a:off x="609601" y="1879601"/>
            <a:ext cx="5092930" cy="4097250"/>
          </a:xfrm>
        </p:spPr>
        <p:txBody>
          <a:bodyPr>
            <a:normAutofit/>
          </a:bodyPr>
          <a:lstStyle/>
          <a:p>
            <a:pPr marL="285750" indent="-285750">
              <a:buFont typeface="Arial" panose="020B0604020202020204" pitchFamily="34" charset="0"/>
              <a:buChar char="•"/>
            </a:pPr>
            <a:r>
              <a:rPr lang="en-US" dirty="0"/>
              <a:t>Constructing low-pressure test facility to operate prototype HXs in Mars-like environment</a:t>
            </a:r>
          </a:p>
          <a:p>
            <a:pPr marL="285750" indent="-285750">
              <a:buFont typeface="Arial" panose="020B0604020202020204" pitchFamily="34" charset="0"/>
              <a:buChar char="•"/>
            </a:pPr>
            <a:r>
              <a:rPr lang="en-US" dirty="0"/>
              <a:t>Will collect HX pressure loss and conductance, flow rate and fan pressure rise and efficiency data for range of fan speeds, heat loads, and ambient pressures for various HX designs</a:t>
            </a:r>
          </a:p>
          <a:p>
            <a:pPr marL="285750" indent="-285750">
              <a:buFont typeface="Arial" panose="020B0604020202020204" pitchFamily="34" charset="0"/>
              <a:buChar char="•"/>
            </a:pPr>
            <a:r>
              <a:rPr lang="en-US" dirty="0"/>
              <a:t>Test chamber is a vacuum glovebox owned by UW-THL. Will be evacuated and filled with CO</a:t>
            </a:r>
            <a:r>
              <a:rPr lang="en-US" baseline="-25000" dirty="0"/>
              <a:t>2</a:t>
            </a:r>
            <a:r>
              <a:rPr lang="en-US" dirty="0"/>
              <a:t> to a density of 0.144 kg/m</a:t>
            </a:r>
            <a:r>
              <a:rPr lang="en-US" baseline="30000" dirty="0"/>
              <a:t>3</a:t>
            </a:r>
            <a:r>
              <a:rPr lang="en-US" dirty="0"/>
              <a:t>.</a:t>
            </a:r>
          </a:p>
          <a:p>
            <a:pPr marL="742950" lvl="1" indent="-285750">
              <a:buFont typeface="Arial" panose="020B0604020202020204" pitchFamily="34" charset="0"/>
              <a:buChar char="•"/>
            </a:pPr>
            <a:r>
              <a:rPr lang="en-US" dirty="0"/>
              <a:t>Has </a:t>
            </a:r>
            <a:r>
              <a:rPr lang="en-US" dirty="0" err="1"/>
              <a:t>feedthough</a:t>
            </a:r>
            <a:r>
              <a:rPr lang="en-US" dirty="0"/>
              <a:t> ports for electrical power, data, pressure tap lines, vacuum and CO</a:t>
            </a:r>
            <a:r>
              <a:rPr lang="en-US" baseline="-25000" dirty="0"/>
              <a:t>2</a:t>
            </a:r>
            <a:r>
              <a:rPr lang="en-US" dirty="0"/>
              <a:t> fill lines, and a piezo vacuum gauge</a:t>
            </a:r>
          </a:p>
          <a:p>
            <a:endParaRPr lang="en-US"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14</a:t>
            </a:fld>
            <a:endParaRPr lang="en-US" dirty="0">
              <a:solidFill>
                <a:prstClr val="black">
                  <a:tint val="75000"/>
                </a:prstClr>
              </a:solidFill>
            </a:endParaRPr>
          </a:p>
        </p:txBody>
      </p:sp>
      <p:pic>
        <p:nvPicPr>
          <p:cNvPr id="13" name="Picture 12"/>
          <p:cNvPicPr>
            <a:picLocks noChangeAspect="1"/>
          </p:cNvPicPr>
          <p:nvPr/>
        </p:nvPicPr>
        <p:blipFill>
          <a:blip r:embed="rId3"/>
          <a:stretch>
            <a:fillRect/>
          </a:stretch>
        </p:blipFill>
        <p:spPr>
          <a:xfrm>
            <a:off x="6763679" y="3263511"/>
            <a:ext cx="4754881" cy="307386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697" t="11273" r="10395" b="23031"/>
          <a:stretch/>
        </p:blipFill>
        <p:spPr>
          <a:xfrm>
            <a:off x="6763679" y="628376"/>
            <a:ext cx="4754881" cy="2635135"/>
          </a:xfrm>
          <a:prstGeom prst="rect">
            <a:avLst/>
          </a:prstGeom>
        </p:spPr>
      </p:pic>
      <p:sp>
        <p:nvSpPr>
          <p:cNvPr id="16" name="TextBox 15"/>
          <p:cNvSpPr txBox="1"/>
          <p:nvPr/>
        </p:nvSpPr>
        <p:spPr>
          <a:xfrm>
            <a:off x="609600" y="5653685"/>
            <a:ext cx="4025461" cy="523220"/>
          </a:xfrm>
          <a:prstGeom prst="rect">
            <a:avLst/>
          </a:prstGeom>
          <a:noFill/>
        </p:spPr>
        <p:txBody>
          <a:bodyPr wrap="none" rtlCol="0">
            <a:spAutoFi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Top: Photograph of vacuum glovebox</a:t>
            </a:r>
          </a:p>
          <a:p>
            <a:r>
              <a:rPr lang="en-US" sz="1400" dirty="0">
                <a:solidFill>
                  <a:schemeClr val="tx1">
                    <a:lumMod val="65000"/>
                    <a:lumOff val="35000"/>
                  </a:schemeClr>
                </a:solidFill>
                <a:latin typeface="Arial" panose="020B0604020202020204" pitchFamily="34" charset="0"/>
                <a:cs typeface="Arial" panose="020B0604020202020204" pitchFamily="34" charset="0"/>
              </a:rPr>
              <a:t>Bottom: Render of test section with the glovebox</a:t>
            </a:r>
          </a:p>
        </p:txBody>
      </p:sp>
      <p:sp>
        <p:nvSpPr>
          <p:cNvPr id="9"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39751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4760422" cy="723900"/>
          </a:xfrm>
        </p:spPr>
        <p:txBody>
          <a:bodyPr>
            <a:noAutofit/>
          </a:bodyPr>
          <a:lstStyle/>
          <a:p>
            <a:r>
              <a:rPr lang="en-US" sz="3200" dirty="0"/>
              <a:t>Experimental HX Design</a:t>
            </a: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Experimental HX designed to match optimal geometry from model</a:t>
            </a:r>
          </a:p>
          <a:p>
            <a:pPr marL="742950" lvl="1" indent="-285750">
              <a:buFont typeface="Arial" panose="020B0604020202020204" pitchFamily="34" charset="0"/>
              <a:buChar char="•"/>
            </a:pPr>
            <a:r>
              <a:rPr lang="en-US" dirty="0"/>
              <a:t>2 rows of 0.02” SS tubes at 0.04” spacing, soldered to 2 SS header plates</a:t>
            </a:r>
          </a:p>
          <a:p>
            <a:pPr marL="742950" lvl="1" indent="-285750">
              <a:buFont typeface="Arial" panose="020B0604020202020204" pitchFamily="34" charset="0"/>
              <a:buChar char="•"/>
            </a:pPr>
            <a:r>
              <a:rPr lang="en-US" dirty="0"/>
              <a:t>Frontal area of HX is 1.75”x1.75”, applied heater power scaled to match heat flux of full-scale 40kWe HX</a:t>
            </a:r>
          </a:p>
          <a:p>
            <a:pPr marL="742950" lvl="1" indent="-285750">
              <a:buFont typeface="Arial" panose="020B0604020202020204" pitchFamily="34" charset="0"/>
              <a:buChar char="•"/>
            </a:pPr>
            <a:r>
              <a:rPr lang="en-US" dirty="0"/>
              <a:t>Plan to also construct 3-column and 0.042” tube HX’s to collect wider data set and investigate effects of geometry on performance.</a:t>
            </a:r>
          </a:p>
          <a:p>
            <a:pPr marL="285750" indent="-285750">
              <a:buFont typeface="Arial" panose="020B0604020202020204" pitchFamily="34" charset="0"/>
              <a:buChar char="•"/>
            </a:pPr>
            <a:r>
              <a:rPr lang="en-US" dirty="0"/>
              <a:t>Electrical current applied across tube array to generate required thermal power.</a:t>
            </a:r>
          </a:p>
          <a:p>
            <a:pPr marL="742950" lvl="1" indent="-285750">
              <a:buFont typeface="Arial" panose="020B0604020202020204" pitchFamily="34" charset="0"/>
              <a:buChar char="•"/>
            </a:pPr>
            <a:r>
              <a:rPr lang="en-US" dirty="0"/>
              <a:t>To generate 27W, will apply 76A at 0.36V</a:t>
            </a:r>
          </a:p>
          <a:p>
            <a:pPr marL="742950" lvl="1" indent="-285750">
              <a:buFont typeface="Arial" panose="020B0604020202020204" pitchFamily="34" charset="0"/>
              <a:buChar char="•"/>
            </a:pPr>
            <a:r>
              <a:rPr lang="en-US" dirty="0"/>
              <a:t>Eliminates need for pumping and heating fluid through HX</a:t>
            </a:r>
          </a:p>
          <a:p>
            <a:pPr marL="742950" lvl="1" indent="-285750">
              <a:buFont typeface="Arial" panose="020B0604020202020204" pitchFamily="34" charset="0"/>
              <a:buChar char="•"/>
            </a:pPr>
            <a:r>
              <a:rPr lang="en-US" dirty="0"/>
              <a:t>Results in axially-consistent surface temperature which reduces measurement uncertainty</a:t>
            </a:r>
          </a:p>
          <a:p>
            <a:pPr marL="742950" lvl="1" indent="-285750">
              <a:buFont typeface="Arial" panose="020B0604020202020204" pitchFamily="34" charset="0"/>
              <a:buChar char="•"/>
            </a:pPr>
            <a:r>
              <a:rPr lang="en-US" dirty="0"/>
              <a:t>Allows for thermocouples to be placed inside tubes for local temperature measurement without disturbing flow</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15</a:t>
            </a:fld>
            <a:endParaRPr lang="en-US" dirty="0">
              <a:solidFill>
                <a:prstClr val="black">
                  <a:tint val="75000"/>
                </a:prstClr>
              </a:solidFill>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747" t="9662" r="34276" b="22470"/>
          <a:stretch/>
        </p:blipFill>
        <p:spPr>
          <a:xfrm>
            <a:off x="8472603" y="759300"/>
            <a:ext cx="3547599" cy="338875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411"/>
          <a:stretch/>
        </p:blipFill>
        <p:spPr>
          <a:xfrm>
            <a:off x="4824248" y="3193009"/>
            <a:ext cx="3558648" cy="2159941"/>
          </a:xfrm>
          <a:prstGeom prst="rect">
            <a:avLst/>
          </a:prstGeom>
        </p:spPr>
      </p:pic>
      <p:sp>
        <p:nvSpPr>
          <p:cNvPr id="11" name="TextBox 10"/>
          <p:cNvSpPr txBox="1"/>
          <p:nvPr/>
        </p:nvSpPr>
        <p:spPr>
          <a:xfrm>
            <a:off x="4800599" y="5535606"/>
            <a:ext cx="6917268" cy="738664"/>
          </a:xfrm>
          <a:prstGeom prst="rect">
            <a:avLst/>
          </a:prstGeom>
          <a:noFill/>
        </p:spPr>
        <p:txBody>
          <a:bodyPr wrap="square" rtlCol="0">
            <a:spAutoFi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Top Left: FLIR image of prototype HX demonstrating heat generation within tubes</a:t>
            </a:r>
          </a:p>
          <a:p>
            <a:r>
              <a:rPr lang="en-US" sz="1400" dirty="0">
                <a:solidFill>
                  <a:schemeClr val="tx1">
                    <a:lumMod val="65000"/>
                    <a:lumOff val="35000"/>
                  </a:schemeClr>
                </a:solidFill>
                <a:latin typeface="Arial" panose="020B0604020202020204" pitchFamily="34" charset="0"/>
                <a:cs typeface="Arial" panose="020B0604020202020204" pitchFamily="34" charset="0"/>
              </a:rPr>
              <a:t>Bottom Left: Thermal simulation of HX during operation. Peak expected temperature is 423 K. Right: Completed HX</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022" y="914399"/>
            <a:ext cx="2917047" cy="2187785"/>
          </a:xfrm>
          <a:prstGeom prst="rect">
            <a:avLst/>
          </a:prstGeom>
        </p:spPr>
      </p:pic>
      <p:sp>
        <p:nvSpPr>
          <p:cNvPr id="13"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0372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55700"/>
            <a:ext cx="5708072" cy="723900"/>
          </a:xfrm>
        </p:spPr>
        <p:txBody>
          <a:bodyPr>
            <a:noAutofit/>
          </a:bodyPr>
          <a:lstStyle/>
          <a:p>
            <a:r>
              <a:rPr lang="en-US" sz="3200" dirty="0"/>
              <a:t>Experimental HX Fabrication</a:t>
            </a:r>
          </a:p>
        </p:txBody>
      </p:sp>
      <p:sp>
        <p:nvSpPr>
          <p:cNvPr id="4" name="Text Placeholder 3"/>
          <p:cNvSpPr>
            <a:spLocks noGrp="1"/>
          </p:cNvSpPr>
          <p:nvPr>
            <p:ph type="body" sz="half" idx="2"/>
          </p:nvPr>
        </p:nvSpPr>
        <p:spPr>
          <a:xfrm>
            <a:off x="609601" y="1879602"/>
            <a:ext cx="9756370" cy="1063104"/>
          </a:xfrm>
        </p:spPr>
        <p:txBody>
          <a:bodyPr>
            <a:normAutofit fontScale="77500" lnSpcReduction="20000"/>
          </a:bodyPr>
          <a:lstStyle/>
          <a:p>
            <a:pPr marL="285750" indent="-285750">
              <a:buFont typeface="Arial" panose="020B0604020202020204" pitchFamily="34" charset="0"/>
              <a:buChar char="•"/>
            </a:pPr>
            <a:r>
              <a:rPr lang="en-US" dirty="0"/>
              <a:t>Tubes were cut to length in a diamond saw and deburred with sandpaper</a:t>
            </a:r>
          </a:p>
          <a:p>
            <a:pPr marL="285750" indent="-285750">
              <a:buFont typeface="Arial" panose="020B0604020202020204" pitchFamily="34" charset="0"/>
              <a:buChar char="•"/>
            </a:pPr>
            <a:r>
              <a:rPr lang="en-US" dirty="0"/>
              <a:t>A </a:t>
            </a:r>
            <a:r>
              <a:rPr lang="en-US" dirty="0" err="1"/>
              <a:t>microdrill</a:t>
            </a:r>
            <a:r>
              <a:rPr lang="en-US" dirty="0"/>
              <a:t> and microscope were used to drill the 0.021” tube holes in the headers</a:t>
            </a:r>
          </a:p>
          <a:p>
            <a:pPr marL="285750" indent="-285750">
              <a:buFont typeface="Arial" panose="020B0604020202020204" pitchFamily="34" charset="0"/>
              <a:buChar char="•"/>
            </a:pPr>
            <a:r>
              <a:rPr lang="en-US" dirty="0"/>
              <a:t>An Aluminum jig was made to hold the headers in place during assembly and soldering</a:t>
            </a:r>
          </a:p>
          <a:p>
            <a:pPr marL="285750" indent="-285750">
              <a:buFont typeface="Arial" panose="020B0604020202020204" pitchFamily="34" charset="0"/>
              <a:buChar char="•"/>
            </a:pPr>
            <a:r>
              <a:rPr lang="en-US" dirty="0"/>
              <a:t>Tubes were inserted into the headers using a microscope and tweezers</a:t>
            </a:r>
          </a:p>
          <a:p>
            <a:pPr marL="285750" indent="-285750">
              <a:buFont typeface="Arial" panose="020B0604020202020204" pitchFamily="34" charset="0"/>
              <a:buChar char="•"/>
            </a:pPr>
            <a:r>
              <a:rPr lang="en-US" dirty="0"/>
              <a:t>The HX was then soldered together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16</a:t>
            </a:fld>
            <a:endParaRPr lang="en-US" dirty="0">
              <a:solidFill>
                <a:prstClr val="black">
                  <a:tint val="75000"/>
                </a:prstClr>
              </a:solidFill>
            </a:endParaRPr>
          </a:p>
        </p:txBody>
      </p:sp>
      <p:pic>
        <p:nvPicPr>
          <p:cNvPr id="7" name="Content Placeholder 6" descr="A picture containing ground, microscope, dirty, cluttered&#10;&#10;Description automatically generated">
            <a:extLst>
              <a:ext uri="{FF2B5EF4-FFF2-40B4-BE49-F238E27FC236}">
                <a16:creationId xmlns:a16="http://schemas.microsoft.com/office/drawing/2014/main" id="{B4AFED3A-E163-4F0B-9633-6A8D82AF1B0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077" r="9927"/>
          <a:stretch/>
        </p:blipFill>
        <p:spPr>
          <a:xfrm>
            <a:off x="8511729" y="664115"/>
            <a:ext cx="3406327" cy="281723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9394" t="16114" r="8606" b="25940"/>
          <a:stretch/>
        </p:blipFill>
        <p:spPr>
          <a:xfrm rot="5400000">
            <a:off x="1801066" y="3801901"/>
            <a:ext cx="2811963" cy="235009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0485" r="5334" b="4675"/>
          <a:stretch/>
        </p:blipFill>
        <p:spPr>
          <a:xfrm rot="5400000">
            <a:off x="6992144" y="3977512"/>
            <a:ext cx="2787811" cy="201508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7273" r="13697" b="20400"/>
          <a:stretch/>
        </p:blipFill>
        <p:spPr>
          <a:xfrm rot="5400000">
            <a:off x="-363284" y="4190968"/>
            <a:ext cx="2817238" cy="159611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9334" t="13529" r="31879" b="14552"/>
          <a:stretch/>
        </p:blipFill>
        <p:spPr>
          <a:xfrm rot="5400000">
            <a:off x="4454745" y="3695028"/>
            <a:ext cx="2811964" cy="2580049"/>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8929" t="7394" r="17798" b="24122"/>
          <a:stretch/>
        </p:blipFill>
        <p:spPr>
          <a:xfrm>
            <a:off x="9621347" y="3608626"/>
            <a:ext cx="2570651" cy="2782409"/>
          </a:xfrm>
          <a:prstGeom prst="rect">
            <a:avLst/>
          </a:prstGeom>
        </p:spPr>
      </p:pic>
      <p:sp>
        <p:nvSpPr>
          <p:cNvPr id="13"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420599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6FC9-3CC6-41C8-913F-70B4C70680FB}"/>
              </a:ext>
            </a:extLst>
          </p:cNvPr>
          <p:cNvSpPr>
            <a:spLocks noGrp="1"/>
          </p:cNvSpPr>
          <p:nvPr>
            <p:ph type="title"/>
          </p:nvPr>
        </p:nvSpPr>
        <p:spPr/>
        <p:txBody>
          <a:bodyPr/>
          <a:lstStyle/>
          <a:p>
            <a:pPr algn="l"/>
            <a:r>
              <a:rPr lang="en-US" sz="3200" b="1" dirty="0"/>
              <a:t>HX</a:t>
            </a:r>
            <a:r>
              <a:rPr lang="en-US" b="1" dirty="0"/>
              <a:t> </a:t>
            </a:r>
            <a:r>
              <a:rPr lang="en-US" sz="3200" b="1" dirty="0"/>
              <a:t>Soldering</a:t>
            </a:r>
            <a:endParaRPr lang="en-US" b="1" dirty="0"/>
          </a:p>
        </p:txBody>
      </p:sp>
      <p:sp>
        <p:nvSpPr>
          <p:cNvPr id="6" name="TextBox 5">
            <a:extLst>
              <a:ext uri="{FF2B5EF4-FFF2-40B4-BE49-F238E27FC236}">
                <a16:creationId xmlns:a16="http://schemas.microsoft.com/office/drawing/2014/main" id="{65E75A03-E69A-4BCB-A350-32273FE93AC1}"/>
              </a:ext>
            </a:extLst>
          </p:cNvPr>
          <p:cNvSpPr txBox="1"/>
          <p:nvPr/>
        </p:nvSpPr>
        <p:spPr>
          <a:xfrm>
            <a:off x="838200" y="1781665"/>
            <a:ext cx="5930245" cy="4524315"/>
          </a:xfrm>
          <a:prstGeom prst="rect">
            <a:avLst/>
          </a:prstGeom>
          <a:noFill/>
        </p:spPr>
        <p:txBody>
          <a:bodyPr wrap="square" rtlCol="0">
            <a:spAutoFit/>
          </a:bodyPr>
          <a:lstStyle/>
          <a:p>
            <a:pPr marL="285750" indent="-285750">
              <a:buFont typeface="Arial" panose="020B0604020202020204" pitchFamily="34" charset="0"/>
              <a:buChar char="•"/>
            </a:pPr>
            <a:r>
              <a:rPr lang="en-US" dirty="0"/>
              <a:t>Process</a:t>
            </a:r>
          </a:p>
          <a:p>
            <a:pPr marL="742950" lvl="1" indent="-285750">
              <a:buFont typeface="Arial" panose="020B0604020202020204" pitchFamily="34" charset="0"/>
              <a:buChar char="•"/>
            </a:pPr>
            <a:r>
              <a:rPr lang="en-US" dirty="0"/>
              <a:t>Sonicated HX components and assembled them in jig</a:t>
            </a:r>
          </a:p>
          <a:p>
            <a:pPr marL="742950" lvl="1" indent="-285750">
              <a:buFont typeface="Arial" panose="020B0604020202020204" pitchFamily="34" charset="0"/>
              <a:buChar char="•"/>
            </a:pPr>
            <a:r>
              <a:rPr lang="en-US" dirty="0"/>
              <a:t>Used wire brush to break up oxide layer and applied very strong acid flux</a:t>
            </a:r>
          </a:p>
          <a:p>
            <a:pPr marL="742950" lvl="1" indent="-285750">
              <a:buFont typeface="Arial" panose="020B0604020202020204" pitchFamily="34" charset="0"/>
              <a:buChar char="•"/>
            </a:pPr>
            <a:r>
              <a:rPr lang="en-US" dirty="0"/>
              <a:t>Placed pieces of solder wire on the HX and heated in oven and with heat gun</a:t>
            </a:r>
          </a:p>
          <a:p>
            <a:pPr marL="1200150" lvl="2" indent="-285750">
              <a:buFont typeface="Arial" panose="020B0604020202020204" pitchFamily="34" charset="0"/>
              <a:buChar char="•"/>
            </a:pPr>
            <a:r>
              <a:rPr lang="en-US" dirty="0"/>
              <a:t>Oven made from 3” pipe section wrapped in PID-controlled tape heater</a:t>
            </a:r>
          </a:p>
          <a:p>
            <a:pPr marL="742950" lvl="1" indent="-285750">
              <a:buFont typeface="Arial" panose="020B0604020202020204" pitchFamily="34" charset="0"/>
              <a:buChar char="•"/>
            </a:pPr>
            <a:r>
              <a:rPr lang="en-US" dirty="0"/>
              <a:t>Once solder started melting, added more flux as necessary to get solder to flow between tubes, and more solder wire to fill channel</a:t>
            </a:r>
          </a:p>
          <a:p>
            <a:pPr marL="742950" lvl="1" indent="-285750">
              <a:buFont typeface="Arial" panose="020B0604020202020204" pitchFamily="34" charset="0"/>
              <a:buChar char="•"/>
            </a:pPr>
            <a:r>
              <a:rPr lang="en-US" dirty="0"/>
              <a:t>Allowed part to cool, then repeated on second side</a:t>
            </a:r>
          </a:p>
          <a:p>
            <a:pPr marL="742950" lvl="1" indent="-285750">
              <a:buFont typeface="Arial" panose="020B0604020202020204" pitchFamily="34" charset="0"/>
              <a:buChar char="•"/>
            </a:pPr>
            <a:r>
              <a:rPr lang="en-US" dirty="0"/>
              <a:t>Rinsed in water and baking soda to remove residue and neutralize acid flux</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5661" t="7681" r="25474" b="-490"/>
          <a:stretch/>
        </p:blipFill>
        <p:spPr>
          <a:xfrm>
            <a:off x="6768445" y="1808549"/>
            <a:ext cx="2266209" cy="200978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794" b="4149"/>
          <a:stretch/>
        </p:blipFill>
        <p:spPr>
          <a:xfrm>
            <a:off x="10037379" y="1781665"/>
            <a:ext cx="1994537" cy="20425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1518" b="23169"/>
          <a:stretch/>
        </p:blipFill>
        <p:spPr>
          <a:xfrm>
            <a:off x="6768445" y="4083744"/>
            <a:ext cx="2266210" cy="222848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579" r="29049"/>
          <a:stretch/>
        </p:blipFill>
        <p:spPr>
          <a:xfrm rot="5400000">
            <a:off x="9731740" y="4012050"/>
            <a:ext cx="2218045" cy="2382307"/>
          </a:xfrm>
          <a:prstGeom prst="rect">
            <a:avLst/>
          </a:prstGeom>
        </p:spPr>
      </p:pic>
      <p:sp>
        <p:nvSpPr>
          <p:cNvPr id="12"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87940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HX soldering</a:t>
            </a:r>
          </a:p>
        </p:txBody>
      </p:sp>
      <p:sp>
        <p:nvSpPr>
          <p:cNvPr id="3" name="Content Placeholder 2"/>
          <p:cNvSpPr>
            <a:spLocks noGrp="1"/>
          </p:cNvSpPr>
          <p:nvPr>
            <p:ph idx="1"/>
          </p:nvPr>
        </p:nvSpPr>
        <p:spPr>
          <a:xfrm>
            <a:off x="838200" y="1825625"/>
            <a:ext cx="5363424" cy="2529092"/>
          </a:xfrm>
        </p:spPr>
        <p:txBody>
          <a:bodyPr>
            <a:normAutofit fontScale="92500"/>
          </a:bodyPr>
          <a:lstStyle/>
          <a:p>
            <a:r>
              <a:rPr lang="en-US" dirty="0"/>
              <a:t>Tested electrical resistance with DC power supply</a:t>
            </a:r>
          </a:p>
          <a:p>
            <a:pPr lvl="1"/>
            <a:r>
              <a:rPr lang="en-US" dirty="0"/>
              <a:t>Measured 0.1V at 11.0A, res&lt;.009 </a:t>
            </a:r>
            <a:r>
              <a:rPr lang="el-GR" dirty="0"/>
              <a:t>Ω</a:t>
            </a:r>
            <a:endParaRPr lang="en-US" dirty="0"/>
          </a:p>
          <a:p>
            <a:pPr lvl="1"/>
            <a:r>
              <a:rPr lang="en-US" dirty="0"/>
              <a:t>Predicted resistance with perfect connections=.006</a:t>
            </a:r>
            <a:r>
              <a:rPr lang="el-GR" dirty="0"/>
              <a:t>Ω</a:t>
            </a:r>
            <a:endParaRPr lang="en-US" dirty="0"/>
          </a:p>
          <a:p>
            <a:r>
              <a:rPr lang="en-US" dirty="0"/>
              <a:t>FLIR imaging shows heating across all tubes, indicating good electrical connections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901" y="3406985"/>
            <a:ext cx="3893657" cy="29202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961" y="731585"/>
            <a:ext cx="4585197" cy="2579173"/>
          </a:xfrm>
          <a:prstGeom prst="rect">
            <a:avLst/>
          </a:prstGeom>
        </p:spPr>
      </p:pic>
      <p:sp>
        <p:nvSpPr>
          <p:cNvPr id="8"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40256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DACB-62A3-42B0-BF3F-927BF1317892}"/>
              </a:ext>
            </a:extLst>
          </p:cNvPr>
          <p:cNvSpPr>
            <a:spLocks noGrp="1"/>
          </p:cNvSpPr>
          <p:nvPr>
            <p:ph type="title"/>
          </p:nvPr>
        </p:nvSpPr>
        <p:spPr/>
        <p:txBody>
          <a:bodyPr/>
          <a:lstStyle/>
          <a:p>
            <a:pPr algn="l"/>
            <a:r>
              <a:rPr lang="en-US" dirty="0"/>
              <a:t>TC wiring</a:t>
            </a:r>
          </a:p>
        </p:txBody>
      </p:sp>
      <p:sp>
        <p:nvSpPr>
          <p:cNvPr id="3" name="Content Placeholder 2">
            <a:extLst>
              <a:ext uri="{FF2B5EF4-FFF2-40B4-BE49-F238E27FC236}">
                <a16:creationId xmlns:a16="http://schemas.microsoft.com/office/drawing/2014/main" id="{571DA170-E6B2-4825-A430-61DED77AE826}"/>
              </a:ext>
            </a:extLst>
          </p:cNvPr>
          <p:cNvSpPr>
            <a:spLocks noGrp="1"/>
          </p:cNvSpPr>
          <p:nvPr>
            <p:ph idx="1"/>
          </p:nvPr>
        </p:nvSpPr>
        <p:spPr>
          <a:xfrm>
            <a:off x="838199" y="1825625"/>
            <a:ext cx="6413205" cy="4351338"/>
          </a:xfrm>
        </p:spPr>
        <p:txBody>
          <a:bodyPr/>
          <a:lstStyle/>
          <a:p>
            <a:pPr marL="342900" indent="-342900">
              <a:buFont typeface="Arial" panose="020B0604020202020204" pitchFamily="34" charset="0"/>
              <a:buChar char="•"/>
            </a:pPr>
            <a:r>
              <a:rPr lang="en-US" dirty="0"/>
              <a:t>Threaded 6 TC wires through HX tubes, 3 in each column</a:t>
            </a:r>
          </a:p>
          <a:p>
            <a:pPr marL="342900" indent="-342900">
              <a:buFont typeface="Arial" panose="020B0604020202020204" pitchFamily="34" charset="0"/>
              <a:buChar char="•"/>
            </a:pPr>
            <a:r>
              <a:rPr lang="en-US" dirty="0"/>
              <a:t>Spot welded TC junctions and aligned junction with center of tubes</a:t>
            </a:r>
          </a:p>
          <a:p>
            <a:pPr marL="342900" indent="-342900">
              <a:buFont typeface="Arial" panose="020B0604020202020204" pitchFamily="34" charset="0"/>
              <a:buChar char="•"/>
            </a:pPr>
            <a:r>
              <a:rPr lang="en-US" dirty="0"/>
              <a:t>Tested TCs while electrically-heating HX to see if the current running through the tubes messes with the TC reading</a:t>
            </a:r>
          </a:p>
          <a:p>
            <a:pPr marL="342900" indent="-342900">
              <a:buFont typeface="Arial" panose="020B0604020202020204" pitchFamily="34" charset="0"/>
              <a:buChar char="•"/>
            </a:pPr>
            <a:r>
              <a:rPr lang="en-US" dirty="0"/>
              <a:t>Will also integrate upstream and downstream gas TCs into HX frame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66" r="34355" b="13519"/>
          <a:stretch/>
        </p:blipFill>
        <p:spPr>
          <a:xfrm rot="5400000">
            <a:off x="8988198" y="903533"/>
            <a:ext cx="3200400" cy="299512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016" t="23356" r="8682" b="21243"/>
          <a:stretch/>
        </p:blipFill>
        <p:spPr>
          <a:xfrm rot="10800000">
            <a:off x="8373384" y="4078154"/>
            <a:ext cx="3712576" cy="2346628"/>
          </a:xfrm>
          <a:prstGeom prst="rect">
            <a:avLst/>
          </a:prstGeom>
        </p:spPr>
      </p:pic>
      <p:sp>
        <p:nvSpPr>
          <p:cNvPr id="6"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37658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Motivation</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5063" y="1775974"/>
            <a:ext cx="6637337" cy="3729915"/>
          </a:xfrm>
        </p:spPr>
      </p:pic>
      <p:sp>
        <p:nvSpPr>
          <p:cNvPr id="8" name="Text Placeholder 7"/>
          <p:cNvSpPr>
            <a:spLocks noGrp="1"/>
          </p:cNvSpPr>
          <p:nvPr>
            <p:ph type="body" sz="half" idx="2"/>
          </p:nvPr>
        </p:nvSpPr>
        <p:spPr>
          <a:xfrm>
            <a:off x="609601" y="1879601"/>
            <a:ext cx="4011084" cy="4246563"/>
          </a:xfrm>
        </p:spPr>
        <p:txBody>
          <a:bodyPr>
            <a:normAutofit lnSpcReduction="10000"/>
          </a:bodyPr>
          <a:lstStyle/>
          <a:p>
            <a:pPr marL="285750" indent="-285750">
              <a:buFont typeface="Arial" panose="020B0604020202020204" pitchFamily="34" charset="0"/>
              <a:buChar char="•"/>
            </a:pPr>
            <a:r>
              <a:rPr lang="en-US" sz="1800" dirty="0"/>
              <a:t>Initial crewed Mars mission will require &gt;40 kWe for 10 years</a:t>
            </a:r>
          </a:p>
          <a:p>
            <a:pPr marL="285750" indent="-285750">
              <a:buFont typeface="Arial" panose="020B0604020202020204" pitchFamily="34" charset="0"/>
              <a:buChar char="•"/>
            </a:pPr>
            <a:r>
              <a:rPr lang="en-US" sz="1800" dirty="0"/>
              <a:t>Nuclear fission power is an ideal power source</a:t>
            </a:r>
          </a:p>
          <a:p>
            <a:pPr marL="742950" lvl="1" indent="-285750">
              <a:buFont typeface="Arial" panose="020B0604020202020204" pitchFamily="34" charset="0"/>
              <a:buChar char="•"/>
            </a:pPr>
            <a:r>
              <a:rPr lang="en-US" sz="1600" dirty="0"/>
              <a:t>Compact, high power density</a:t>
            </a:r>
          </a:p>
          <a:p>
            <a:pPr marL="742950" lvl="1" indent="-285750">
              <a:buFont typeface="Arial" panose="020B0604020202020204" pitchFamily="34" charset="0"/>
              <a:buChar char="•"/>
            </a:pPr>
            <a:r>
              <a:rPr lang="en-US" sz="1600" dirty="0"/>
              <a:t>Does not rely on local insolation</a:t>
            </a:r>
          </a:p>
          <a:p>
            <a:pPr marL="742950" lvl="1" indent="-285750">
              <a:buFont typeface="Arial" panose="020B0604020202020204" pitchFamily="34" charset="0"/>
              <a:buChar char="•"/>
            </a:pPr>
            <a:r>
              <a:rPr lang="en-US" sz="1600" dirty="0"/>
              <a:t>Consistent power output, does not require massive energy storage during nights, </a:t>
            </a:r>
            <a:r>
              <a:rPr lang="en-US" sz="1600" dirty="0" err="1"/>
              <a:t>duststorms</a:t>
            </a:r>
            <a:endParaRPr lang="en-US" sz="1600" dirty="0"/>
          </a:p>
          <a:p>
            <a:pPr marL="285750" indent="-285750">
              <a:buFont typeface="Arial" panose="020B0604020202020204" pitchFamily="34" charset="0"/>
              <a:buChar char="•"/>
            </a:pPr>
            <a:r>
              <a:rPr lang="en-US" sz="1800" dirty="0"/>
              <a:t>Current proposed FPSs typically rely on radiator for waste heat rejection</a:t>
            </a:r>
          </a:p>
          <a:p>
            <a:pPr marL="742950" lvl="1" indent="-285750">
              <a:buFont typeface="Arial" panose="020B0604020202020204" pitchFamily="34" charset="0"/>
              <a:buChar char="•"/>
            </a:pPr>
            <a:r>
              <a:rPr lang="en-US" sz="1600" dirty="0"/>
              <a:t>At high power levels, radiator becomes most massive component</a:t>
            </a:r>
          </a:p>
          <a:p>
            <a:pPr marL="742950" lvl="1" indent="-285750">
              <a:buFont typeface="Arial" panose="020B0604020202020204" pitchFamily="34" charset="0"/>
              <a:buChar char="•"/>
            </a:pPr>
            <a:r>
              <a:rPr lang="en-US" sz="1600" dirty="0"/>
              <a:t>Drives optimal heat rejection temperature up, reducing power cycle thermal efficiency</a:t>
            </a:r>
          </a:p>
        </p:txBody>
      </p:sp>
      <p:sp>
        <p:nvSpPr>
          <p:cNvPr id="5" name="Slide Number Placeholder 4"/>
          <p:cNvSpPr>
            <a:spLocks noGrp="1"/>
          </p:cNvSpPr>
          <p:nvPr>
            <p:ph type="sldNum" sz="quarter" idx="12"/>
          </p:nvPr>
        </p:nvSpPr>
        <p:spPr/>
        <p:txBody>
          <a:bodyPr/>
          <a:lstStyle/>
          <a:p>
            <a:fld id="{2A9B6F24-B152-E34C-9FEA-21E4BFD4CBE1}" type="slidenum">
              <a:rPr lang="en-US" smtClean="0">
                <a:solidFill>
                  <a:prstClr val="black">
                    <a:tint val="75000"/>
                  </a:prstClr>
                </a:solidFill>
              </a:rPr>
              <a:pPr/>
              <a:t>2</a:t>
            </a:fld>
            <a:endParaRPr lang="en-US" dirty="0">
              <a:solidFill>
                <a:prstClr val="black">
                  <a:tint val="75000"/>
                </a:prstClr>
              </a:solidFill>
            </a:endParaRPr>
          </a:p>
        </p:txBody>
      </p:sp>
      <p:sp>
        <p:nvSpPr>
          <p:cNvPr id="10" name="TextBox 9"/>
          <p:cNvSpPr txBox="1"/>
          <p:nvPr/>
        </p:nvSpPr>
        <p:spPr>
          <a:xfrm>
            <a:off x="5910041" y="5505889"/>
            <a:ext cx="4771499" cy="369332"/>
          </a:xfrm>
          <a:prstGeom prst="rect">
            <a:avLst/>
          </a:prstGeom>
          <a:noFill/>
        </p:spPr>
        <p:txBody>
          <a:bodyPr wrap="non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KiloPower 10 kWe units. Image credit: NASA</a:t>
            </a:r>
          </a:p>
        </p:txBody>
      </p:sp>
      <p:sp>
        <p:nvSpPr>
          <p:cNvPr id="11"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3612313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433" t="3158" r="24660" b="5445"/>
          <a:stretch/>
        </p:blipFill>
        <p:spPr>
          <a:xfrm>
            <a:off x="5896303" y="1583829"/>
            <a:ext cx="5521297" cy="4060505"/>
          </a:xfrm>
          <a:prstGeom prst="rect">
            <a:avLst/>
          </a:prstGeom>
        </p:spPr>
      </p:pic>
      <p:sp>
        <p:nvSpPr>
          <p:cNvPr id="2" name="Title 1"/>
          <p:cNvSpPr>
            <a:spLocks noGrp="1"/>
          </p:cNvSpPr>
          <p:nvPr>
            <p:ph type="title"/>
          </p:nvPr>
        </p:nvSpPr>
        <p:spPr/>
        <p:txBody>
          <a:bodyPr>
            <a:normAutofit/>
          </a:bodyPr>
          <a:lstStyle/>
          <a:p>
            <a:r>
              <a:rPr lang="en-US" sz="3200" dirty="0"/>
              <a:t>HX Frame</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Mechanically attaches and electrically insulates HX from test section</a:t>
            </a:r>
          </a:p>
          <a:p>
            <a:pPr marL="285750" indent="-285750">
              <a:buFont typeface="Arial" panose="020B0604020202020204" pitchFamily="34" charset="0"/>
              <a:buChar char="•"/>
            </a:pPr>
            <a:r>
              <a:rPr lang="en-US" dirty="0"/>
              <a:t>Provides fixed support on one end of HX, sprung support on other end to allow for thermal expansion of tubes without deformation</a:t>
            </a:r>
          </a:p>
          <a:p>
            <a:pPr marL="285750" indent="-285750">
              <a:buFont typeface="Arial" panose="020B0604020202020204" pitchFamily="34" charset="0"/>
              <a:buChar char="•"/>
            </a:pPr>
            <a:r>
              <a:rPr lang="en-US" dirty="0"/>
              <a:t>Copper standoffs provide electrical connection between power supply and HX header and ensure even heat flux across tube bank</a:t>
            </a:r>
          </a:p>
          <a:p>
            <a:pPr marL="285750" indent="-285750">
              <a:buFont typeface="Arial" panose="020B0604020202020204" pitchFamily="34" charset="0"/>
              <a:buChar char="•"/>
            </a:pPr>
            <a:r>
              <a:rPr lang="en-US" dirty="0"/>
              <a:t>Pressure taps allow measurement of pressure drop across tube bank with </a:t>
            </a:r>
            <a:r>
              <a:rPr lang="en-US" dirty="0" err="1"/>
              <a:t>dP</a:t>
            </a:r>
            <a:r>
              <a:rPr lang="en-US" dirty="0"/>
              <a:t> gauge outside of vacuum chamber</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20</a:t>
            </a:fld>
            <a:endParaRPr lang="en-US" dirty="0">
              <a:solidFill>
                <a:prstClr val="black">
                  <a:tint val="75000"/>
                </a:prstClr>
              </a:solidFill>
            </a:endParaRPr>
          </a:p>
        </p:txBody>
      </p:sp>
      <p:sp>
        <p:nvSpPr>
          <p:cNvPr id="9" name="TextBox 8"/>
          <p:cNvSpPr txBox="1"/>
          <p:nvPr/>
        </p:nvSpPr>
        <p:spPr>
          <a:xfrm>
            <a:off x="7136778" y="4636973"/>
            <a:ext cx="505267"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HX</a:t>
            </a:r>
          </a:p>
        </p:txBody>
      </p:sp>
      <p:sp>
        <p:nvSpPr>
          <p:cNvPr id="10" name="TextBox 9"/>
          <p:cNvSpPr txBox="1"/>
          <p:nvPr/>
        </p:nvSpPr>
        <p:spPr>
          <a:xfrm>
            <a:off x="5490109" y="1650552"/>
            <a:ext cx="1646669"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¼” MICA plate</a:t>
            </a:r>
          </a:p>
        </p:txBody>
      </p:sp>
      <p:sp>
        <p:nvSpPr>
          <p:cNvPr id="11" name="TextBox 10"/>
          <p:cNvSpPr txBox="1"/>
          <p:nvPr/>
        </p:nvSpPr>
        <p:spPr>
          <a:xfrm>
            <a:off x="9401600" y="1350203"/>
            <a:ext cx="1787733"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Tension springs</a:t>
            </a:r>
          </a:p>
        </p:txBody>
      </p:sp>
      <p:sp>
        <p:nvSpPr>
          <p:cNvPr id="12" name="TextBox 11"/>
          <p:cNvSpPr txBox="1"/>
          <p:nvPr/>
        </p:nvSpPr>
        <p:spPr>
          <a:xfrm>
            <a:off x="10172526" y="1855240"/>
            <a:ext cx="1475725"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Cu standoffs</a:t>
            </a:r>
          </a:p>
        </p:txBody>
      </p:sp>
      <p:sp>
        <p:nvSpPr>
          <p:cNvPr id="13" name="TextBox 12"/>
          <p:cNvSpPr txBox="1"/>
          <p:nvPr/>
        </p:nvSpPr>
        <p:spPr>
          <a:xfrm>
            <a:off x="7668540" y="6016779"/>
            <a:ext cx="261430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MICA and Aluminum HX frame</a:t>
            </a:r>
          </a:p>
        </p:txBody>
      </p:sp>
      <p:cxnSp>
        <p:nvCxnSpPr>
          <p:cNvPr id="15" name="Straight Arrow Connector 14"/>
          <p:cNvCxnSpPr/>
          <p:nvPr/>
        </p:nvCxnSpPr>
        <p:spPr>
          <a:xfrm>
            <a:off x="7136778" y="1967207"/>
            <a:ext cx="437188" cy="301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9706396" y="1732807"/>
            <a:ext cx="95926" cy="1327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10208516" y="2231405"/>
            <a:ext cx="668629" cy="623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7585278" y="4018778"/>
            <a:ext cx="521291" cy="618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709715" y="900718"/>
            <a:ext cx="1668085"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dP</a:t>
            </a:r>
            <a:r>
              <a:rPr lang="en-US" dirty="0"/>
              <a:t> gauge taps</a:t>
            </a:r>
          </a:p>
        </p:txBody>
      </p:sp>
      <p:cxnSp>
        <p:nvCxnSpPr>
          <p:cNvPr id="24" name="Straight Arrow Connector 23"/>
          <p:cNvCxnSpPr>
            <a:endCxn id="3" idx="0"/>
          </p:cNvCxnSpPr>
          <p:nvPr/>
        </p:nvCxnSpPr>
        <p:spPr>
          <a:xfrm flipH="1">
            <a:off x="8656952" y="1270050"/>
            <a:ext cx="36470" cy="313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7901514" y="1261993"/>
            <a:ext cx="448935" cy="3805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593639" y="4996110"/>
            <a:ext cx="1095172"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TC wires</a:t>
            </a:r>
          </a:p>
        </p:txBody>
      </p:sp>
      <p:cxnSp>
        <p:nvCxnSpPr>
          <p:cNvPr id="31" name="Straight Arrow Connector 30"/>
          <p:cNvCxnSpPr/>
          <p:nvPr/>
        </p:nvCxnSpPr>
        <p:spPr>
          <a:xfrm flipV="1">
            <a:off x="10282845" y="4362019"/>
            <a:ext cx="521291" cy="618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16995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Fan Performance</a:t>
            </a:r>
          </a:p>
        </p:txBody>
      </p:sp>
      <p:sp>
        <p:nvSpPr>
          <p:cNvPr id="3" name="Content Placeholder 2"/>
          <p:cNvSpPr>
            <a:spLocks noGrp="1"/>
          </p:cNvSpPr>
          <p:nvPr>
            <p:ph idx="1"/>
          </p:nvPr>
        </p:nvSpPr>
        <p:spPr>
          <a:xfrm>
            <a:off x="838200" y="1825625"/>
            <a:ext cx="5594498" cy="4351338"/>
          </a:xfrm>
        </p:spPr>
        <p:txBody>
          <a:bodyPr>
            <a:normAutofit fontScale="92500" lnSpcReduction="20000"/>
          </a:bodyPr>
          <a:lstStyle/>
          <a:p>
            <a:pPr marL="342900" indent="-342900">
              <a:buFont typeface="Arial" panose="020B0604020202020204" pitchFamily="34" charset="0"/>
              <a:buChar char="•"/>
            </a:pPr>
            <a:r>
              <a:rPr lang="en-US" dirty="0"/>
              <a:t>Fan is required to drive airflow through HX</a:t>
            </a:r>
          </a:p>
          <a:p>
            <a:pPr marL="342900" indent="-342900">
              <a:buFont typeface="Arial" panose="020B0604020202020204" pitchFamily="34" charset="0"/>
              <a:buChar char="•"/>
            </a:pPr>
            <a:r>
              <a:rPr lang="en-US" dirty="0"/>
              <a:t>Low fluid density reduces pressure rise, high fan speeds required</a:t>
            </a:r>
          </a:p>
          <a:p>
            <a:pPr marL="342900" indent="-342900">
              <a:buFont typeface="Arial" panose="020B0604020202020204" pitchFamily="34" charset="0"/>
              <a:buChar char="•"/>
            </a:pPr>
            <a:r>
              <a:rPr lang="en-US" dirty="0"/>
              <a:t>Fan for experiments (~1.5” D) operates at very low (~1000-2000) Re, high M (~.5), not applicable to full scale fan behavior</a:t>
            </a:r>
          </a:p>
          <a:p>
            <a:pPr marL="800100" lvl="1" indent="-342900">
              <a:buFont typeface="Arial" panose="020B0604020202020204" pitchFamily="34" charset="0"/>
              <a:buChar char="•"/>
            </a:pPr>
            <a:r>
              <a:rPr lang="en-US" dirty="0"/>
              <a:t>High-performance commercial fan purchased for experiment. Same model used elsewhere for Mars wind tunnel experiments</a:t>
            </a:r>
          </a:p>
          <a:p>
            <a:pPr marL="800100" lvl="1" indent="-342900">
              <a:buFont typeface="Arial" panose="020B0604020202020204" pitchFamily="34" charset="0"/>
              <a:buChar char="•"/>
            </a:pPr>
            <a:r>
              <a:rPr lang="en-US" dirty="0"/>
              <a:t>At 16 </a:t>
            </a:r>
            <a:r>
              <a:rPr lang="en-US" dirty="0" err="1"/>
              <a:t>krpm</a:t>
            </a:r>
            <a:r>
              <a:rPr lang="en-US" dirty="0"/>
              <a:t>, should generate sufficient flow through the HX</a:t>
            </a:r>
          </a:p>
          <a:p>
            <a:pPr marL="342900" indent="-342900">
              <a:buFont typeface="Arial" panose="020B0604020202020204" pitchFamily="34" charset="0"/>
              <a:buChar char="•"/>
            </a:pPr>
            <a:r>
              <a:rPr lang="en-US" dirty="0"/>
              <a:t>Fan for real Mars HX (~1m D) operates at 16k Re, fan scaling laws should apply, no expected loss of performance</a:t>
            </a:r>
          </a:p>
          <a:p>
            <a:pPr marL="800100" lvl="1" indent="-342900">
              <a:buFont typeface="Arial" panose="020B0604020202020204" pitchFamily="34" charset="0"/>
              <a:buChar char="•"/>
            </a:pPr>
            <a:r>
              <a:rPr lang="en-US" dirty="0"/>
              <a:t>Ideal speed ~1600 rpm, </a:t>
            </a:r>
            <a:r>
              <a:rPr lang="el-GR" dirty="0"/>
              <a:t>η</a:t>
            </a:r>
            <a:r>
              <a:rPr lang="en-US" dirty="0"/>
              <a:t>~.46</a:t>
            </a:r>
          </a:p>
          <a:p>
            <a:pPr marL="342900" indent="-342900">
              <a:buFont typeface="Arial" panose="020B0604020202020204" pitchFamily="34" charset="0"/>
              <a:buChar char="•"/>
            </a:pPr>
            <a:endParaRPr lang="en-US" dirty="0"/>
          </a:p>
          <a:p>
            <a:endParaRPr lang="en-US" dirty="0"/>
          </a:p>
          <a:p>
            <a:endParaRPr lang="en-US" dirty="0"/>
          </a:p>
        </p:txBody>
      </p:sp>
      <p:pic>
        <p:nvPicPr>
          <p:cNvPr id="4" name="Picture 3"/>
          <p:cNvPicPr>
            <a:picLocks noChangeAspect="1"/>
          </p:cNvPicPr>
          <p:nvPr/>
        </p:nvPicPr>
        <p:blipFill rotWithShape="1">
          <a:blip r:embed="rId2"/>
          <a:srcRect b="7290"/>
          <a:stretch/>
        </p:blipFill>
        <p:spPr>
          <a:xfrm>
            <a:off x="8045192" y="640691"/>
            <a:ext cx="3780716" cy="1762268"/>
          </a:xfrm>
          <a:prstGeom prst="rect">
            <a:avLst/>
          </a:prstGeom>
        </p:spPr>
      </p:pic>
      <p:sp>
        <p:nvSpPr>
          <p:cNvPr id="5" name="TextBox 4"/>
          <p:cNvSpPr txBox="1"/>
          <p:nvPr/>
        </p:nvSpPr>
        <p:spPr>
          <a:xfrm>
            <a:off x="7859965" y="2402959"/>
            <a:ext cx="3965943" cy="646331"/>
          </a:xfrm>
          <a:prstGeom prst="rect">
            <a:avLst/>
          </a:prstGeom>
          <a:noFill/>
        </p:spPr>
        <p:txBody>
          <a:bodyPr wrap="square" rtlCol="0">
            <a:spAutoFit/>
          </a:bodyPr>
          <a:lstStyle/>
          <a:p>
            <a:r>
              <a:rPr lang="en-US" dirty="0"/>
              <a:t>Example of a low-Re, fan in Earth conditions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905" r="22621"/>
          <a:stretch/>
        </p:blipFill>
        <p:spPr>
          <a:xfrm>
            <a:off x="8645012" y="3049290"/>
            <a:ext cx="3180896" cy="2864017"/>
          </a:xfrm>
          <a:prstGeom prst="rect">
            <a:avLst/>
          </a:prstGeom>
        </p:spPr>
      </p:pic>
      <p:sp>
        <p:nvSpPr>
          <p:cNvPr id="8"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38187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 Section</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3D-printed inlet and outlet flares reduce pressure loss and turbulence</a:t>
            </a:r>
          </a:p>
          <a:p>
            <a:pPr marL="285750" indent="-285750">
              <a:buFont typeface="Arial" panose="020B0604020202020204" pitchFamily="34" charset="0"/>
              <a:buChar char="•"/>
            </a:pPr>
            <a:r>
              <a:rPr lang="en-US" dirty="0"/>
              <a:t>Hot-film anemometer measures CO</a:t>
            </a:r>
            <a:r>
              <a:rPr lang="en-US" baseline="-25000" dirty="0"/>
              <a:t>2</a:t>
            </a:r>
            <a:r>
              <a:rPr lang="en-US" dirty="0"/>
              <a:t> flowrate upstream of fan to improve accuracy</a:t>
            </a:r>
          </a:p>
          <a:p>
            <a:pPr marL="285750" indent="-285750">
              <a:buFont typeface="Arial" panose="020B0604020202020204" pitchFamily="34" charset="0"/>
              <a:buChar char="•"/>
            </a:pPr>
            <a:r>
              <a:rPr lang="en-US" dirty="0"/>
              <a:t>Flow straightener consisting of tube bundle reduces vorticity from fan</a:t>
            </a:r>
          </a:p>
          <a:p>
            <a:pPr marL="285750" indent="-285750">
              <a:buFont typeface="Arial" panose="020B0604020202020204" pitchFamily="34" charset="0"/>
              <a:buChar char="•"/>
            </a:pPr>
            <a:r>
              <a:rPr lang="en-US" dirty="0"/>
              <a:t>3D-printed fan mount can be positioned either upstream of flow straightener to provide purely axial flow into HX to match assumptions used in model, or directly upstream of HX to reflect a more realistic operational geometry, allowing for direct measurement of the expected performance decrement from non-uniform flow</a:t>
            </a:r>
          </a:p>
          <a:p>
            <a:pPr marL="285750" indent="-285750">
              <a:buFont typeface="Arial" panose="020B0604020202020204" pitchFamily="34" charset="0"/>
              <a:buChar char="•"/>
            </a:pPr>
            <a:r>
              <a:rPr lang="en-US" dirty="0"/>
              <a:t>Plastic stands provide electrical insulation from vacuum chamber</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22</a:t>
            </a:fld>
            <a:endParaRPr lang="en-US" dirty="0">
              <a:solidFill>
                <a:prstClr val="black">
                  <a:tint val="75000"/>
                </a:prstClr>
              </a:solidFill>
            </a:endParaRPr>
          </a:p>
        </p:txBody>
      </p:sp>
      <p:pic>
        <p:nvPicPr>
          <p:cNvPr id="7"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8833" b="25818"/>
          <a:stretch/>
        </p:blipFill>
        <p:spPr bwMode="auto">
          <a:xfrm>
            <a:off x="5727065" y="3455198"/>
            <a:ext cx="5797146" cy="2130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5727065" y="1380144"/>
            <a:ext cx="5797146" cy="2075378"/>
          </a:xfrm>
          <a:prstGeom prst="rect">
            <a:avLst/>
          </a:prstGeom>
        </p:spPr>
      </p:pic>
      <p:sp>
        <p:nvSpPr>
          <p:cNvPr id="9" name="TextBox 8"/>
          <p:cNvSpPr txBox="1"/>
          <p:nvPr/>
        </p:nvSpPr>
        <p:spPr>
          <a:xfrm>
            <a:off x="8983400" y="2822107"/>
            <a:ext cx="1608133"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Plastic stands</a:t>
            </a:r>
          </a:p>
        </p:txBody>
      </p:sp>
      <p:sp>
        <p:nvSpPr>
          <p:cNvPr id="10" name="TextBox 9"/>
          <p:cNvSpPr txBox="1"/>
          <p:nvPr/>
        </p:nvSpPr>
        <p:spPr>
          <a:xfrm>
            <a:off x="8983400" y="1314699"/>
            <a:ext cx="2339102"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Hot-film anemometer</a:t>
            </a:r>
          </a:p>
        </p:txBody>
      </p:sp>
      <p:sp>
        <p:nvSpPr>
          <p:cNvPr id="11" name="TextBox 10"/>
          <p:cNvSpPr txBox="1"/>
          <p:nvPr/>
        </p:nvSpPr>
        <p:spPr>
          <a:xfrm>
            <a:off x="8307053" y="2189016"/>
            <a:ext cx="1287532"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Fan mount</a:t>
            </a:r>
          </a:p>
        </p:txBody>
      </p:sp>
      <p:sp>
        <p:nvSpPr>
          <p:cNvPr id="12" name="TextBox 11"/>
          <p:cNvSpPr txBox="1"/>
          <p:nvPr/>
        </p:nvSpPr>
        <p:spPr>
          <a:xfrm>
            <a:off x="6918686" y="1332984"/>
            <a:ext cx="1954381"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Flow straightener</a:t>
            </a:r>
          </a:p>
        </p:txBody>
      </p:sp>
      <p:sp>
        <p:nvSpPr>
          <p:cNvPr id="13" name="TextBox 12"/>
          <p:cNvSpPr txBox="1"/>
          <p:nvPr/>
        </p:nvSpPr>
        <p:spPr>
          <a:xfrm>
            <a:off x="6041381" y="2278823"/>
            <a:ext cx="1159292"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HX frame</a:t>
            </a:r>
          </a:p>
        </p:txBody>
      </p:sp>
      <p:cxnSp>
        <p:nvCxnSpPr>
          <p:cNvPr id="14" name="Straight Arrow Connector 13"/>
          <p:cNvCxnSpPr/>
          <p:nvPr/>
        </p:nvCxnSpPr>
        <p:spPr>
          <a:xfrm flipV="1">
            <a:off x="9858279" y="2602014"/>
            <a:ext cx="823576" cy="2127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8445731" y="2034552"/>
            <a:ext cx="427336" cy="133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9787466" y="1684031"/>
            <a:ext cx="289407" cy="277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854163" y="1702316"/>
            <a:ext cx="41713" cy="1772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6621027" y="2034552"/>
            <a:ext cx="0" cy="2248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197734" y="1453289"/>
            <a:ext cx="1313180"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Outlet flare</a:t>
            </a:r>
          </a:p>
        </p:txBody>
      </p:sp>
      <p:cxnSp>
        <p:nvCxnSpPr>
          <p:cNvPr id="26" name="Straight Arrow Connector 25"/>
          <p:cNvCxnSpPr>
            <a:stCxn id="25" idx="3"/>
          </p:cNvCxnSpPr>
          <p:nvPr/>
        </p:nvCxnSpPr>
        <p:spPr>
          <a:xfrm>
            <a:off x="5510914" y="1637955"/>
            <a:ext cx="391122" cy="46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5866295" y="1147179"/>
            <a:ext cx="5518686" cy="24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821571" y="741481"/>
            <a:ext cx="1608133" cy="369332"/>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Flow direction</a:t>
            </a:r>
          </a:p>
        </p:txBody>
      </p:sp>
      <p:sp>
        <p:nvSpPr>
          <p:cNvPr id="33" name="TextBox 32"/>
          <p:cNvSpPr txBox="1"/>
          <p:nvPr/>
        </p:nvSpPr>
        <p:spPr>
          <a:xfrm>
            <a:off x="5615426" y="5602944"/>
            <a:ext cx="4172040" cy="523220"/>
          </a:xfrm>
          <a:prstGeom prst="rect">
            <a:avLst/>
          </a:prstGeom>
          <a:noFill/>
        </p:spPr>
        <p:txBody>
          <a:bodyPr wrap="none" rtlCol="0">
            <a:spAutoFi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Top: Annotated render of experimental test section</a:t>
            </a:r>
          </a:p>
          <a:p>
            <a:r>
              <a:rPr lang="en-US" sz="1400" dirty="0">
                <a:solidFill>
                  <a:schemeClr val="tx1">
                    <a:lumMod val="65000"/>
                    <a:lumOff val="35000"/>
                  </a:schemeClr>
                </a:solidFill>
                <a:latin typeface="Arial" panose="020B0604020202020204" pitchFamily="34" charset="0"/>
                <a:cs typeface="Arial" panose="020B0604020202020204" pitchFamily="34" charset="0"/>
              </a:rPr>
              <a:t>Bottom: Photograph of test section frame</a:t>
            </a:r>
          </a:p>
        </p:txBody>
      </p:sp>
      <p:sp>
        <p:nvSpPr>
          <p:cNvPr id="24"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184304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Conclusion</a:t>
            </a:r>
          </a:p>
        </p:txBody>
      </p:sp>
      <p:sp>
        <p:nvSpPr>
          <p:cNvPr id="4" name="Text Placeholder 3"/>
          <p:cNvSpPr>
            <a:spLocks noGrp="1"/>
          </p:cNvSpPr>
          <p:nvPr>
            <p:ph type="body" sz="half" idx="2"/>
          </p:nvPr>
        </p:nvSpPr>
        <p:spPr>
          <a:xfrm>
            <a:off x="609601" y="1879601"/>
            <a:ext cx="4910050" cy="4246563"/>
          </a:xfrm>
        </p:spPr>
        <p:txBody>
          <a:bodyPr>
            <a:normAutofit lnSpcReduction="10000"/>
          </a:bodyPr>
          <a:lstStyle/>
          <a:p>
            <a:pPr marL="285750" indent="-285750">
              <a:buFont typeface="Arial" panose="020B0604020202020204" pitchFamily="34" charset="0"/>
              <a:buChar char="•"/>
            </a:pPr>
            <a:r>
              <a:rPr lang="en-US" sz="1600" dirty="0"/>
              <a:t>Numerical modelling of forced-convection heat exchanger performance in Mars conditions based on existing correlations indicates that a heat exchanger is able to reject waste heat to the environment much more effectively than a radiator.</a:t>
            </a:r>
          </a:p>
          <a:p>
            <a:pPr marL="285750" indent="-285750">
              <a:buFont typeface="Arial" panose="020B0604020202020204" pitchFamily="34" charset="0"/>
              <a:buChar char="•"/>
            </a:pPr>
            <a:r>
              <a:rPr lang="en-US" sz="1600" dirty="0"/>
              <a:t>Integrating this HX model into an existing HTGR power cycle model reduces total system mass by 80% and improves thermal efficiency by 9%, greatly lowering mission cost and improving scientific payload capacity</a:t>
            </a:r>
          </a:p>
          <a:p>
            <a:pPr marL="285750" indent="-285750">
              <a:buFont typeface="Arial" panose="020B0604020202020204" pitchFamily="34" charset="0"/>
              <a:buChar char="•"/>
            </a:pPr>
            <a:r>
              <a:rPr lang="en-US" sz="1600" dirty="0"/>
              <a:t>A HX suitable for a 120 kWe reactor is compact enough to obviate complex deployment procedures </a:t>
            </a:r>
          </a:p>
          <a:p>
            <a:pPr marL="285750" indent="-285750">
              <a:buFont typeface="Arial" panose="020B0604020202020204" pitchFamily="34" charset="0"/>
              <a:buChar char="•"/>
            </a:pPr>
            <a:r>
              <a:rPr lang="en-US" sz="1600" dirty="0"/>
              <a:t>A HX optimized for average ambient conditions at a typical crewed landing site can operate across the full range of potential ambient condition variation</a:t>
            </a:r>
          </a:p>
          <a:p>
            <a:pPr lvl="1"/>
            <a:r>
              <a:rPr lang="en-US" sz="1400" dirty="0"/>
              <a:t>	</a:t>
            </a:r>
          </a:p>
          <a:p>
            <a:pPr marL="742950" lvl="1" indent="-285750">
              <a:buFont typeface="Arial" panose="020B0604020202020204" pitchFamily="34" charset="0"/>
              <a:buChar char="•"/>
            </a:pPr>
            <a:endParaRPr lang="en-US" sz="1400"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23</a:t>
            </a:fld>
            <a:endParaRPr lang="en-US" dirty="0">
              <a:solidFill>
                <a:prstClr val="black">
                  <a:tint val="75000"/>
                </a:prstClr>
              </a:solidFill>
            </a:endParaRPr>
          </a:p>
        </p:txBody>
      </p:sp>
      <p:sp>
        <p:nvSpPr>
          <p:cNvPr id="7" name="Title 1"/>
          <p:cNvSpPr txBox="1">
            <a:spLocks/>
          </p:cNvSpPr>
          <p:nvPr/>
        </p:nvSpPr>
        <p:spPr>
          <a:xfrm>
            <a:off x="6145877" y="1155700"/>
            <a:ext cx="4011084" cy="723900"/>
          </a:xfrm>
          <a:prstGeom prst="rect">
            <a:avLst/>
          </a:prstGeom>
          <a:effectLst/>
        </p:spPr>
        <p:txBody>
          <a:bodyPr vert="horz" lIns="0" tIns="0" rIns="0" bIns="0" rtlCol="0" anchor="t" anchorCtr="0">
            <a:normAutofit/>
          </a:bodyPr>
          <a:lstStyle>
            <a:lvl1pPr algn="l" defTabSz="457200" rtl="0" eaLnBrk="1" latinLnBrk="0" hangingPunct="1">
              <a:spcBef>
                <a:spcPct val="0"/>
              </a:spcBef>
              <a:buNone/>
              <a:defRPr sz="2000" b="1" kern="1200">
                <a:solidFill>
                  <a:srgbClr val="B70000"/>
                </a:solidFill>
                <a:effectLst>
                  <a:outerShdw blurRad="57150" dist="25400" dir="2700000" algn="tl" rotWithShape="0">
                    <a:srgbClr val="000000">
                      <a:alpha val="30000"/>
                    </a:srgbClr>
                  </a:outerShdw>
                </a:effectLst>
                <a:latin typeface="Arial"/>
                <a:ea typeface="+mj-ea"/>
                <a:cs typeface="+mj-cs"/>
              </a:defRPr>
            </a:lvl1pPr>
          </a:lstStyle>
          <a:p>
            <a:r>
              <a:rPr lang="en-US" sz="3200" dirty="0"/>
              <a:t>Next Steps</a:t>
            </a:r>
          </a:p>
        </p:txBody>
      </p:sp>
      <p:sp>
        <p:nvSpPr>
          <p:cNvPr id="8" name="Text Placeholder 3"/>
          <p:cNvSpPr txBox="1">
            <a:spLocks/>
          </p:cNvSpPr>
          <p:nvPr/>
        </p:nvSpPr>
        <p:spPr>
          <a:xfrm>
            <a:off x="6145877" y="1879600"/>
            <a:ext cx="4011084" cy="4246563"/>
          </a:xfrm>
          <a:prstGeom prst="rect">
            <a:avLst/>
          </a:prstGeom>
        </p:spPr>
        <p:txBody>
          <a:bodyPr vert="horz" lIns="0" tIns="0" rIns="0" bIns="0" rtlCol="0">
            <a:normAutofit/>
          </a:bodyPr>
          <a:lstStyle>
            <a:lvl1pPr marL="0" indent="0" algn="l" defTabSz="457200" rtl="0" eaLnBrk="1" latinLnBrk="0" hangingPunct="1">
              <a:spcBef>
                <a:spcPts val="0"/>
              </a:spcBef>
              <a:spcAft>
                <a:spcPts val="600"/>
              </a:spcAft>
              <a:buClr>
                <a:srgbClr val="B70014"/>
              </a:buClr>
              <a:buSzPct val="90000"/>
              <a:buFont typeface="Arial"/>
              <a:buNone/>
              <a:defRPr sz="1400" kern="1200" baseline="0">
                <a:solidFill>
                  <a:schemeClr val="tx1">
                    <a:lumMod val="65000"/>
                    <a:lumOff val="35000"/>
                  </a:schemeClr>
                </a:solidFill>
                <a:latin typeface="Arial"/>
                <a:ea typeface="+mn-ea"/>
                <a:cs typeface="+mn-cs"/>
              </a:defRPr>
            </a:lvl1pPr>
            <a:lvl2pPr marL="457200" indent="0" algn="l" defTabSz="457200" rtl="0" eaLnBrk="1" latinLnBrk="0" hangingPunct="1">
              <a:spcBef>
                <a:spcPts val="0"/>
              </a:spcBef>
              <a:spcAft>
                <a:spcPts val="600"/>
              </a:spcAft>
              <a:buClr>
                <a:srgbClr val="B70014"/>
              </a:buClr>
              <a:buSzPct val="90000"/>
              <a:buFont typeface="Arial"/>
              <a:buNone/>
              <a:defRPr sz="1200" kern="1200" baseline="0">
                <a:solidFill>
                  <a:schemeClr val="tx1">
                    <a:lumMod val="65000"/>
                    <a:lumOff val="35000"/>
                  </a:schemeClr>
                </a:solidFill>
                <a:latin typeface="Arial"/>
                <a:ea typeface="+mn-ea"/>
                <a:cs typeface="+mn-cs"/>
              </a:defRPr>
            </a:lvl2pPr>
            <a:lvl3pPr marL="914400" indent="0" algn="l" defTabSz="457200" rtl="0" eaLnBrk="1" latinLnBrk="0" hangingPunct="1">
              <a:spcBef>
                <a:spcPts val="0"/>
              </a:spcBef>
              <a:spcAft>
                <a:spcPts val="600"/>
              </a:spcAft>
              <a:buClr>
                <a:srgbClr val="B70014"/>
              </a:buClr>
              <a:buSzPct val="90000"/>
              <a:buFont typeface="Arial"/>
              <a:buNone/>
              <a:defRPr sz="1000" kern="1200">
                <a:solidFill>
                  <a:schemeClr val="tx1">
                    <a:lumMod val="65000"/>
                    <a:lumOff val="35000"/>
                  </a:schemeClr>
                </a:solidFill>
                <a:latin typeface="Arial"/>
                <a:ea typeface="+mn-ea"/>
                <a:cs typeface="+mn-cs"/>
              </a:defRPr>
            </a:lvl3pPr>
            <a:lvl4pPr marL="1371600" indent="0" algn="l" defTabSz="457200" rtl="0" eaLnBrk="1" latinLnBrk="0" hangingPunct="1">
              <a:spcBef>
                <a:spcPts val="0"/>
              </a:spcBef>
              <a:spcAft>
                <a:spcPts val="600"/>
              </a:spcAft>
              <a:buClr>
                <a:srgbClr val="B70014"/>
              </a:buClr>
              <a:buSzPct val="90000"/>
              <a:buFont typeface="Arial"/>
              <a:buNone/>
              <a:defRPr sz="900" kern="1200">
                <a:solidFill>
                  <a:schemeClr val="tx1">
                    <a:lumMod val="65000"/>
                    <a:lumOff val="35000"/>
                  </a:schemeClr>
                </a:solidFill>
                <a:latin typeface="Arial"/>
                <a:ea typeface="+mn-ea"/>
                <a:cs typeface="+mn-cs"/>
              </a:defRPr>
            </a:lvl4pPr>
            <a:lvl5pPr marL="1828800" indent="0" algn="l" defTabSz="457200" rtl="0" eaLnBrk="1" latinLnBrk="0" hangingPunct="1">
              <a:spcBef>
                <a:spcPts val="0"/>
              </a:spcBef>
              <a:spcAft>
                <a:spcPts val="600"/>
              </a:spcAft>
              <a:buClr>
                <a:srgbClr val="B70014"/>
              </a:buClr>
              <a:buSzPct val="90000"/>
              <a:buFont typeface="Arial"/>
              <a:buNone/>
              <a:defRPr sz="900" kern="1200" baseline="0">
                <a:solidFill>
                  <a:schemeClr val="tx1">
                    <a:lumMod val="65000"/>
                    <a:lumOff val="35000"/>
                  </a:schemeClr>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Install test section internals and 3D-printed components</a:t>
            </a:r>
          </a:p>
          <a:p>
            <a:pPr marL="285750" indent="-285750">
              <a:buFont typeface="Arial" panose="020B0604020202020204" pitchFamily="34" charset="0"/>
              <a:buChar char="•"/>
            </a:pPr>
            <a:r>
              <a:rPr lang="en-US" sz="1600" dirty="0"/>
              <a:t>Leak check vacuum glovebox</a:t>
            </a:r>
          </a:p>
          <a:p>
            <a:pPr marL="285750" indent="-285750">
              <a:buFont typeface="Arial" panose="020B0604020202020204" pitchFamily="34" charset="0"/>
              <a:buChar char="•"/>
            </a:pPr>
            <a:r>
              <a:rPr lang="en-US" sz="1600" dirty="0"/>
              <a:t>Calibrate hot-film anemometer</a:t>
            </a:r>
          </a:p>
          <a:p>
            <a:pPr marL="285750" indent="-285750">
              <a:buFont typeface="Arial" panose="020B0604020202020204" pitchFamily="34" charset="0"/>
              <a:buChar char="•"/>
            </a:pPr>
            <a:r>
              <a:rPr lang="en-US" sz="1600" dirty="0"/>
              <a:t>Install test section into glovebox and set up power and data connections</a:t>
            </a:r>
          </a:p>
          <a:p>
            <a:pPr marL="285750" indent="-285750">
              <a:buFont typeface="Arial" panose="020B0604020202020204" pitchFamily="34" charset="0"/>
              <a:buChar char="•"/>
            </a:pPr>
            <a:r>
              <a:rPr lang="en-US" sz="1600" dirty="0"/>
              <a:t>Collect HX conductance and pressure drop data for a range of flowrates, heat fluxes, Knudsen numbers, and flow conditions</a:t>
            </a:r>
          </a:p>
          <a:p>
            <a:pPr marL="285750" indent="-285750">
              <a:buFont typeface="Arial" panose="020B0604020202020204" pitchFamily="34" charset="0"/>
              <a:buChar char="•"/>
            </a:pPr>
            <a:r>
              <a:rPr lang="en-US" sz="1600" dirty="0"/>
              <a:t>Compare results to correlations used to build model</a:t>
            </a:r>
          </a:p>
          <a:p>
            <a:pPr marL="285750" indent="-285750">
              <a:buFont typeface="Arial" panose="020B0604020202020204" pitchFamily="34" charset="0"/>
              <a:buChar char="•"/>
            </a:pPr>
            <a:endParaRPr lang="en-US" sz="1600" dirty="0"/>
          </a:p>
        </p:txBody>
      </p:sp>
      <p:sp>
        <p:nvSpPr>
          <p:cNvPr id="9"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409608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11044843" cy="723900"/>
          </a:xfrm>
        </p:spPr>
        <p:txBody>
          <a:bodyPr>
            <a:noAutofit/>
          </a:bodyPr>
          <a:lstStyle/>
          <a:p>
            <a:r>
              <a:rPr lang="en-US" sz="4000" dirty="0"/>
              <a:t>Previous Work at UW THL</a:t>
            </a:r>
          </a:p>
        </p:txBody>
      </p:sp>
      <p:sp>
        <p:nvSpPr>
          <p:cNvPr id="4" name="Text Placeholder 3"/>
          <p:cNvSpPr>
            <a:spLocks noGrp="1"/>
          </p:cNvSpPr>
          <p:nvPr>
            <p:ph type="body" sz="half" idx="2"/>
          </p:nvPr>
        </p:nvSpPr>
        <p:spPr>
          <a:xfrm>
            <a:off x="609601" y="1879602"/>
            <a:ext cx="7403868" cy="1811250"/>
          </a:xfrm>
        </p:spPr>
        <p:txBody>
          <a:bodyPr>
            <a:normAutofit/>
          </a:bodyPr>
          <a:lstStyle/>
          <a:p>
            <a:pPr marL="285750" indent="-285750">
              <a:buFont typeface="Arial" panose="020B0604020202020204" pitchFamily="34" charset="0"/>
              <a:buChar char="•"/>
            </a:pPr>
            <a:r>
              <a:rPr lang="en-US" sz="1800" dirty="0"/>
              <a:t>Sondelski et al. developed a mass-optimization model of a 40 kWe sCO</a:t>
            </a:r>
            <a:r>
              <a:rPr lang="en-US" sz="1800" baseline="-25000" dirty="0"/>
              <a:t>2</a:t>
            </a:r>
            <a:r>
              <a:rPr lang="en-US" sz="1800" dirty="0"/>
              <a:t>-cooled HTGR coupled with a recuperated Brayton cycle power generator and radiator</a:t>
            </a:r>
          </a:p>
          <a:p>
            <a:pPr marL="285750" indent="-285750">
              <a:buFont typeface="Arial" panose="020B0604020202020204" pitchFamily="34" charset="0"/>
              <a:buChar char="•"/>
            </a:pPr>
            <a:r>
              <a:rPr lang="en-US" sz="1800" dirty="0"/>
              <a:t>Highly-efficient thermal cycle when operating near critical temperature</a:t>
            </a:r>
          </a:p>
          <a:p>
            <a:pPr marL="285750" indent="-285750">
              <a:buFont typeface="Arial" panose="020B0604020202020204" pitchFamily="34" charset="0"/>
              <a:buChar char="•"/>
            </a:pPr>
            <a:r>
              <a:rPr lang="en-US" sz="1800" dirty="0"/>
              <a:t>Reactor mass less dependent on power than radiator mass</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3</a:t>
            </a:fld>
            <a:endParaRPr lang="en-US" dirty="0">
              <a:solidFill>
                <a:prstClr val="black">
                  <a:tint val="75000"/>
                </a:prstClr>
              </a:solidFill>
            </a:endParaRPr>
          </a:p>
        </p:txBody>
      </p:sp>
      <p:pic>
        <p:nvPicPr>
          <p:cNvPr id="7" name="Content Placeholder 6" descr="A close up of a logo&#10;&#10;Description automatically generated">
            <a:extLst>
              <a:ext uri="{FF2B5EF4-FFF2-40B4-BE49-F238E27FC236}">
                <a16:creationId xmlns:a16="http://schemas.microsoft.com/office/drawing/2014/main" id="{CD1DD02E-68FE-4332-8E93-3F0AE526196D}"/>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636029" y="3789681"/>
            <a:ext cx="6458122" cy="2611410"/>
          </a:xfrm>
          <a:prstGeom prst="rect">
            <a:avLst/>
          </a:prstGeom>
        </p:spPr>
      </p:pic>
      <p:pic>
        <p:nvPicPr>
          <p:cNvPr id="8" name="Picture 7"/>
          <p:cNvPicPr/>
          <p:nvPr/>
        </p:nvPicPr>
        <p:blipFill rotWithShape="1">
          <a:blip r:embed="rId4">
            <a:extLst>
              <a:ext uri="{28A0092B-C50C-407E-A947-70E740481C1C}">
                <a14:useLocalDpi xmlns:a14="http://schemas.microsoft.com/office/drawing/2010/main" val="0"/>
              </a:ext>
            </a:extLst>
          </a:blip>
          <a:srcRect t="4460" r="5492"/>
          <a:stretch/>
        </p:blipFill>
        <p:spPr bwMode="auto">
          <a:xfrm>
            <a:off x="8013470" y="590202"/>
            <a:ext cx="4080682" cy="3100650"/>
          </a:xfrm>
          <a:prstGeom prst="rect">
            <a:avLst/>
          </a:prstGeom>
          <a:noFill/>
          <a:ln>
            <a:noFill/>
          </a:ln>
        </p:spPr>
      </p:pic>
      <mc:AlternateContent xmlns:mc="http://schemas.openxmlformats.org/markup-compatibility/2006" xmlns:a14="http://schemas.microsoft.com/office/drawing/2010/main">
        <mc:Choice Requires="a14">
          <p:sp>
            <p:nvSpPr>
              <p:cNvPr id="10" name="Text Placeholder 7"/>
              <p:cNvSpPr txBox="1">
                <a:spLocks/>
              </p:cNvSpPr>
              <p:nvPr/>
            </p:nvSpPr>
            <p:spPr>
              <a:xfrm>
                <a:off x="609600" y="3516284"/>
                <a:ext cx="3688079" cy="2108269"/>
              </a:xfrm>
              <a:prstGeom prst="rect">
                <a:avLst/>
              </a:prstGeom>
              <a:noFill/>
            </p:spPr>
            <p:txBody>
              <a:bodyPr vert="horz" wrap="square" lIns="0" tIns="0" rIns="0" bIns="0" rtlCol="0">
                <a:spAutoFit/>
              </a:bodyPr>
              <a:lstStyle>
                <a:lvl1pPr marL="0" indent="0" algn="l" defTabSz="457200" rtl="0" eaLnBrk="1" latinLnBrk="0" hangingPunct="1">
                  <a:spcBef>
                    <a:spcPts val="0"/>
                  </a:spcBef>
                  <a:spcAft>
                    <a:spcPts val="600"/>
                  </a:spcAft>
                  <a:buClr>
                    <a:srgbClr val="B70014"/>
                  </a:buClr>
                  <a:buSzPct val="90000"/>
                  <a:buFont typeface="Arial"/>
                  <a:buNone/>
                  <a:defRPr sz="1400" kern="1200" baseline="0">
                    <a:solidFill>
                      <a:schemeClr val="tx1">
                        <a:lumMod val="65000"/>
                        <a:lumOff val="35000"/>
                      </a:schemeClr>
                    </a:solidFill>
                    <a:latin typeface="Arial"/>
                    <a:ea typeface="+mn-ea"/>
                    <a:cs typeface="+mn-cs"/>
                  </a:defRPr>
                </a:lvl1pPr>
                <a:lvl2pPr marL="457200" indent="0" algn="l" defTabSz="457200" rtl="0" eaLnBrk="1" latinLnBrk="0" hangingPunct="1">
                  <a:spcBef>
                    <a:spcPts val="0"/>
                  </a:spcBef>
                  <a:spcAft>
                    <a:spcPts val="600"/>
                  </a:spcAft>
                  <a:buClr>
                    <a:srgbClr val="B70014"/>
                  </a:buClr>
                  <a:buSzPct val="90000"/>
                  <a:buFont typeface="Arial"/>
                  <a:buNone/>
                  <a:defRPr sz="1200" kern="1200" baseline="0">
                    <a:solidFill>
                      <a:schemeClr val="tx1">
                        <a:lumMod val="65000"/>
                        <a:lumOff val="35000"/>
                      </a:schemeClr>
                    </a:solidFill>
                    <a:latin typeface="Arial"/>
                    <a:ea typeface="+mn-ea"/>
                    <a:cs typeface="+mn-cs"/>
                  </a:defRPr>
                </a:lvl2pPr>
                <a:lvl3pPr marL="914400" indent="0" algn="l" defTabSz="457200" rtl="0" eaLnBrk="1" latinLnBrk="0" hangingPunct="1">
                  <a:spcBef>
                    <a:spcPts val="0"/>
                  </a:spcBef>
                  <a:spcAft>
                    <a:spcPts val="600"/>
                  </a:spcAft>
                  <a:buClr>
                    <a:srgbClr val="B70014"/>
                  </a:buClr>
                  <a:buSzPct val="90000"/>
                  <a:buFont typeface="Arial"/>
                  <a:buNone/>
                  <a:defRPr sz="1000" kern="1200">
                    <a:solidFill>
                      <a:schemeClr val="tx1">
                        <a:lumMod val="65000"/>
                        <a:lumOff val="35000"/>
                      </a:schemeClr>
                    </a:solidFill>
                    <a:latin typeface="Arial"/>
                    <a:ea typeface="+mn-ea"/>
                    <a:cs typeface="+mn-cs"/>
                  </a:defRPr>
                </a:lvl3pPr>
                <a:lvl4pPr marL="1371600" indent="0" algn="l" defTabSz="457200" rtl="0" eaLnBrk="1" latinLnBrk="0" hangingPunct="1">
                  <a:spcBef>
                    <a:spcPts val="0"/>
                  </a:spcBef>
                  <a:spcAft>
                    <a:spcPts val="600"/>
                  </a:spcAft>
                  <a:buClr>
                    <a:srgbClr val="B70014"/>
                  </a:buClr>
                  <a:buSzPct val="90000"/>
                  <a:buFont typeface="Arial"/>
                  <a:buNone/>
                  <a:defRPr sz="900" kern="1200">
                    <a:solidFill>
                      <a:schemeClr val="tx1">
                        <a:lumMod val="65000"/>
                        <a:lumOff val="35000"/>
                      </a:schemeClr>
                    </a:solidFill>
                    <a:latin typeface="Arial"/>
                    <a:ea typeface="+mn-ea"/>
                    <a:cs typeface="+mn-cs"/>
                  </a:defRPr>
                </a:lvl4pPr>
                <a:lvl5pPr marL="1828800" indent="0" algn="l" defTabSz="457200" rtl="0" eaLnBrk="1" latinLnBrk="0" hangingPunct="1">
                  <a:spcBef>
                    <a:spcPts val="0"/>
                  </a:spcBef>
                  <a:spcAft>
                    <a:spcPts val="600"/>
                  </a:spcAft>
                  <a:buClr>
                    <a:srgbClr val="B70014"/>
                  </a:buClr>
                  <a:buSzPct val="90000"/>
                  <a:buFont typeface="Arial"/>
                  <a:buNone/>
                  <a:defRPr sz="900" kern="1200" baseline="0">
                    <a:solidFill>
                      <a:schemeClr val="tx1">
                        <a:lumMod val="65000"/>
                        <a:lumOff val="35000"/>
                      </a:schemeClr>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For 40 kWe system:</a:t>
                </a:r>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𝑟𝑎𝑑</m:t>
                        </m:r>
                      </m:sub>
                    </m:sSub>
                    <m:r>
                      <a:rPr lang="en-US" sz="2000" i="1">
                        <a:latin typeface="Cambria Math" panose="02040503050406030204" pitchFamily="18" charset="0"/>
                      </a:rPr>
                      <m:t>=570 </m:t>
                    </m:r>
                    <m:r>
                      <a:rPr lang="en-US" sz="2000" i="1">
                        <a:latin typeface="Cambria Math" panose="02040503050406030204" pitchFamily="18" charset="0"/>
                      </a:rPr>
                      <m:t>𝑘𝑔</m:t>
                    </m:r>
                  </m:oMath>
                </a14:m>
                <a:endParaRPr lang="en-US" sz="2000" dirty="0"/>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𝑟𝑎𝑑</m:t>
                        </m:r>
                      </m:sub>
                    </m:sSub>
                    <m:r>
                      <a:rPr lang="en-US" sz="2000" i="1">
                        <a:latin typeface="Cambria Math" panose="02040503050406030204" pitchFamily="18" charset="0"/>
                      </a:rPr>
                      <m:t>=84</m:t>
                    </m:r>
                    <m:sSup>
                      <m:sSupPr>
                        <m:ctrlPr>
                          <a:rPr lang="en-US" sz="2000" i="1">
                            <a:latin typeface="Cambria Math" panose="02040503050406030204" pitchFamily="18" charset="0"/>
                          </a:rPr>
                        </m:ctrlPr>
                      </m:sSupPr>
                      <m:e>
                        <m:r>
                          <a:rPr lang="en-US" sz="2000" i="1">
                            <a:latin typeface="Cambria Math" panose="02040503050406030204" pitchFamily="18" charset="0"/>
                          </a:rPr>
                          <m:t> </m:t>
                        </m:r>
                        <m:r>
                          <a:rPr lang="en-US" sz="2000" i="1">
                            <a:latin typeface="Cambria Math" panose="02040503050406030204" pitchFamily="18" charset="0"/>
                          </a:rPr>
                          <m:t>𝑚</m:t>
                        </m:r>
                      </m:e>
                      <m:sup>
                        <m:r>
                          <a:rPr lang="en-US" sz="2000" i="1">
                            <a:latin typeface="Cambria Math" panose="02040503050406030204" pitchFamily="18" charset="0"/>
                          </a:rPr>
                          <m:t>2</m:t>
                        </m:r>
                      </m:sup>
                    </m:sSup>
                  </m:oMath>
                </a14:m>
                <a:endParaRPr lang="en-US" sz="2000" dirty="0"/>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𝑟𝑎𝑑</m:t>
                        </m:r>
                      </m:sub>
                    </m:sSub>
                    <m:r>
                      <a:rPr lang="en-US" sz="2000" i="1">
                        <a:latin typeface="Cambria Math" panose="02040503050406030204" pitchFamily="18" charset="0"/>
                      </a:rPr>
                      <m:t>=404</m:t>
                    </m:r>
                  </m:oMath>
                </a14:m>
                <a:endParaRPr lang="en-US" sz="2000" dirty="0"/>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𝜂</m:t>
                        </m:r>
                      </m:e>
                      <m:sub>
                        <m:r>
                          <a:rPr lang="en-US" sz="2000" i="1">
                            <a:latin typeface="Cambria Math" panose="02040503050406030204" pitchFamily="18" charset="0"/>
                          </a:rPr>
                          <m:t>𝑡</m:t>
                        </m:r>
                      </m:sub>
                    </m:sSub>
                    <m:r>
                      <a:rPr lang="en-US" sz="2000" i="1">
                        <a:latin typeface="Cambria Math" panose="02040503050406030204" pitchFamily="18" charset="0"/>
                      </a:rPr>
                      <m:t>=27%</m:t>
                    </m:r>
                  </m:oMath>
                </a14:m>
                <a:endParaRPr lang="en-US" sz="2000" dirty="0"/>
              </a:p>
              <a:p>
                <a:endParaRPr lang="en-US" dirty="0"/>
              </a:p>
            </p:txBody>
          </p:sp>
        </mc:Choice>
        <mc:Fallback xmlns="">
          <p:sp>
            <p:nvSpPr>
              <p:cNvPr id="10" name="Text Placeholder 7"/>
              <p:cNvSpPr txBox="1">
                <a:spLocks noRot="1" noChangeAspect="1" noMove="1" noResize="1" noEditPoints="1" noAdjustHandles="1" noChangeArrowheads="1" noChangeShapeType="1" noTextEdit="1"/>
              </p:cNvSpPr>
              <p:nvPr/>
            </p:nvSpPr>
            <p:spPr>
              <a:xfrm>
                <a:off x="609600" y="3516284"/>
                <a:ext cx="3688079" cy="2108269"/>
              </a:xfrm>
              <a:prstGeom prst="rect">
                <a:avLst/>
              </a:prstGeom>
              <a:blipFill>
                <a:blip r:embed="rId5"/>
                <a:stretch>
                  <a:fillRect l="-3140" t="-3757"/>
                </a:stretch>
              </a:blipFill>
            </p:spPr>
            <p:txBody>
              <a:bodyPr/>
              <a:lstStyle/>
              <a:p>
                <a:r>
                  <a:rPr lang="en-US">
                    <a:noFill/>
                  </a:rPr>
                  <a:t> </a:t>
                </a:r>
              </a:p>
            </p:txBody>
          </p:sp>
        </mc:Fallback>
      </mc:AlternateContent>
      <p:sp>
        <p:nvSpPr>
          <p:cNvPr id="12" name="TextBox 11"/>
          <p:cNvSpPr txBox="1"/>
          <p:nvPr/>
        </p:nvSpPr>
        <p:spPr>
          <a:xfrm>
            <a:off x="698269" y="5624553"/>
            <a:ext cx="5044971" cy="923330"/>
          </a:xfrm>
          <a:prstGeom prst="rect">
            <a:avLst/>
          </a:prstGeom>
          <a:noFill/>
        </p:spPr>
        <p:txBody>
          <a:bodyPr wrap="non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Top: T-S diagram of mass-optimal cycle</a:t>
            </a:r>
          </a:p>
          <a:p>
            <a:r>
              <a:rPr lang="en-US" dirty="0">
                <a:solidFill>
                  <a:schemeClr val="tx1">
                    <a:lumMod val="65000"/>
                    <a:lumOff val="35000"/>
                  </a:schemeClr>
                </a:solidFill>
                <a:latin typeface="Arial" panose="020B0604020202020204" pitchFamily="34" charset="0"/>
                <a:cs typeface="Arial" panose="020B0604020202020204" pitchFamily="34" charset="0"/>
              </a:rPr>
              <a:t>Bottom: Diagram of recuperated Brayton cycle. </a:t>
            </a:r>
          </a:p>
          <a:p>
            <a:r>
              <a:rPr lang="en-US" dirty="0">
                <a:solidFill>
                  <a:schemeClr val="tx1">
                    <a:lumMod val="65000"/>
                    <a:lumOff val="35000"/>
                  </a:schemeClr>
                </a:solidFill>
                <a:latin typeface="Arial" panose="020B0604020202020204" pitchFamily="34" charset="0"/>
                <a:cs typeface="Arial" panose="020B0604020202020204" pitchFamily="34" charset="0"/>
              </a:rPr>
              <a:t>Image credit: Sondelski et al.</a:t>
            </a:r>
          </a:p>
        </p:txBody>
      </p:sp>
      <p:sp>
        <p:nvSpPr>
          <p:cNvPr id="13"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89558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8775469" cy="723900"/>
          </a:xfrm>
        </p:spPr>
        <p:txBody>
          <a:bodyPr>
            <a:noAutofit/>
          </a:bodyPr>
          <a:lstStyle/>
          <a:p>
            <a:r>
              <a:rPr lang="en-US" sz="4000" dirty="0"/>
              <a:t>Forced-convection Heat Exchanger</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4</a:t>
            </a:fld>
            <a:endParaRPr lang="en-US" dirty="0">
              <a:solidFill>
                <a:prstClr val="black">
                  <a:tint val="75000"/>
                </a:prstClr>
              </a:solidFill>
            </a:endParaRPr>
          </a:p>
        </p:txBody>
      </p:sp>
      <p:sp>
        <p:nvSpPr>
          <p:cNvPr id="8" name="Text Placeholder 7"/>
          <p:cNvSpPr txBox="1">
            <a:spLocks noGrp="1"/>
          </p:cNvSpPr>
          <p:nvPr>
            <p:ph type="body" sz="half" idx="2"/>
          </p:nvPr>
        </p:nvSpPr>
        <p:spPr>
          <a:xfrm>
            <a:off x="609602" y="1879601"/>
            <a:ext cx="4203468" cy="4616648"/>
          </a:xfrm>
          <a:prstGeom prst="rect">
            <a:avLst/>
          </a:prstGeom>
          <a:noFill/>
        </p:spPr>
        <p:txBody>
          <a:bodyPr wrap="square" rtlCol="0">
            <a:spAutoFit/>
          </a:bodyPr>
          <a:lstStyle/>
          <a:p>
            <a:pPr marL="285750" indent="-285750">
              <a:buFont typeface="Arial" panose="020B0604020202020204" pitchFamily="34" charset="0"/>
              <a:buChar char="•"/>
            </a:pPr>
            <a:r>
              <a:rPr lang="en-US" sz="1800" dirty="0"/>
              <a:t>Convective heat exchanger has much higher conductance, weaker temperature dependence than radiative heat transfer, allowing for smaller size and lower optimal temperature, increasing efficiency</a:t>
            </a:r>
          </a:p>
          <a:p>
            <a:pPr marL="285750" indent="-285750">
              <a:buFont typeface="Arial" panose="020B0604020202020204" pitchFamily="34" charset="0"/>
              <a:buChar char="•"/>
            </a:pPr>
            <a:r>
              <a:rPr lang="en-US" sz="1800" dirty="0"/>
              <a:t>Does not require sky exposure, allowing for compact construction, potentially eliminating complex deployment procedures</a:t>
            </a:r>
          </a:p>
          <a:p>
            <a:pPr marL="285750" indent="-285750">
              <a:buFont typeface="Arial" panose="020B0604020202020204" pitchFamily="34" charset="0"/>
              <a:buChar char="•"/>
            </a:pPr>
            <a:r>
              <a:rPr lang="en-US" sz="1800" dirty="0"/>
              <a:t>Lower coolant pressure drop</a:t>
            </a:r>
          </a:p>
          <a:p>
            <a:pPr marL="285750" indent="-285750">
              <a:buFont typeface="Arial" panose="020B0604020202020204" pitchFamily="34" charset="0"/>
              <a:buChar char="•"/>
            </a:pPr>
            <a:r>
              <a:rPr lang="en-US" sz="1800" dirty="0"/>
              <a:t>Easily scalable, can be used for lower-power applications such as:</a:t>
            </a:r>
          </a:p>
          <a:p>
            <a:pPr marL="742950" lvl="1" indent="-285750">
              <a:buFont typeface="Arial" panose="020B0604020202020204" pitchFamily="34" charset="0"/>
              <a:buChar char="•"/>
            </a:pPr>
            <a:r>
              <a:rPr lang="en-US" dirty="0"/>
              <a:t>Cryofuel storage refrigeration</a:t>
            </a:r>
          </a:p>
          <a:p>
            <a:pPr marL="742950" lvl="1" indent="-285750">
              <a:buFont typeface="Arial" panose="020B0604020202020204" pitchFamily="34" charset="0"/>
              <a:buChar char="•"/>
            </a:pPr>
            <a:r>
              <a:rPr lang="en-US" dirty="0"/>
              <a:t>ISRU plant heat rejection</a:t>
            </a:r>
          </a:p>
          <a:p>
            <a:pPr marL="742950" lvl="1" indent="-285750">
              <a:buFont typeface="Arial" panose="020B0604020202020204" pitchFamily="34" charset="0"/>
              <a:buChar char="•"/>
            </a:pPr>
            <a:r>
              <a:rPr lang="en-US" dirty="0"/>
              <a:t>Rover, habitat thermal regulation</a:t>
            </a:r>
          </a:p>
        </p:txBody>
      </p:sp>
      <p:sp>
        <p:nvSpPr>
          <p:cNvPr id="12" name="Rectangle 11"/>
          <p:cNvSpPr/>
          <p:nvPr/>
        </p:nvSpPr>
        <p:spPr>
          <a:xfrm>
            <a:off x="5209309" y="1879600"/>
            <a:ext cx="6096000" cy="4031873"/>
          </a:xfrm>
          <a:prstGeom prst="rect">
            <a:avLst/>
          </a:prstGeom>
        </p:spPr>
        <p:txBody>
          <a:bodyPr>
            <a:spAutoFit/>
          </a:bodyPr>
          <a:lstStyle/>
          <a:p>
            <a:pPr marL="285750" lvl="0" indent="-285750" defTabSz="457200">
              <a:spcAft>
                <a:spcPts val="600"/>
              </a:spcAft>
              <a:buClr>
                <a:srgbClr val="B70014"/>
              </a:buClr>
              <a:buSzPct val="90000"/>
              <a:buFont typeface="Arial" panose="020B0604020202020204" pitchFamily="34" charset="0"/>
              <a:buChar char="•"/>
            </a:pPr>
            <a:r>
              <a:rPr lang="en-US" dirty="0">
                <a:solidFill>
                  <a:prstClr val="black">
                    <a:lumMod val="65000"/>
                    <a:lumOff val="35000"/>
                  </a:prstClr>
                </a:solidFill>
                <a:latin typeface="Arial"/>
              </a:rPr>
              <a:t>Mars is a challenging environment for convective heat transfer</a:t>
            </a:r>
          </a:p>
          <a:p>
            <a:pPr marL="742950" lvl="1" indent="-285750" defTabSz="457200">
              <a:spcAft>
                <a:spcPts val="600"/>
              </a:spcAft>
              <a:buClr>
                <a:srgbClr val="B70014"/>
              </a:buClr>
              <a:buSzPct val="90000"/>
              <a:buFont typeface="Arial" panose="020B0604020202020204" pitchFamily="34" charset="0"/>
              <a:buChar char="•"/>
            </a:pPr>
            <a:r>
              <a:rPr lang="en-US" sz="1600" dirty="0">
                <a:solidFill>
                  <a:prstClr val="black">
                    <a:lumMod val="65000"/>
                    <a:lumOff val="35000"/>
                  </a:prstClr>
                </a:solidFill>
                <a:latin typeface="Arial"/>
              </a:rPr>
              <a:t>Average ambient pressure: 600 Pa</a:t>
            </a:r>
          </a:p>
          <a:p>
            <a:pPr marL="742950" lvl="1" indent="-285750" defTabSz="457200">
              <a:spcAft>
                <a:spcPts val="600"/>
              </a:spcAft>
              <a:buClr>
                <a:srgbClr val="B70014"/>
              </a:buClr>
              <a:buSzPct val="90000"/>
              <a:buFont typeface="Arial" panose="020B0604020202020204" pitchFamily="34" charset="0"/>
              <a:buChar char="•"/>
            </a:pPr>
            <a:r>
              <a:rPr lang="en-US" sz="1600" dirty="0">
                <a:solidFill>
                  <a:prstClr val="black">
                    <a:lumMod val="65000"/>
                    <a:lumOff val="35000"/>
                  </a:prstClr>
                </a:solidFill>
                <a:latin typeface="Arial"/>
              </a:rPr>
              <a:t>Average temperature: 220 K</a:t>
            </a:r>
          </a:p>
          <a:p>
            <a:pPr marL="742950" lvl="1" indent="-285750" defTabSz="457200">
              <a:spcAft>
                <a:spcPts val="600"/>
              </a:spcAft>
              <a:buClr>
                <a:srgbClr val="B70014"/>
              </a:buClr>
              <a:buSzPct val="90000"/>
              <a:buFont typeface="Arial" panose="020B0604020202020204" pitchFamily="34" charset="0"/>
              <a:buChar char="•"/>
            </a:pPr>
            <a:r>
              <a:rPr lang="en-US" sz="1600" dirty="0">
                <a:solidFill>
                  <a:prstClr val="black">
                    <a:lumMod val="65000"/>
                    <a:lumOff val="35000"/>
                  </a:prstClr>
                </a:solidFill>
                <a:latin typeface="Arial"/>
              </a:rPr>
              <a:t>Large diurnal temperature variation and seasonal pressure variation</a:t>
            </a:r>
          </a:p>
          <a:p>
            <a:pPr marL="285750" indent="-285750" defTabSz="457200">
              <a:spcAft>
                <a:spcPts val="600"/>
              </a:spcAft>
              <a:buClr>
                <a:srgbClr val="B70014"/>
              </a:buClr>
              <a:buSzPct val="90000"/>
              <a:buFont typeface="Arial" panose="020B0604020202020204" pitchFamily="34" charset="0"/>
              <a:buChar char="•"/>
            </a:pPr>
            <a:r>
              <a:rPr lang="en-US" dirty="0">
                <a:solidFill>
                  <a:prstClr val="black">
                    <a:lumMod val="65000"/>
                    <a:lumOff val="35000"/>
                  </a:prstClr>
                </a:solidFill>
                <a:latin typeface="Arial"/>
              </a:rPr>
              <a:t>Very little data on heat transfer and pressure drop for typical HX designs, or fan performance, in this regime</a:t>
            </a:r>
          </a:p>
          <a:p>
            <a:pPr marL="285750" lvl="0" indent="-285750" defTabSz="457200">
              <a:spcAft>
                <a:spcPts val="600"/>
              </a:spcAft>
              <a:buClr>
                <a:srgbClr val="B70014"/>
              </a:buClr>
              <a:buSzPct val="90000"/>
              <a:buFont typeface="Arial" panose="020B0604020202020204" pitchFamily="34" charset="0"/>
              <a:buChar char="•"/>
            </a:pPr>
            <a:r>
              <a:rPr lang="en-US" dirty="0">
                <a:solidFill>
                  <a:prstClr val="black">
                    <a:lumMod val="65000"/>
                    <a:lumOff val="35000"/>
                  </a:prstClr>
                </a:solidFill>
                <a:latin typeface="Arial"/>
              </a:rPr>
              <a:t>Low pressure results in low heat transfer coefficients requiring high airflow rate, but also lowers achievable fan pressure rise, limiting maximum airflow rate.</a:t>
            </a:r>
          </a:p>
          <a:p>
            <a:pPr marL="285750" lvl="0" indent="-285750" defTabSz="457200">
              <a:spcAft>
                <a:spcPts val="600"/>
              </a:spcAft>
              <a:buClr>
                <a:srgbClr val="B70014"/>
              </a:buClr>
              <a:buSzPct val="90000"/>
              <a:buFont typeface="Arial" panose="020B0604020202020204" pitchFamily="34" charset="0"/>
              <a:buChar char="•"/>
            </a:pPr>
            <a:r>
              <a:rPr lang="en-US" dirty="0">
                <a:solidFill>
                  <a:prstClr val="black">
                    <a:lumMod val="65000"/>
                    <a:lumOff val="35000"/>
                  </a:prstClr>
                </a:solidFill>
                <a:latin typeface="Arial"/>
              </a:rPr>
              <a:t>Modelling effort will determine if a HX is capable of operating in these conditions</a:t>
            </a:r>
          </a:p>
        </p:txBody>
      </p:sp>
      <p:sp>
        <p:nvSpPr>
          <p:cNvPr id="7"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91017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4926675" cy="723900"/>
          </a:xfrm>
        </p:spPr>
        <p:txBody>
          <a:bodyPr>
            <a:normAutofit fontScale="90000"/>
          </a:bodyPr>
          <a:lstStyle/>
          <a:p>
            <a:r>
              <a:rPr lang="en-US" sz="4400" dirty="0"/>
              <a:t>Modelling Approach</a:t>
            </a:r>
            <a:endParaRPr lang="en-US" dirty="0"/>
          </a:p>
        </p:txBody>
      </p:sp>
      <p:sp>
        <p:nvSpPr>
          <p:cNvPr id="3" name="Content Placeholder 2"/>
          <p:cNvSpPr>
            <a:spLocks noGrp="1"/>
          </p:cNvSpPr>
          <p:nvPr>
            <p:ph idx="1"/>
          </p:nvPr>
        </p:nvSpPr>
        <p:spPr>
          <a:xfrm>
            <a:off x="5080000" y="3483640"/>
            <a:ext cx="6637867" cy="2642524"/>
          </a:xfrm>
        </p:spPr>
        <p:txBody>
          <a:bodyPr/>
          <a:lstStyle/>
          <a:p>
            <a:pPr marL="285750" indent="-285750">
              <a:buFont typeface="Arial" panose="020B0604020202020204" pitchFamily="34" charset="0"/>
              <a:buChar char="•"/>
            </a:pPr>
            <a:r>
              <a:rPr lang="en-US" sz="1800" dirty="0"/>
              <a:t>Constraints and set parameters:</a:t>
            </a:r>
          </a:p>
          <a:p>
            <a:pPr marL="742950" lvl="1" indent="-285750">
              <a:buFont typeface="Arial" panose="020B0604020202020204" pitchFamily="34" charset="0"/>
              <a:buChar char="•"/>
            </a:pPr>
            <a:r>
              <a:rPr lang="en-US" sz="1600" dirty="0"/>
              <a:t>Max length and height: 4 m</a:t>
            </a:r>
          </a:p>
          <a:p>
            <a:pPr marL="742950" lvl="1" indent="-285750">
              <a:buFont typeface="Arial" panose="020B0604020202020204" pitchFamily="34" charset="0"/>
              <a:buChar char="•"/>
            </a:pPr>
            <a:r>
              <a:rPr lang="en-US" sz="1600" dirty="0"/>
              <a:t>Max number of tube columns: 10</a:t>
            </a:r>
          </a:p>
          <a:p>
            <a:pPr marL="742950" lvl="1" indent="-285750">
              <a:buFont typeface="Arial" panose="020B0604020202020204" pitchFamily="34" charset="0"/>
              <a:buChar char="•"/>
            </a:pPr>
            <a:r>
              <a:rPr lang="en-US" sz="1600" dirty="0"/>
              <a:t>Min tube diameter: 0.5 mm</a:t>
            </a:r>
          </a:p>
          <a:p>
            <a:pPr marL="742950" lvl="1" indent="-285750">
              <a:buFont typeface="Arial" panose="020B0604020202020204" pitchFamily="34" charset="0"/>
              <a:buChar char="•"/>
            </a:pPr>
            <a:r>
              <a:rPr lang="en-US" sz="1600" dirty="0"/>
              <a:t>Tube/header wall thickness safety factor: 25%</a:t>
            </a:r>
          </a:p>
          <a:p>
            <a:pPr marL="742950" lvl="1" indent="-285750">
              <a:buFont typeface="Arial" panose="020B0604020202020204" pitchFamily="34" charset="0"/>
              <a:buChar char="•"/>
            </a:pPr>
            <a:r>
              <a:rPr lang="en-US" sz="1600" dirty="0"/>
              <a:t>Fin thickness: 0.1 mm</a:t>
            </a:r>
          </a:p>
          <a:p>
            <a:pPr marL="742950" lvl="1" indent="-285750">
              <a:buFont typeface="Arial" panose="020B0604020202020204" pitchFamily="34" charset="0"/>
              <a:buChar char="•"/>
            </a:pPr>
            <a:r>
              <a:rPr lang="en-US" sz="1600" dirty="0"/>
              <a:t>Fan power mass penalty: 6.57 kg/kW</a:t>
            </a:r>
          </a:p>
          <a:p>
            <a:pPr marL="742950" lvl="1" indent="-285750">
              <a:buFont typeface="Arial" panose="020B0604020202020204" pitchFamily="34" charset="0"/>
              <a:buChar char="•"/>
            </a:pPr>
            <a:r>
              <a:rPr lang="en-US" sz="1600" dirty="0"/>
              <a:t>Coolant pressure loss mass penalty: 0.1 kg/kPa</a:t>
            </a:r>
          </a:p>
          <a:p>
            <a:pPr marL="742950" lvl="1" indent="-285750">
              <a:buFont typeface="Arial" panose="020B0604020202020204" pitchFamily="34" charset="0"/>
              <a:buChar char="•"/>
            </a:pPr>
            <a:endParaRPr lang="en-US" dirty="0"/>
          </a:p>
          <a:p>
            <a:pPr indent="0">
              <a:buNone/>
            </a:pPr>
            <a:endParaRPr lang="en-US" dirty="0"/>
          </a:p>
        </p:txBody>
      </p:sp>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sz="1800" dirty="0"/>
              <a:t>Plane-finned tube crossflow HX configuration studied</a:t>
            </a:r>
          </a:p>
          <a:p>
            <a:pPr marL="285750" indent="-285750">
              <a:buFont typeface="Arial" panose="020B0604020202020204" pitchFamily="34" charset="0"/>
              <a:buChar char="•"/>
            </a:pPr>
            <a:r>
              <a:rPr lang="en-US" sz="1800" dirty="0"/>
              <a:t>Mass-optimal geometry for given heat rejection conditions determined</a:t>
            </a:r>
          </a:p>
          <a:p>
            <a:pPr marL="285750" indent="-285750">
              <a:buFont typeface="Arial" panose="020B0604020202020204" pitchFamily="34" charset="0"/>
              <a:buChar char="•"/>
            </a:pPr>
            <a:r>
              <a:rPr lang="en-US" sz="1800" dirty="0"/>
              <a:t>Inputs: </a:t>
            </a:r>
          </a:p>
          <a:p>
            <a:pPr marL="742950" lvl="1" indent="-285750">
              <a:buFont typeface="Arial" panose="020B0604020202020204" pitchFamily="34" charset="0"/>
              <a:buChar char="•"/>
            </a:pPr>
            <a:r>
              <a:rPr lang="en-US" sz="1600" dirty="0"/>
              <a:t>Heat rejection rate</a:t>
            </a:r>
          </a:p>
          <a:p>
            <a:pPr marL="742950" lvl="1" indent="-285750">
              <a:buFont typeface="Arial" panose="020B0604020202020204" pitchFamily="34" charset="0"/>
              <a:buChar char="•"/>
            </a:pPr>
            <a:r>
              <a:rPr lang="en-US" sz="1600" dirty="0"/>
              <a:t>Inlet temperature</a:t>
            </a:r>
          </a:p>
          <a:p>
            <a:pPr marL="742950" lvl="1" indent="-285750">
              <a:buFont typeface="Arial" panose="020B0604020202020204" pitchFamily="34" charset="0"/>
              <a:buChar char="•"/>
            </a:pPr>
            <a:r>
              <a:rPr lang="en-US" sz="1600" dirty="0"/>
              <a:t>Outlet temperature</a:t>
            </a:r>
          </a:p>
          <a:p>
            <a:pPr marL="742950" lvl="1" indent="-285750">
              <a:buFont typeface="Arial" panose="020B0604020202020204" pitchFamily="34" charset="0"/>
              <a:buChar char="•"/>
            </a:pPr>
            <a:r>
              <a:rPr lang="en-US" sz="1600" dirty="0"/>
              <a:t>Environmental, material parameters</a:t>
            </a:r>
          </a:p>
          <a:p>
            <a:pPr marL="285750" indent="-285750">
              <a:buFont typeface="Arial" panose="020B0604020202020204" pitchFamily="34" charset="0"/>
              <a:buChar char="•"/>
            </a:pPr>
            <a:r>
              <a:rPr lang="en-US" sz="1800" dirty="0"/>
              <a:t>Varied geometrical parameters:</a:t>
            </a:r>
          </a:p>
          <a:p>
            <a:pPr marL="742950" lvl="1" indent="-285750">
              <a:buFont typeface="Arial" panose="020B0604020202020204" pitchFamily="34" charset="0"/>
              <a:buChar char="•"/>
            </a:pPr>
            <a:r>
              <a:rPr lang="en-US" sz="1600" dirty="0"/>
              <a:t>Tube length</a:t>
            </a:r>
          </a:p>
          <a:p>
            <a:pPr marL="742950" lvl="1" indent="-285750">
              <a:buFont typeface="Arial" panose="020B0604020202020204" pitchFamily="34" charset="0"/>
              <a:buChar char="•"/>
            </a:pPr>
            <a:r>
              <a:rPr lang="en-US" sz="1600" dirty="0"/>
              <a:t>Tube diameter</a:t>
            </a:r>
          </a:p>
          <a:p>
            <a:pPr marL="742950" lvl="1" indent="-285750">
              <a:buFont typeface="Arial" panose="020B0604020202020204" pitchFamily="34" charset="0"/>
              <a:buChar char="•"/>
            </a:pPr>
            <a:r>
              <a:rPr lang="en-US" sz="1600" dirty="0"/>
              <a:t>Number of tube columns</a:t>
            </a:r>
          </a:p>
          <a:p>
            <a:pPr marL="742950" lvl="1" indent="-285750">
              <a:buFont typeface="Arial" panose="020B0604020202020204" pitchFamily="34" charset="0"/>
              <a:buChar char="•"/>
            </a:pPr>
            <a:r>
              <a:rPr lang="en-US" sz="1600" dirty="0"/>
              <a:t>Number of tubes per column</a:t>
            </a:r>
          </a:p>
          <a:p>
            <a:pPr marL="742950" lvl="1" indent="-285750">
              <a:buFont typeface="Arial" panose="020B0604020202020204" pitchFamily="34" charset="0"/>
              <a:buChar char="•"/>
            </a:pPr>
            <a:r>
              <a:rPr lang="en-US" sz="1600" dirty="0"/>
              <a:t>Fin pitch</a:t>
            </a:r>
          </a:p>
        </p:txBody>
      </p:sp>
      <p:sp>
        <p:nvSpPr>
          <p:cNvPr id="5" name="Date Placeholder 4"/>
          <p:cNvSpPr>
            <a:spLocks noGrp="1"/>
          </p:cNvSpPr>
          <p:nvPr>
            <p:ph type="dt" sz="half" idx="10"/>
          </p:nvPr>
        </p:nvSpPr>
        <p:spPr>
          <a:xfrm>
            <a:off x="609600" y="6495253"/>
            <a:ext cx="2844800" cy="365125"/>
          </a:xfrm>
        </p:spPr>
        <p:txBody>
          <a:bodyPr/>
          <a:lstStyle/>
          <a:p>
            <a:r>
              <a:rPr lang="en-US" dirty="0">
                <a:solidFill>
                  <a:prstClr val="black">
                    <a:tint val="75000"/>
                  </a:prstClr>
                </a:solidFill>
              </a:rPr>
              <a:t>11/9/2021</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5</a:t>
            </a:fld>
            <a:endParaRPr lang="en-US" dirty="0">
              <a:solidFill>
                <a:prstClr val="black">
                  <a:tint val="75000"/>
                </a:prstClr>
              </a:solidFill>
            </a:endParaRPr>
          </a:p>
        </p:txBody>
      </p:sp>
      <p:pic>
        <p:nvPicPr>
          <p:cNvPr id="7" name="Content Placeholder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61525" y="706470"/>
            <a:ext cx="3823084" cy="2346260"/>
          </a:xfrm>
          <a:prstGeom prst="rect">
            <a:avLst/>
          </a:prstGeom>
        </p:spPr>
      </p:pic>
      <p:sp>
        <p:nvSpPr>
          <p:cNvPr id="8" name="TextBox 7"/>
          <p:cNvSpPr txBox="1"/>
          <p:nvPr/>
        </p:nvSpPr>
        <p:spPr>
          <a:xfrm>
            <a:off x="6121170" y="3052730"/>
            <a:ext cx="5860472" cy="369332"/>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Illustration of a cross-flow finned-tube heat exchanger. </a:t>
            </a:r>
          </a:p>
        </p:txBody>
      </p:sp>
    </p:spTree>
    <p:extLst>
      <p:ext uri="{BB962C8B-B14F-4D97-AF65-F5344CB8AC3E}">
        <p14:creationId xmlns:p14="http://schemas.microsoft.com/office/powerpoint/2010/main" val="15331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700"/>
            <a:ext cx="5151119" cy="723900"/>
          </a:xfrm>
        </p:spPr>
        <p:txBody>
          <a:bodyPr>
            <a:noAutofit/>
          </a:bodyPr>
          <a:lstStyle/>
          <a:p>
            <a:r>
              <a:rPr lang="en-US" sz="4000" dirty="0"/>
              <a:t>Modelling Approach</a:t>
            </a:r>
          </a:p>
        </p:txBody>
      </p:sp>
      <p:sp>
        <p:nvSpPr>
          <p:cNvPr id="4" name="Text Placeholder 3"/>
          <p:cNvSpPr>
            <a:spLocks noGrp="1"/>
          </p:cNvSpPr>
          <p:nvPr>
            <p:ph type="body" sz="half" idx="2"/>
          </p:nvPr>
        </p:nvSpPr>
        <p:spPr/>
        <p:txBody>
          <a:bodyPr>
            <a:noAutofit/>
          </a:bodyPr>
          <a:lstStyle/>
          <a:p>
            <a:pPr marL="285750" indent="-285750">
              <a:buFont typeface="Arial" panose="020B0604020202020204" pitchFamily="34" charset="0"/>
              <a:buChar char="•"/>
            </a:pPr>
            <a:r>
              <a:rPr lang="en-US" dirty="0"/>
              <a:t>For a given number of tube rows and columns, find set of geometrical parameters that minimize effective HX mass</a:t>
            </a:r>
          </a:p>
          <a:p>
            <a:pPr marL="285750" indent="-285750">
              <a:buFont typeface="Arial" panose="020B0604020202020204" pitchFamily="34" charset="0"/>
              <a:buChar char="•"/>
            </a:pPr>
            <a:r>
              <a:rPr lang="en-US" dirty="0"/>
              <a:t>Effectiveness-NTU method used to implicitly find air velocity necessary to produce required cooling rate for a given geometry using Nusselt number correlations</a:t>
            </a:r>
          </a:p>
          <a:p>
            <a:pPr marL="285750" indent="-285750">
              <a:buFont typeface="Arial" panose="020B0604020202020204" pitchFamily="34" charset="0"/>
              <a:buChar char="•"/>
            </a:pPr>
            <a:r>
              <a:rPr lang="en-US" dirty="0"/>
              <a:t>Air-side pressure drop and required fan power calculated from correlations. Mass penalties are then calculated to obtain effective HX mass</a:t>
            </a:r>
          </a:p>
          <a:p>
            <a:pPr marL="285750" indent="-285750">
              <a:buFont typeface="Arial" panose="020B0604020202020204" pitchFamily="34" charset="0"/>
              <a:buChar char="•"/>
            </a:pPr>
            <a:r>
              <a:rPr lang="en-US" dirty="0"/>
              <a:t>As problem is nonlinear and non-differentiable, an open-source adaptive DE optimizer is used to determine optimal geometry.</a:t>
            </a:r>
          </a:p>
          <a:p>
            <a:pPr marL="285750" indent="-285750">
              <a:buFont typeface="Arial" panose="020B0604020202020204" pitchFamily="34" charset="0"/>
              <a:buChar char="•"/>
            </a:pPr>
            <a:r>
              <a:rPr lang="en-US" dirty="0"/>
              <a:t>The number of tube rows and columns is then optimized using a simple gradient descent method to determine optimal effective mass for given heat rejection parameters</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6</a:t>
            </a:fld>
            <a:endParaRPr lang="en-US" dirty="0">
              <a:solidFill>
                <a:prstClr val="black">
                  <a:tint val="75000"/>
                </a:prstClr>
              </a:solidFill>
            </a:endParaRPr>
          </a:p>
        </p:txBody>
      </p:sp>
      <p:pic>
        <p:nvPicPr>
          <p:cNvPr id="9" name="Picture 8"/>
          <p:cNvPicPr/>
          <p:nvPr/>
        </p:nvPicPr>
        <p:blipFill>
          <a:blip r:embed="rId3"/>
          <a:stretch>
            <a:fillRect/>
          </a:stretch>
        </p:blipFill>
        <p:spPr>
          <a:xfrm>
            <a:off x="8418176" y="830639"/>
            <a:ext cx="3754582" cy="5295525"/>
          </a:xfrm>
          <a:prstGeom prst="rect">
            <a:avLst/>
          </a:prstGeom>
        </p:spPr>
      </p:pic>
      <p:pic>
        <p:nvPicPr>
          <p:cNvPr id="13" name="Picture 12"/>
          <p:cNvPicPr>
            <a:picLocks noChangeAspect="1"/>
          </p:cNvPicPr>
          <p:nvPr/>
        </p:nvPicPr>
        <p:blipFill>
          <a:blip r:embed="rId4"/>
          <a:stretch>
            <a:fillRect/>
          </a:stretch>
        </p:blipFill>
        <p:spPr>
          <a:xfrm>
            <a:off x="5114716" y="2363989"/>
            <a:ext cx="3303460" cy="3636241"/>
          </a:xfrm>
          <a:prstGeom prst="rect">
            <a:avLst/>
          </a:prstGeom>
        </p:spPr>
      </p:pic>
      <p:sp>
        <p:nvSpPr>
          <p:cNvPr id="14" name="TextBox 13"/>
          <p:cNvSpPr txBox="1"/>
          <p:nvPr/>
        </p:nvSpPr>
        <p:spPr>
          <a:xfrm>
            <a:off x="5029885" y="6024240"/>
            <a:ext cx="2826415" cy="369332"/>
          </a:xfrm>
          <a:prstGeom prst="rect">
            <a:avLst/>
          </a:prstGeom>
          <a:noFill/>
        </p:spPr>
        <p:txBody>
          <a:bodyPr wrap="non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Discrete optimization loop</a:t>
            </a:r>
          </a:p>
        </p:txBody>
      </p:sp>
      <p:sp>
        <p:nvSpPr>
          <p:cNvPr id="15" name="TextBox 14"/>
          <p:cNvSpPr txBox="1"/>
          <p:nvPr/>
        </p:nvSpPr>
        <p:spPr>
          <a:xfrm>
            <a:off x="8570852" y="6015385"/>
            <a:ext cx="3147015" cy="369332"/>
          </a:xfrm>
          <a:prstGeom prst="rect">
            <a:avLst/>
          </a:prstGeom>
          <a:noFill/>
        </p:spPr>
        <p:txBody>
          <a:bodyPr wrap="non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Continuous optimization loop</a:t>
            </a:r>
          </a:p>
        </p:txBody>
      </p:sp>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305331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HX Model Results</a:t>
            </a:r>
          </a:p>
        </p:txBody>
      </p:sp>
      <p:sp>
        <p:nvSpPr>
          <p:cNvPr id="4" name="Text Placeholder 3"/>
          <p:cNvSpPr>
            <a:spLocks noGrp="1"/>
          </p:cNvSpPr>
          <p:nvPr>
            <p:ph type="body" sz="half" idx="2"/>
          </p:nvPr>
        </p:nvSpPr>
        <p:spPr>
          <a:xfrm>
            <a:off x="609600" y="1879601"/>
            <a:ext cx="5825067" cy="1498599"/>
          </a:xfrm>
        </p:spPr>
        <p:txBody>
          <a:bodyPr>
            <a:normAutofit/>
          </a:bodyPr>
          <a:lstStyle/>
          <a:p>
            <a:pPr marL="285750" indent="-285750">
              <a:buFont typeface="Arial" panose="020B0604020202020204" pitchFamily="34" charset="0"/>
              <a:buChar char="•"/>
            </a:pPr>
            <a:r>
              <a:rPr lang="en-US" sz="1800" dirty="0"/>
              <a:t>Optimal geometries at Mars conditions have no fins, very small tube diameters compared to optimal HX at 1 bar (note 1 bar HX limited to 1 m length and height)</a:t>
            </a:r>
          </a:p>
          <a:p>
            <a:pPr marL="285750" indent="-285750">
              <a:buFont typeface="Arial" panose="020B0604020202020204" pitchFamily="34" charset="0"/>
              <a:buChar char="•"/>
            </a:pPr>
            <a:r>
              <a:rPr lang="en-US" sz="1800" dirty="0"/>
              <a:t>Very few tube columns to limit air-side pressure loss</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7</a:t>
            </a:fld>
            <a:endParaRPr lang="en-US" dirty="0">
              <a:solidFill>
                <a:prstClr val="black">
                  <a:tint val="75000"/>
                </a:prstClr>
              </a:solidFill>
            </a:endParaRPr>
          </a:p>
        </p:txBody>
      </p:sp>
      <p:sp>
        <p:nvSpPr>
          <p:cNvPr id="17" name="TextBox 16"/>
          <p:cNvSpPr txBox="1"/>
          <p:nvPr/>
        </p:nvSpPr>
        <p:spPr>
          <a:xfrm>
            <a:off x="6722244" y="4513130"/>
            <a:ext cx="4928173" cy="1477328"/>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Top: Optimal geometries and masses of steel, staggered-tube HXs of various rejected heat loads. Tube P/D=2, T</a:t>
            </a:r>
            <a:r>
              <a:rPr lang="en-US" baseline="-25000" dirty="0">
                <a:solidFill>
                  <a:schemeClr val="tx1">
                    <a:lumMod val="65000"/>
                    <a:lumOff val="35000"/>
                  </a:schemeClr>
                </a:solidFill>
                <a:latin typeface="Arial" panose="020B0604020202020204" pitchFamily="34" charset="0"/>
                <a:cs typeface="Arial" panose="020B0604020202020204" pitchFamily="34" charset="0"/>
              </a:rPr>
              <a:t>amb</a:t>
            </a:r>
            <a:r>
              <a:rPr lang="en-US" dirty="0">
                <a:solidFill>
                  <a:schemeClr val="tx1">
                    <a:lumMod val="65000"/>
                    <a:lumOff val="35000"/>
                  </a:schemeClr>
                </a:solidFill>
                <a:latin typeface="Arial" panose="020B0604020202020204" pitchFamily="34" charset="0"/>
                <a:cs typeface="Arial" panose="020B0604020202020204" pitchFamily="34" charset="0"/>
              </a:rPr>
              <a:t>=220K, P</a:t>
            </a:r>
            <a:r>
              <a:rPr lang="en-US" baseline="-25000" dirty="0">
                <a:solidFill>
                  <a:schemeClr val="tx1">
                    <a:lumMod val="65000"/>
                    <a:lumOff val="35000"/>
                  </a:schemeClr>
                </a:solidFill>
                <a:latin typeface="Arial" panose="020B0604020202020204" pitchFamily="34" charset="0"/>
                <a:cs typeface="Arial" panose="020B0604020202020204" pitchFamily="34" charset="0"/>
              </a:rPr>
              <a:t>h</a:t>
            </a:r>
            <a:r>
              <a:rPr lang="en-US" dirty="0">
                <a:solidFill>
                  <a:schemeClr val="tx1">
                    <a:lumMod val="65000"/>
                    <a:lumOff val="35000"/>
                  </a:schemeClr>
                </a:solidFill>
                <a:latin typeface="Arial" panose="020B0604020202020204" pitchFamily="34" charset="0"/>
                <a:cs typeface="Arial" panose="020B0604020202020204" pitchFamily="34" charset="0"/>
              </a:rPr>
              <a:t>=9MPa</a:t>
            </a:r>
          </a:p>
          <a:p>
            <a:r>
              <a:rPr lang="en-US" dirty="0">
                <a:solidFill>
                  <a:schemeClr val="tx1">
                    <a:lumMod val="65000"/>
                    <a:lumOff val="35000"/>
                  </a:schemeClr>
                </a:solidFill>
                <a:latin typeface="Arial" panose="020B0604020202020204" pitchFamily="34" charset="0"/>
                <a:cs typeface="Arial" panose="020B0604020202020204" pitchFamily="34" charset="0"/>
              </a:rPr>
              <a:t>Left: Illustration of HX size for various rejected heat loads. Background image credit: NASA</a:t>
            </a:r>
          </a:p>
        </p:txBody>
      </p:sp>
      <p:pic>
        <p:nvPicPr>
          <p:cNvPr id="19" name="Picture 18"/>
          <p:cNvPicPr>
            <a:picLocks noChangeAspect="1"/>
          </p:cNvPicPr>
          <p:nvPr/>
        </p:nvPicPr>
        <p:blipFill rotWithShape="1">
          <a:blip r:embed="rId3"/>
          <a:srcRect r="48788" b="19656"/>
          <a:stretch/>
        </p:blipFill>
        <p:spPr>
          <a:xfrm>
            <a:off x="6722244" y="1879600"/>
            <a:ext cx="4415606" cy="2633530"/>
          </a:xfrm>
          <a:prstGeom prst="rect">
            <a:avLst/>
          </a:prstGeom>
        </p:spPr>
      </p:pic>
      <p:sp>
        <p:nvSpPr>
          <p:cNvPr id="9"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pic>
        <p:nvPicPr>
          <p:cNvPr id="10" name="Picture 9">
            <a:extLst>
              <a:ext uri="{FF2B5EF4-FFF2-40B4-BE49-F238E27FC236}">
                <a16:creationId xmlns:a16="http://schemas.microsoft.com/office/drawing/2014/main" id="{13BB678D-06CE-49D5-A429-2AEA108D3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41" y="3143934"/>
            <a:ext cx="5863167" cy="3192634"/>
          </a:xfrm>
          <a:prstGeom prst="rect">
            <a:avLst/>
          </a:prstGeom>
        </p:spPr>
      </p:pic>
    </p:spTree>
    <p:extLst>
      <p:ext uri="{BB962C8B-B14F-4D97-AF65-F5344CB8AC3E}">
        <p14:creationId xmlns:p14="http://schemas.microsoft.com/office/powerpoint/2010/main" val="288833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HX Model Results</a:t>
            </a:r>
          </a:p>
        </p:txBody>
      </p:sp>
      <p:sp>
        <p:nvSpPr>
          <p:cNvPr id="4" name="Text Placeholder 3"/>
          <p:cNvSpPr>
            <a:spLocks noGrp="1"/>
          </p:cNvSpPr>
          <p:nvPr>
            <p:ph type="body" sz="half" idx="2"/>
          </p:nvPr>
        </p:nvSpPr>
        <p:spPr>
          <a:xfrm>
            <a:off x="609599" y="1879602"/>
            <a:ext cx="7337368" cy="1990030"/>
          </a:xfrm>
        </p:spPr>
        <p:txBody>
          <a:bodyPr>
            <a:noAutofit/>
          </a:bodyPr>
          <a:lstStyle/>
          <a:p>
            <a:pPr marL="285750" indent="-285750">
              <a:buFont typeface="Arial" panose="020B0604020202020204" pitchFamily="34" charset="0"/>
              <a:buChar char="•"/>
            </a:pPr>
            <a:r>
              <a:rPr lang="en-US" dirty="0"/>
              <a:t>As power increases, optimal HX geometry grows fastest in height, followed by length.</a:t>
            </a:r>
          </a:p>
          <a:p>
            <a:pPr marL="285750" indent="-285750">
              <a:buFont typeface="Arial" panose="020B0604020202020204" pitchFamily="34" charset="0"/>
              <a:buChar char="•"/>
            </a:pPr>
            <a:r>
              <a:rPr lang="en-US" dirty="0"/>
              <a:t>Once height and length reach the upper limit at approximately 300 kW, pressure drop rises considerably as the number of tube columns and air velocity must increase to accommodate additional power load.</a:t>
            </a:r>
          </a:p>
          <a:p>
            <a:pPr marL="285750" indent="-285750">
              <a:buFont typeface="Arial" panose="020B0604020202020204" pitchFamily="34" charset="0"/>
              <a:buChar char="•"/>
            </a:pPr>
            <a:r>
              <a:rPr lang="en-US" dirty="0"/>
              <a:t>Pressure drop quickly exceeds an attainable fan pressure rise in this regime, approx. 25 Pa based on commercial fans and appropriate scaling factors.</a:t>
            </a:r>
          </a:p>
          <a:p>
            <a:pPr marL="285750" indent="-285750">
              <a:buFont typeface="Arial" panose="020B0604020202020204" pitchFamily="34" charset="0"/>
              <a:buChar char="•"/>
            </a:pPr>
            <a:r>
              <a:rPr lang="en-US" dirty="0"/>
              <a:t>Higher power loads would require additional HXs</a:t>
            </a:r>
          </a:p>
          <a:p>
            <a:pPr marL="285750" indent="-285750">
              <a:buFont typeface="Arial" panose="020B0604020202020204" pitchFamily="34" charset="0"/>
              <a:buChar char="•"/>
            </a:pPr>
            <a:r>
              <a:rPr lang="en-US" dirty="0"/>
              <a:t>Optimal tube configuration found to be a staggered arrangement with a pitch to diameter ratio of 2</a:t>
            </a:r>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8</a:t>
            </a:fld>
            <a:endParaRPr lang="en-US" dirty="0">
              <a:solidFill>
                <a:prstClr val="black">
                  <a:tint val="75000"/>
                </a:prstClr>
              </a:solidFill>
            </a:endParaRPr>
          </a:p>
        </p:txBody>
      </p:sp>
      <p:pic>
        <p:nvPicPr>
          <p:cNvPr id="7" name="Content Placeholder 6" descr="Chart&#10;&#10;Description automatically generated"/>
          <p:cNvPicPr>
            <a:picLocks/>
          </p:cNvPicPr>
          <p:nvPr/>
        </p:nvPicPr>
        <p:blipFill rotWithShape="1">
          <a:blip r:embed="rId3" cstate="print">
            <a:extLst>
              <a:ext uri="{28A0092B-C50C-407E-A947-70E740481C1C}">
                <a14:useLocalDpi xmlns:a14="http://schemas.microsoft.com/office/drawing/2010/main" val="0"/>
              </a:ext>
            </a:extLst>
          </a:blip>
          <a:srcRect t="4484" r="6504"/>
          <a:stretch/>
        </p:blipFill>
        <p:spPr>
          <a:xfrm>
            <a:off x="2714761" y="3869632"/>
            <a:ext cx="3811847" cy="263483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9930" y="1155700"/>
            <a:ext cx="4193136" cy="3149687"/>
          </a:xfrm>
          <a:prstGeom prst="rect">
            <a:avLst/>
          </a:prstGeom>
        </p:spPr>
      </p:pic>
      <p:sp>
        <p:nvSpPr>
          <p:cNvPr id="9" name="TextBox 8"/>
          <p:cNvSpPr txBox="1"/>
          <p:nvPr/>
        </p:nvSpPr>
        <p:spPr>
          <a:xfrm>
            <a:off x="7662266" y="4448386"/>
            <a:ext cx="3877801" cy="1323439"/>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Top: Variation of optimal HX length, height, mass, and pressure drop with rejected heat load</a:t>
            </a:r>
          </a:p>
          <a:p>
            <a:r>
              <a:rPr lang="en-US" sz="1600" dirty="0">
                <a:solidFill>
                  <a:schemeClr val="tx1">
                    <a:lumMod val="65000"/>
                    <a:lumOff val="35000"/>
                  </a:schemeClr>
                </a:solidFill>
                <a:latin typeface="Arial" panose="020B0604020202020204" pitchFamily="34" charset="0"/>
                <a:cs typeface="Arial" panose="020B0604020202020204" pitchFamily="34" charset="0"/>
              </a:rPr>
              <a:t>Left: Comparison of various tube configurations</a:t>
            </a:r>
          </a:p>
        </p:txBody>
      </p:sp>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23605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HX Model Results</a:t>
            </a:r>
          </a:p>
        </p:txBody>
      </p:sp>
      <p:sp>
        <p:nvSpPr>
          <p:cNvPr id="4" name="Text Placeholder 3"/>
          <p:cNvSpPr>
            <a:spLocks noGrp="1"/>
          </p:cNvSpPr>
          <p:nvPr>
            <p:ph type="body" sz="half" idx="2"/>
          </p:nvPr>
        </p:nvSpPr>
        <p:spPr>
          <a:xfrm>
            <a:off x="609600" y="1879602"/>
            <a:ext cx="6032269" cy="1697347"/>
          </a:xfrm>
        </p:spPr>
        <p:txBody>
          <a:bodyPr>
            <a:noAutofit/>
          </a:bodyPr>
          <a:lstStyle/>
          <a:p>
            <a:pPr marL="285750" indent="-285750">
              <a:buFont typeface="Arial" panose="020B0604020202020204" pitchFamily="34" charset="0"/>
              <a:buChar char="•"/>
            </a:pPr>
            <a:r>
              <a:rPr lang="en-US" sz="1600" dirty="0"/>
              <a:t>Staggered tubes with a Pitch to diameter ratio of 2 resulted in lowest mass. This configuration is assumed throughout the remaining figures</a:t>
            </a:r>
          </a:p>
          <a:p>
            <a:pPr marL="285750" indent="-285750">
              <a:buFont typeface="Arial" panose="020B0604020202020204" pitchFamily="34" charset="0"/>
              <a:buChar char="•"/>
            </a:pPr>
            <a:r>
              <a:rPr lang="en-US" sz="1600" dirty="0"/>
              <a:t>Mass increases approximately linearly with rejected heat load up to 250 kW.</a:t>
            </a:r>
          </a:p>
          <a:p>
            <a:pPr marL="285750" indent="-285750">
              <a:buFont typeface="Arial" panose="020B0604020202020204" pitchFamily="34" charset="0"/>
              <a:buChar char="•"/>
            </a:pPr>
            <a:r>
              <a:rPr lang="en-US" sz="1600" dirty="0"/>
              <a:t>Aluminum tubes result in lowest mass below 550K, above which Titanium in the lightest</a:t>
            </a:r>
          </a:p>
          <a:p>
            <a:pPr marL="285750"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2A9B6F24-B152-E34C-9FEA-21E4BFD4CBE1}" type="slidenum">
              <a:rPr lang="en-US" smtClean="0">
                <a:solidFill>
                  <a:prstClr val="black">
                    <a:tint val="75000"/>
                  </a:prstClr>
                </a:solidFill>
              </a:rPr>
              <a:pPr/>
              <a:t>9</a:t>
            </a:fld>
            <a:endParaRPr lang="en-US" dirty="0">
              <a:solidFill>
                <a:prstClr val="black">
                  <a:tint val="75000"/>
                </a:prst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735" r="8440"/>
          <a:stretch/>
        </p:blipFill>
        <p:spPr>
          <a:xfrm>
            <a:off x="1553873" y="3795047"/>
            <a:ext cx="3832774" cy="2688303"/>
          </a:xfrm>
          <a:prstGeom prst="rect">
            <a:avLst/>
          </a:prstGeom>
        </p:spPr>
      </p:pic>
      <p:pic>
        <p:nvPicPr>
          <p:cNvPr id="11" name="Content Placeholder 10"/>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39247" y="1155700"/>
            <a:ext cx="4578620" cy="3565929"/>
          </a:xfrm>
          <a:prstGeom prst="rect">
            <a:avLst/>
          </a:prstGeom>
        </p:spPr>
      </p:pic>
      <p:sp>
        <p:nvSpPr>
          <p:cNvPr id="12" name="TextBox 11"/>
          <p:cNvSpPr txBox="1"/>
          <p:nvPr/>
        </p:nvSpPr>
        <p:spPr>
          <a:xfrm>
            <a:off x="7506393" y="5030150"/>
            <a:ext cx="184731" cy="369332"/>
          </a:xfrm>
          <a:prstGeom prst="rect">
            <a:avLst/>
          </a:prstGeom>
          <a:noFill/>
        </p:spPr>
        <p:txBody>
          <a:bodyPr wrap="none" rtlCol="0">
            <a:spAutoFit/>
          </a:bodyPr>
          <a:lstStyle/>
          <a:p>
            <a:endParaRPr lang="en-US" dirty="0"/>
          </a:p>
        </p:txBody>
      </p:sp>
      <p:sp>
        <p:nvSpPr>
          <p:cNvPr id="13" name="TextBox 12"/>
          <p:cNvSpPr txBox="1"/>
          <p:nvPr/>
        </p:nvSpPr>
        <p:spPr>
          <a:xfrm>
            <a:off x="7139247" y="4753151"/>
            <a:ext cx="4739485" cy="830997"/>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Top: Optimal HX mass vs rejected heat load</a:t>
            </a:r>
          </a:p>
          <a:p>
            <a:r>
              <a:rPr lang="en-US" sz="1600" dirty="0">
                <a:solidFill>
                  <a:schemeClr val="tx1">
                    <a:lumMod val="65000"/>
                    <a:lumOff val="35000"/>
                  </a:schemeClr>
                </a:solidFill>
                <a:latin typeface="Arial" panose="020B0604020202020204" pitchFamily="34" charset="0"/>
                <a:cs typeface="Arial" panose="020B0604020202020204" pitchFamily="34" charset="0"/>
              </a:rPr>
              <a:t>Left: Optimal HX mass vs coolant inlet temperature</a:t>
            </a:r>
          </a:p>
        </p:txBody>
      </p:sp>
      <p:sp>
        <p:nvSpPr>
          <p:cNvPr id="10" name="Date Placeholder 4"/>
          <p:cNvSpPr>
            <a:spLocks noGrp="1"/>
          </p:cNvSpPr>
          <p:nvPr>
            <p:ph type="dt" sz="half" idx="10"/>
          </p:nvPr>
        </p:nvSpPr>
        <p:spPr>
          <a:xfrm>
            <a:off x="609600" y="6505886"/>
            <a:ext cx="2844800" cy="365125"/>
          </a:xfrm>
        </p:spPr>
        <p:txBody>
          <a:bodyPr/>
          <a:lstStyle/>
          <a:p>
            <a:r>
              <a:rPr lang="en-US" dirty="0">
                <a:solidFill>
                  <a:prstClr val="black">
                    <a:tint val="75000"/>
                  </a:prstClr>
                </a:solidFill>
              </a:rPr>
              <a:t>11/9/2021</a:t>
            </a:r>
          </a:p>
        </p:txBody>
      </p:sp>
    </p:spTree>
    <p:extLst>
      <p:ext uri="{BB962C8B-B14F-4D97-AF65-F5344CB8AC3E}">
        <p14:creationId xmlns:p14="http://schemas.microsoft.com/office/powerpoint/2010/main" val="940366647"/>
      </p:ext>
    </p:extLst>
  </p:cSld>
  <p:clrMapOvr>
    <a:masterClrMapping/>
  </p:clrMapOvr>
</p:sld>
</file>

<file path=ppt/theme/theme1.xml><?xml version="1.0" encoding="utf-8"?>
<a:theme xmlns:a="http://schemas.openxmlformats.org/drawingml/2006/main" name="images_design_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ttan template" id="{EC08CE07-8E39-46B0-A0A6-C37DB7F00CF3}" vid="{E8988EEB-6DCA-460E-9F7B-F16D907973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Brittan template</Template>
  <TotalTime>87699</TotalTime>
  <Words>2266</Words>
  <Application>Microsoft Office PowerPoint</Application>
  <PresentationFormat>Widescreen</PresentationFormat>
  <Paragraphs>264</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 Math</vt:lpstr>
      <vt:lpstr>Courier New</vt:lpstr>
      <vt:lpstr>Gill Sans MT</vt:lpstr>
      <vt:lpstr>News Gothic MT</vt:lpstr>
      <vt:lpstr>Wingdings</vt:lpstr>
      <vt:lpstr>images_design_PC</vt:lpstr>
      <vt:lpstr>Convective Heat Exchanger for Mars Surface Waste Heat Rejection</vt:lpstr>
      <vt:lpstr>Motivation</vt:lpstr>
      <vt:lpstr>Previous Work at UW THL</vt:lpstr>
      <vt:lpstr>Forced-convection Heat Exchanger</vt:lpstr>
      <vt:lpstr>Modelling Approach</vt:lpstr>
      <vt:lpstr>Modelling Approach</vt:lpstr>
      <vt:lpstr>HX Model Results</vt:lpstr>
      <vt:lpstr>HX Model Results</vt:lpstr>
      <vt:lpstr>HX Model Results</vt:lpstr>
      <vt:lpstr>Effect of Ambient Pressure on Optimal HX Effective Mass</vt:lpstr>
      <vt:lpstr>Overall Cycle Optimization</vt:lpstr>
      <vt:lpstr>Overall Cycle Dependence on Desired Power Output</vt:lpstr>
      <vt:lpstr>Optimal Cycle Response to Local Ambient Condition Variation</vt:lpstr>
      <vt:lpstr>Experimental Validation</vt:lpstr>
      <vt:lpstr>Experimental HX Design</vt:lpstr>
      <vt:lpstr>Experimental HX Fabrication</vt:lpstr>
      <vt:lpstr>HX Soldering</vt:lpstr>
      <vt:lpstr>HX soldering</vt:lpstr>
      <vt:lpstr>TC wiring</vt:lpstr>
      <vt:lpstr>HX Frame</vt:lpstr>
      <vt:lpstr>Fan Performance</vt:lpstr>
      <vt:lpstr>Test Section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Optimization of a Convective Heat Exchanger for Mars Surface Reactor Waste Heat Rejection</dc:title>
  <dc:creator>ncolgan</dc:creator>
  <cp:lastModifiedBy>Nathan Colgan</cp:lastModifiedBy>
  <cp:revision>87</cp:revision>
  <dcterms:created xsi:type="dcterms:W3CDTF">2021-04-26T06:09:05Z</dcterms:created>
  <dcterms:modified xsi:type="dcterms:W3CDTF">2021-11-15T04:16:11Z</dcterms:modified>
</cp:coreProperties>
</file>