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6"/>
  </p:notesMasterIdLst>
  <p:sldIdLst>
    <p:sldId id="257" r:id="rId2"/>
    <p:sldId id="885" r:id="rId3"/>
    <p:sldId id="867" r:id="rId4"/>
    <p:sldId id="872" r:id="rId5"/>
    <p:sldId id="873" r:id="rId6"/>
    <p:sldId id="886" r:id="rId7"/>
    <p:sldId id="874" r:id="rId8"/>
    <p:sldId id="875" r:id="rId9"/>
    <p:sldId id="883" r:id="rId10"/>
    <p:sldId id="887" r:id="rId11"/>
    <p:sldId id="277" r:id="rId12"/>
    <p:sldId id="299" r:id="rId13"/>
    <p:sldId id="296" r:id="rId14"/>
    <p:sldId id="295" r:id="rId15"/>
    <p:sldId id="297" r:id="rId16"/>
    <p:sldId id="294" r:id="rId17"/>
    <p:sldId id="298" r:id="rId18"/>
    <p:sldId id="288" r:id="rId19"/>
    <p:sldId id="292" r:id="rId20"/>
    <p:sldId id="289" r:id="rId21"/>
    <p:sldId id="293" r:id="rId22"/>
    <p:sldId id="285" r:id="rId23"/>
    <p:sldId id="878" r:id="rId24"/>
    <p:sldId id="261" r:id="rId25"/>
    <p:sldId id="871" r:id="rId26"/>
    <p:sldId id="888" r:id="rId27"/>
    <p:sldId id="879" r:id="rId28"/>
    <p:sldId id="260" r:id="rId29"/>
    <p:sldId id="868" r:id="rId30"/>
    <p:sldId id="880" r:id="rId31"/>
    <p:sldId id="869" r:id="rId32"/>
    <p:sldId id="889" r:id="rId33"/>
    <p:sldId id="890" r:id="rId34"/>
    <p:sldId id="891"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ward" initials="e" lastIdx="1" clrIdx="0">
    <p:extLst>
      <p:ext uri="{19B8F6BF-5375-455C-9EA6-DF929625EA0E}">
        <p15:presenceInfo xmlns:p15="http://schemas.microsoft.com/office/powerpoint/2012/main" userId="S-1-5-21-3244188599-301892486-250641936-1024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FF"/>
    <a:srgbClr val="66FFCC"/>
    <a:srgbClr val="A16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p:scale>
          <a:sx n="120" d="100"/>
          <a:sy n="120" d="100"/>
        </p:scale>
        <p:origin x="7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28CCBC1-16CE-41B2-8996-62070D1F4EB3}" type="datetimeFigureOut">
              <a:rPr lang="en-US" smtClean="0"/>
              <a:t>10/5/2021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1ACEAEE-1BA0-48D6-A03B-61A2379EE1C8}" type="slidenum">
              <a:rPr lang="en-US" smtClean="0"/>
              <a:t>‹#›</a:t>
            </a:fld>
            <a:endParaRPr lang="en-US"/>
          </a:p>
        </p:txBody>
      </p:sp>
    </p:spTree>
    <p:extLst>
      <p:ext uri="{BB962C8B-B14F-4D97-AF65-F5344CB8AC3E}">
        <p14:creationId xmlns:p14="http://schemas.microsoft.com/office/powerpoint/2010/main" val="142748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CEAEE-1BA0-48D6-A03B-61A2379EE1C8}" type="slidenum">
              <a:rPr lang="en-US" smtClean="0"/>
              <a:t>1</a:t>
            </a:fld>
            <a:endParaRPr lang="en-US"/>
          </a:p>
        </p:txBody>
      </p:sp>
    </p:spTree>
    <p:extLst>
      <p:ext uri="{BB962C8B-B14F-4D97-AF65-F5344CB8AC3E}">
        <p14:creationId xmlns:p14="http://schemas.microsoft.com/office/powerpoint/2010/main" val="753695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1"/>
            <a:ext cx="12192000" cy="1030289"/>
          </a:xfrm>
          <a:prstGeom prst="rect">
            <a:avLst/>
          </a:prstGeom>
          <a:solidFill>
            <a:srgbClr val="9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ctrTitle" hasCustomPrompt="1"/>
          </p:nvPr>
        </p:nvSpPr>
        <p:spPr>
          <a:xfrm>
            <a:off x="735392" y="2128839"/>
            <a:ext cx="10721217" cy="1381124"/>
          </a:xfrm>
          <a:solidFill>
            <a:schemeClr val="bg1">
              <a:lumMod val="85000"/>
            </a:schemeClr>
          </a:solidFill>
          <a:effectLst>
            <a:outerShdw blurRad="50800" dist="38100" dir="13500000" algn="br" rotWithShape="0">
              <a:prstClr val="black">
                <a:alpha val="40000"/>
              </a:prstClr>
            </a:outerShdw>
          </a:effectLst>
        </p:spPr>
        <p:txBody>
          <a:bodyPr anchor="ctr">
            <a:normAutofit/>
          </a:bodyPr>
          <a:lstStyle>
            <a:lvl1pPr algn="ctr">
              <a:defRPr sz="4800">
                <a:solidFill>
                  <a:schemeClr val="tx1"/>
                </a:solidFill>
                <a:latin typeface="+mn-lt"/>
              </a:defRPr>
            </a:lvl1pPr>
          </a:lstStyle>
          <a:p>
            <a:r>
              <a:rPr lang="en-US" dirty="0"/>
              <a:t>[TITLE]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74" y="113168"/>
            <a:ext cx="707885" cy="803955"/>
          </a:xfrm>
          <a:prstGeom prst="rect">
            <a:avLst/>
          </a:prstGeom>
        </p:spPr>
      </p:pic>
      <p:grpSp>
        <p:nvGrpSpPr>
          <p:cNvPr id="12" name="Group 11"/>
          <p:cNvGrpSpPr/>
          <p:nvPr/>
        </p:nvGrpSpPr>
        <p:grpSpPr>
          <a:xfrm>
            <a:off x="1045032" y="89698"/>
            <a:ext cx="11146969" cy="788398"/>
            <a:chOff x="1143000" y="67101"/>
            <a:chExt cx="8360227" cy="788398"/>
          </a:xfrm>
        </p:grpSpPr>
        <p:sp>
          <p:nvSpPr>
            <p:cNvPr id="9" name="TextBox 8"/>
            <p:cNvSpPr txBox="1"/>
            <p:nvPr/>
          </p:nvSpPr>
          <p:spPr>
            <a:xfrm>
              <a:off x="1143001" y="67101"/>
              <a:ext cx="8360226" cy="523220"/>
            </a:xfrm>
            <a:prstGeom prst="rect">
              <a:avLst/>
            </a:prstGeom>
            <a:noFill/>
          </p:spPr>
          <p:txBody>
            <a:bodyPr wrap="square" rtlCol="0">
              <a:spAutoFit/>
            </a:bodyPr>
            <a:lstStyle/>
            <a:p>
              <a:pPr algn="l"/>
              <a:r>
                <a:rPr lang="en-US" sz="2800" b="1" spc="0" dirty="0">
                  <a:solidFill>
                    <a:schemeClr val="bg1"/>
                  </a:solidFill>
                  <a:latin typeface="+mj-lt"/>
                </a:rPr>
                <a:t>UNIVERSITY OF WISCONSIN</a:t>
              </a:r>
              <a:r>
                <a:rPr lang="en-US" sz="2800" b="1" spc="0" baseline="0" dirty="0">
                  <a:solidFill>
                    <a:schemeClr val="bg1"/>
                  </a:solidFill>
                  <a:latin typeface="+mj-lt"/>
                </a:rPr>
                <a:t>-MADISON</a:t>
              </a:r>
              <a:endParaRPr lang="en-US" sz="2800" b="1" spc="0" dirty="0">
                <a:solidFill>
                  <a:schemeClr val="bg1"/>
                </a:solidFill>
                <a:latin typeface="+mj-lt"/>
              </a:endParaRPr>
            </a:p>
          </p:txBody>
        </p:sp>
        <p:sp>
          <p:nvSpPr>
            <p:cNvPr id="10" name="TextBox 9"/>
            <p:cNvSpPr txBox="1"/>
            <p:nvPr/>
          </p:nvSpPr>
          <p:spPr>
            <a:xfrm>
              <a:off x="1143000" y="455389"/>
              <a:ext cx="7342954" cy="400110"/>
            </a:xfrm>
            <a:prstGeom prst="rect">
              <a:avLst/>
            </a:prstGeom>
            <a:noFill/>
          </p:spPr>
          <p:txBody>
            <a:bodyPr wrap="square" rtlCol="0">
              <a:spAutoFit/>
            </a:bodyPr>
            <a:lstStyle/>
            <a:p>
              <a:r>
                <a:rPr lang="en-US" sz="2000" b="0" spc="0" dirty="0">
                  <a:solidFill>
                    <a:schemeClr val="bg1"/>
                  </a:solidFill>
                  <a:latin typeface="+mj-lt"/>
                </a:rPr>
                <a:t>MECHANICAL ENGINEERING – SOLAR ENERGY LABORATORY</a:t>
              </a:r>
            </a:p>
          </p:txBody>
        </p:sp>
      </p:grpSp>
      <p:cxnSp>
        <p:nvCxnSpPr>
          <p:cNvPr id="14" name="Straight Connector 13"/>
          <p:cNvCxnSpPr/>
          <p:nvPr/>
        </p:nvCxnSpPr>
        <p:spPr>
          <a:xfrm>
            <a:off x="0" y="957942"/>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356352"/>
            <a:ext cx="12192000" cy="501649"/>
          </a:xfrm>
          <a:prstGeom prst="rect">
            <a:avLst/>
          </a:prstGeom>
          <a:solidFill>
            <a:srgbClr val="9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hasCustomPrompt="1"/>
          </p:nvPr>
        </p:nvSpPr>
        <p:spPr>
          <a:xfrm>
            <a:off x="3216728" y="3805913"/>
            <a:ext cx="5758544" cy="480103"/>
          </a:xfrm>
          <a:prstGeom prst="rect">
            <a:avLst/>
          </a:prstGeom>
          <a:noFill/>
        </p:spPr>
        <p:txBody>
          <a:bodyPr>
            <a:noAutofit/>
          </a:bodyPr>
          <a:lstStyle>
            <a:lvl1pPr marL="0" indent="0" algn="ctr">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29" name="Text Placeholder 28"/>
          <p:cNvSpPr>
            <a:spLocks noGrp="1"/>
          </p:cNvSpPr>
          <p:nvPr>
            <p:ph type="body" sz="quarter" idx="14" hasCustomPrompt="1"/>
          </p:nvPr>
        </p:nvSpPr>
        <p:spPr>
          <a:xfrm>
            <a:off x="3254830" y="4304653"/>
            <a:ext cx="5682343" cy="467630"/>
          </a:xfrm>
          <a:prstGeom prst="rect">
            <a:avLst/>
          </a:prstGeom>
        </p:spPr>
        <p:txBody>
          <a:bodyPr>
            <a:noAutofit/>
          </a:bodyPr>
          <a:lstStyle>
            <a:lvl1pPr marL="0" indent="0" algn="ctr">
              <a:buNone/>
              <a:defRPr sz="2600">
                <a:solidFill>
                  <a:schemeClr val="tx1"/>
                </a:solidFill>
                <a:latin typeface="+mj-lt"/>
              </a:defRPr>
            </a:lvl1pPr>
          </a:lstStyle>
          <a:p>
            <a:pPr lvl="0"/>
            <a:r>
              <a:rPr lang="en-US" dirty="0"/>
              <a:t>[DATE]</a:t>
            </a:r>
          </a:p>
        </p:txBody>
      </p:sp>
    </p:spTree>
    <p:extLst>
      <p:ext uri="{BB962C8B-B14F-4D97-AF65-F5344CB8AC3E}">
        <p14:creationId xmlns:p14="http://schemas.microsoft.com/office/powerpoint/2010/main" val="403916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81097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37692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6958-17E9-4407-813E-08C57BAC4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2C40B4-E86F-4F08-8377-BC6946F85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533B2-A52A-4A26-8801-5F340421D99C}"/>
              </a:ext>
            </a:extLst>
          </p:cNvPr>
          <p:cNvSpPr>
            <a:spLocks noGrp="1"/>
          </p:cNvSpPr>
          <p:nvPr>
            <p:ph type="dt" sz="half" idx="10"/>
          </p:nvPr>
        </p:nvSpPr>
        <p:spPr/>
        <p:txBody>
          <a:bodyPr/>
          <a:lstStyle/>
          <a:p>
            <a:fld id="{B1D93CA9-97D7-432B-9AC2-53442A162CC2}" type="datetimeFigureOut">
              <a:rPr lang="en-US" smtClean="0"/>
              <a:t>10/5/2021</a:t>
            </a:fld>
            <a:endParaRPr lang="en-US"/>
          </a:p>
        </p:txBody>
      </p:sp>
      <p:sp>
        <p:nvSpPr>
          <p:cNvPr id="5" name="Footer Placeholder 4">
            <a:extLst>
              <a:ext uri="{FF2B5EF4-FFF2-40B4-BE49-F238E27FC236}">
                <a16:creationId xmlns:a16="http://schemas.microsoft.com/office/drawing/2014/main" id="{ECDA3390-1BB7-4AF9-865C-FD72B8B8D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6B8BF-4982-4288-ACE0-BCB8F42A7895}"/>
              </a:ext>
            </a:extLst>
          </p:cNvPr>
          <p:cNvSpPr>
            <a:spLocks noGrp="1"/>
          </p:cNvSpPr>
          <p:nvPr>
            <p:ph type="sldNum" sz="quarter" idx="12"/>
          </p:nvPr>
        </p:nvSpPr>
        <p:spPr/>
        <p:txBody>
          <a:bodyPr/>
          <a:lstStyle/>
          <a:p>
            <a:fld id="{871EFCBF-C488-44FA-BDE4-5F8B9A2CC88D}" type="slidenum">
              <a:rPr lang="en-US" smtClean="0"/>
              <a:t>‹#›</a:t>
            </a:fld>
            <a:endParaRPr lang="en-US"/>
          </a:p>
        </p:txBody>
      </p:sp>
    </p:spTree>
    <p:extLst>
      <p:ext uri="{BB962C8B-B14F-4D97-AF65-F5344CB8AC3E}">
        <p14:creationId xmlns:p14="http://schemas.microsoft.com/office/powerpoint/2010/main" val="6797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6580414"/>
            <a:ext cx="12192000" cy="277586"/>
          </a:xfrm>
          <a:prstGeom prst="rect">
            <a:avLst/>
          </a:prstGeom>
          <a:solidFill>
            <a:srgbClr val="9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title"/>
          </p:nvPr>
        </p:nvSpPr>
        <p:spPr>
          <a:xfrm>
            <a:off x="185058" y="155121"/>
            <a:ext cx="11821887" cy="276999"/>
          </a:xfrm>
        </p:spPr>
        <p:txBody>
          <a:bodyPr>
            <a:noAutofit/>
          </a:bodyPr>
          <a:lstStyle>
            <a:lvl1pPr>
              <a:defRPr sz="2800" b="1">
                <a:solidFill>
                  <a:srgbClr val="BA0000"/>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794455"/>
            <a:ext cx="10515600" cy="36266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4701" y="6447742"/>
            <a:ext cx="354643" cy="402772"/>
          </a:xfrm>
          <a:prstGeom prst="rect">
            <a:avLst/>
          </a:prstGeom>
        </p:spPr>
      </p:pic>
      <p:sp>
        <p:nvSpPr>
          <p:cNvPr id="15" name="TextBox 14"/>
          <p:cNvSpPr txBox="1"/>
          <p:nvPr/>
        </p:nvSpPr>
        <p:spPr>
          <a:xfrm>
            <a:off x="1" y="6578759"/>
            <a:ext cx="620487" cy="276999"/>
          </a:xfrm>
          <a:prstGeom prst="rect">
            <a:avLst/>
          </a:prstGeom>
          <a:noFill/>
        </p:spPr>
        <p:txBody>
          <a:bodyPr wrap="square" rtlCol="0" anchor="ctr">
            <a:spAutoFit/>
          </a:bodyPr>
          <a:lstStyle/>
          <a:p>
            <a:fld id="{1EA3EDC6-1D43-4CFE-8594-A2518140DB06}" type="slidenum">
              <a:rPr lang="en-US" sz="1200" smtClean="0">
                <a:solidFill>
                  <a:schemeClr val="bg1"/>
                </a:solidFill>
              </a:rPr>
              <a:t>‹#›</a:t>
            </a:fld>
            <a:endParaRPr lang="en-US" sz="1200" dirty="0">
              <a:solidFill>
                <a:schemeClr val="bg1"/>
              </a:solidFill>
            </a:endParaRPr>
          </a:p>
        </p:txBody>
      </p:sp>
      <p:sp>
        <p:nvSpPr>
          <p:cNvPr id="16" name="TextBox 15"/>
          <p:cNvSpPr txBox="1"/>
          <p:nvPr/>
        </p:nvSpPr>
        <p:spPr>
          <a:xfrm>
            <a:off x="9391229" y="6576782"/>
            <a:ext cx="2460172" cy="276999"/>
          </a:xfrm>
          <a:prstGeom prst="rect">
            <a:avLst/>
          </a:prstGeom>
          <a:noFill/>
        </p:spPr>
        <p:txBody>
          <a:bodyPr wrap="square" rtlCol="0">
            <a:spAutoFit/>
          </a:bodyPr>
          <a:lstStyle/>
          <a:p>
            <a:pPr algn="r"/>
            <a:r>
              <a:rPr lang="en-US" sz="1200" dirty="0">
                <a:solidFill>
                  <a:schemeClr val="bg1"/>
                </a:solidFill>
              </a:rPr>
              <a:t>UW-MADISON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4701" y="6447742"/>
            <a:ext cx="354643" cy="402772"/>
          </a:xfrm>
          <a:prstGeom prst="rect">
            <a:avLst/>
          </a:prstGeom>
        </p:spPr>
      </p:pic>
      <p:sp>
        <p:nvSpPr>
          <p:cNvPr id="13" name="TextBox 12"/>
          <p:cNvSpPr txBox="1"/>
          <p:nvPr/>
        </p:nvSpPr>
        <p:spPr>
          <a:xfrm>
            <a:off x="1" y="6578759"/>
            <a:ext cx="620487" cy="276999"/>
          </a:xfrm>
          <a:prstGeom prst="rect">
            <a:avLst/>
          </a:prstGeom>
          <a:noFill/>
        </p:spPr>
        <p:txBody>
          <a:bodyPr wrap="square" rtlCol="0" anchor="ctr">
            <a:spAutoFit/>
          </a:bodyPr>
          <a:lstStyle/>
          <a:p>
            <a:fld id="{1EA3EDC6-1D43-4CFE-8594-A2518140DB06}" type="slidenum">
              <a:rPr lang="en-US" sz="1200" smtClean="0">
                <a:solidFill>
                  <a:schemeClr val="bg1"/>
                </a:solidFill>
              </a:rPr>
              <a:t>‹#›</a:t>
            </a:fld>
            <a:endParaRPr lang="en-US" sz="1200" dirty="0">
              <a:solidFill>
                <a:schemeClr val="bg1"/>
              </a:solidFill>
            </a:endParaRPr>
          </a:p>
        </p:txBody>
      </p:sp>
      <p:sp>
        <p:nvSpPr>
          <p:cNvPr id="14" name="TextBox 13"/>
          <p:cNvSpPr txBox="1"/>
          <p:nvPr/>
        </p:nvSpPr>
        <p:spPr>
          <a:xfrm>
            <a:off x="9391229" y="6576782"/>
            <a:ext cx="2460172" cy="276999"/>
          </a:xfrm>
          <a:prstGeom prst="rect">
            <a:avLst/>
          </a:prstGeom>
          <a:noFill/>
        </p:spPr>
        <p:txBody>
          <a:bodyPr wrap="square" rtlCol="0">
            <a:spAutoFit/>
          </a:bodyPr>
          <a:lstStyle/>
          <a:p>
            <a:pPr algn="r"/>
            <a:r>
              <a:rPr lang="en-US" sz="1200" dirty="0">
                <a:solidFill>
                  <a:schemeClr val="bg1"/>
                </a:solidFill>
              </a:rPr>
              <a:t>UW-MADISON</a:t>
            </a:r>
          </a:p>
        </p:txBody>
      </p:sp>
    </p:spTree>
    <p:extLst>
      <p:ext uri="{BB962C8B-B14F-4D97-AF65-F5344CB8AC3E}">
        <p14:creationId xmlns:p14="http://schemas.microsoft.com/office/powerpoint/2010/main" val="269015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352690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200986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89367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75210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272197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86176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3BC1F06-109A-4818-BCBE-8AD03C7AF5D5}" type="datetimeFigureOut">
              <a:rPr lang="en-US" smtClean="0"/>
              <a:t>10/5/2021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7C44742-EAB0-48A5-B36E-6EEFCD80A371}" type="slidenum">
              <a:rPr lang="en-US" smtClean="0"/>
              <a:t>‹#›</a:t>
            </a:fld>
            <a:endParaRPr lang="en-US"/>
          </a:p>
        </p:txBody>
      </p:sp>
    </p:spTree>
    <p:extLst>
      <p:ext uri="{BB962C8B-B14F-4D97-AF65-F5344CB8AC3E}">
        <p14:creationId xmlns:p14="http://schemas.microsoft.com/office/powerpoint/2010/main" val="13651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243" y="122124"/>
            <a:ext cx="10515600" cy="4799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Rectangle 20"/>
          <p:cNvSpPr/>
          <p:nvPr/>
        </p:nvSpPr>
        <p:spPr>
          <a:xfrm>
            <a:off x="0" y="6580414"/>
            <a:ext cx="12192000" cy="277586"/>
          </a:xfrm>
          <a:prstGeom prst="rect">
            <a:avLst/>
          </a:prstGeom>
          <a:solidFill>
            <a:srgbClr val="9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cxnSp>
        <p:nvCxnSpPr>
          <p:cNvPr id="24" name="Straight Connector 23"/>
          <p:cNvCxnSpPr/>
          <p:nvPr/>
        </p:nvCxnSpPr>
        <p:spPr>
          <a:xfrm>
            <a:off x="1" y="868130"/>
            <a:ext cx="3080657" cy="0"/>
          </a:xfrm>
          <a:prstGeom prst="line">
            <a:avLst/>
          </a:prstGeom>
          <a:ln w="57150">
            <a:solidFill>
              <a:srgbClr val="9B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04701" y="6447742"/>
            <a:ext cx="354643" cy="402772"/>
          </a:xfrm>
          <a:prstGeom prst="rect">
            <a:avLst/>
          </a:prstGeom>
        </p:spPr>
      </p:pic>
      <p:sp>
        <p:nvSpPr>
          <p:cNvPr id="26" name="TextBox 25"/>
          <p:cNvSpPr txBox="1"/>
          <p:nvPr/>
        </p:nvSpPr>
        <p:spPr>
          <a:xfrm>
            <a:off x="1" y="6578759"/>
            <a:ext cx="620487" cy="276999"/>
          </a:xfrm>
          <a:prstGeom prst="rect">
            <a:avLst/>
          </a:prstGeom>
          <a:noFill/>
        </p:spPr>
        <p:txBody>
          <a:bodyPr wrap="square" rtlCol="0" anchor="ctr">
            <a:spAutoFit/>
          </a:bodyPr>
          <a:lstStyle/>
          <a:p>
            <a:fld id="{1EA3EDC6-1D43-4CFE-8594-A2518140DB06}" type="slidenum">
              <a:rPr lang="en-US" sz="1200" smtClean="0">
                <a:solidFill>
                  <a:schemeClr val="bg1"/>
                </a:solidFill>
              </a:rPr>
              <a:t>‹#›</a:t>
            </a:fld>
            <a:endParaRPr lang="en-US" sz="1200" dirty="0">
              <a:solidFill>
                <a:schemeClr val="bg1"/>
              </a:solidFill>
            </a:endParaRPr>
          </a:p>
        </p:txBody>
      </p:sp>
      <p:sp>
        <p:nvSpPr>
          <p:cNvPr id="27" name="TextBox 26"/>
          <p:cNvSpPr txBox="1"/>
          <p:nvPr/>
        </p:nvSpPr>
        <p:spPr>
          <a:xfrm>
            <a:off x="9391229" y="6576782"/>
            <a:ext cx="2460172" cy="276999"/>
          </a:xfrm>
          <a:prstGeom prst="rect">
            <a:avLst/>
          </a:prstGeom>
          <a:noFill/>
        </p:spPr>
        <p:txBody>
          <a:bodyPr wrap="square" rtlCol="0">
            <a:spAutoFit/>
          </a:bodyPr>
          <a:lstStyle/>
          <a:p>
            <a:pPr algn="r"/>
            <a:r>
              <a:rPr lang="en-US" sz="1200" dirty="0">
                <a:solidFill>
                  <a:schemeClr val="bg1"/>
                </a:solidFill>
              </a:rPr>
              <a:t>UW-MADISON</a:t>
            </a:r>
          </a:p>
        </p:txBody>
      </p:sp>
      <p:sp>
        <p:nvSpPr>
          <p:cNvPr id="28" name="Rectangle 27"/>
          <p:cNvSpPr/>
          <p:nvPr/>
        </p:nvSpPr>
        <p:spPr>
          <a:xfrm>
            <a:off x="0" y="6576782"/>
            <a:ext cx="12192000" cy="281218"/>
          </a:xfrm>
          <a:prstGeom prst="rect">
            <a:avLst/>
          </a:prstGeom>
          <a:solidFill>
            <a:srgbClr val="9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04701" y="6447742"/>
            <a:ext cx="354643" cy="402772"/>
          </a:xfrm>
          <a:prstGeom prst="rect">
            <a:avLst/>
          </a:prstGeom>
        </p:spPr>
      </p:pic>
      <p:sp>
        <p:nvSpPr>
          <p:cNvPr id="31" name="TextBox 30"/>
          <p:cNvSpPr txBox="1"/>
          <p:nvPr/>
        </p:nvSpPr>
        <p:spPr>
          <a:xfrm>
            <a:off x="1" y="6578759"/>
            <a:ext cx="620487" cy="276999"/>
          </a:xfrm>
          <a:prstGeom prst="rect">
            <a:avLst/>
          </a:prstGeom>
          <a:noFill/>
        </p:spPr>
        <p:txBody>
          <a:bodyPr wrap="square" rtlCol="0" anchor="ctr">
            <a:spAutoFit/>
          </a:bodyPr>
          <a:lstStyle/>
          <a:p>
            <a:fld id="{1EA3EDC6-1D43-4CFE-8594-A2518140DB06}" type="slidenum">
              <a:rPr lang="en-US" sz="1200" smtClean="0">
                <a:solidFill>
                  <a:schemeClr val="bg1"/>
                </a:solidFill>
              </a:rPr>
              <a:t>‹#›</a:t>
            </a:fld>
            <a:endParaRPr lang="en-US" sz="1200" dirty="0">
              <a:solidFill>
                <a:schemeClr val="bg1"/>
              </a:solidFill>
            </a:endParaRPr>
          </a:p>
        </p:txBody>
      </p:sp>
      <p:sp>
        <p:nvSpPr>
          <p:cNvPr id="32" name="TextBox 31"/>
          <p:cNvSpPr txBox="1"/>
          <p:nvPr/>
        </p:nvSpPr>
        <p:spPr>
          <a:xfrm>
            <a:off x="9391229" y="6576782"/>
            <a:ext cx="2460172" cy="276999"/>
          </a:xfrm>
          <a:prstGeom prst="rect">
            <a:avLst/>
          </a:prstGeom>
          <a:noFill/>
        </p:spPr>
        <p:txBody>
          <a:bodyPr wrap="square" rtlCol="0">
            <a:spAutoFit/>
          </a:bodyPr>
          <a:lstStyle/>
          <a:p>
            <a:pPr algn="r"/>
            <a:r>
              <a:rPr lang="en-US" sz="1200" dirty="0">
                <a:solidFill>
                  <a:schemeClr val="bg1"/>
                </a:solidFill>
              </a:rPr>
              <a:t>UW-MADISON</a:t>
            </a:r>
          </a:p>
        </p:txBody>
      </p:sp>
    </p:spTree>
    <p:extLst>
      <p:ext uri="{BB962C8B-B14F-4D97-AF65-F5344CB8AC3E}">
        <p14:creationId xmlns:p14="http://schemas.microsoft.com/office/powerpoint/2010/main" val="3662430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2800" kern="1200">
          <a:solidFill>
            <a:srgbClr val="BA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being cropped">
            <a:extLst>
              <a:ext uri="{FF2B5EF4-FFF2-40B4-BE49-F238E27FC236}">
                <a16:creationId xmlns:a16="http://schemas.microsoft.com/office/drawing/2014/main" id="{E2EB8055-04CF-481C-BB81-C060E9AD0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04" r="9111"/>
          <a:stretch/>
        </p:blipFill>
        <p:spPr bwMode="auto">
          <a:xfrm>
            <a:off x="1348255" y="2134445"/>
            <a:ext cx="3176823" cy="3259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299735F0-3BFA-4101-9D78-8228C2243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115" y="251762"/>
            <a:ext cx="1478599" cy="478080"/>
          </a:xfrm>
          <a:prstGeom prst="rect">
            <a:avLst/>
          </a:prstGeom>
        </p:spPr>
      </p:pic>
      <p:sp>
        <p:nvSpPr>
          <p:cNvPr id="9" name="TextBox 8">
            <a:extLst>
              <a:ext uri="{FF2B5EF4-FFF2-40B4-BE49-F238E27FC236}">
                <a16:creationId xmlns:a16="http://schemas.microsoft.com/office/drawing/2014/main" id="{7E82E07F-1E33-40F3-9F2A-8BEAF2A1499D}"/>
              </a:ext>
            </a:extLst>
          </p:cNvPr>
          <p:cNvSpPr txBox="1"/>
          <p:nvPr/>
        </p:nvSpPr>
        <p:spPr>
          <a:xfrm>
            <a:off x="6153921" y="5468935"/>
            <a:ext cx="520254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Hometown: Kayenta, Arizona </a:t>
            </a:r>
          </a:p>
          <a:p>
            <a:r>
              <a:rPr lang="en-US" dirty="0">
                <a:latin typeface="Arial" panose="020B0604020202020204" pitchFamily="34" charset="0"/>
                <a:cs typeface="Arial" panose="020B0604020202020204" pitchFamily="34" charset="0"/>
              </a:rPr>
              <a:t>	    (Navajo: </a:t>
            </a:r>
            <a:r>
              <a:rPr lang="en-US" i="1" dirty="0" err="1">
                <a:solidFill>
                  <a:srgbClr val="202122"/>
                </a:solidFill>
                <a:effectLst/>
                <a:latin typeface="Aboriginal Sans"/>
              </a:rPr>
              <a:t>Tó</a:t>
            </a:r>
            <a:r>
              <a:rPr lang="en-US" i="1" dirty="0">
                <a:solidFill>
                  <a:srgbClr val="202122"/>
                </a:solidFill>
                <a:effectLst/>
                <a:latin typeface="Aboriginal Sans"/>
              </a:rPr>
              <a:t> </a:t>
            </a:r>
            <a:r>
              <a:rPr lang="en-US" i="1" dirty="0" err="1">
                <a:solidFill>
                  <a:srgbClr val="202122"/>
                </a:solidFill>
                <a:effectLst/>
                <a:latin typeface="Aboriginal Sans"/>
              </a:rPr>
              <a:t>Dínéeshzheeʼ</a:t>
            </a:r>
            <a:r>
              <a:rPr lang="en-US" dirty="0">
                <a:solidFill>
                  <a:srgbClr val="202122"/>
                </a:solidFill>
                <a:latin typeface="Arial" panose="020B0604020202020204" pitchFamily="34" charset="0"/>
              </a:rPr>
              <a:t>)</a:t>
            </a:r>
          </a:p>
        </p:txBody>
      </p:sp>
      <p:sp>
        <p:nvSpPr>
          <p:cNvPr id="10" name="TextBox 9">
            <a:extLst>
              <a:ext uri="{FF2B5EF4-FFF2-40B4-BE49-F238E27FC236}">
                <a16:creationId xmlns:a16="http://schemas.microsoft.com/office/drawing/2014/main" id="{1240F897-F43B-4851-B02C-4FE07266F585}"/>
              </a:ext>
            </a:extLst>
          </p:cNvPr>
          <p:cNvSpPr txBox="1"/>
          <p:nvPr/>
        </p:nvSpPr>
        <p:spPr>
          <a:xfrm>
            <a:off x="1188994" y="1607127"/>
            <a:ext cx="34953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Alastair Big Luna (AL)</a:t>
            </a:r>
          </a:p>
        </p:txBody>
      </p:sp>
      <p:pic>
        <p:nvPicPr>
          <p:cNvPr id="3" name="Picture 2">
            <a:extLst>
              <a:ext uri="{FF2B5EF4-FFF2-40B4-BE49-F238E27FC236}">
                <a16:creationId xmlns:a16="http://schemas.microsoft.com/office/drawing/2014/main" id="{7BA4D6F8-CC04-4B59-81AB-4FD5D9E4E381}"/>
              </a:ext>
            </a:extLst>
          </p:cNvPr>
          <p:cNvPicPr>
            <a:picLocks noChangeAspect="1"/>
          </p:cNvPicPr>
          <p:nvPr/>
        </p:nvPicPr>
        <p:blipFill>
          <a:blip r:embed="rId5"/>
          <a:stretch>
            <a:fillRect/>
          </a:stretch>
        </p:blipFill>
        <p:spPr>
          <a:xfrm>
            <a:off x="5504738" y="1708535"/>
            <a:ext cx="6091905" cy="3616356"/>
          </a:xfrm>
          <a:prstGeom prst="rect">
            <a:avLst/>
          </a:prstGeom>
        </p:spPr>
      </p:pic>
      <p:sp>
        <p:nvSpPr>
          <p:cNvPr id="11" name="TextBox 10">
            <a:extLst>
              <a:ext uri="{FF2B5EF4-FFF2-40B4-BE49-F238E27FC236}">
                <a16:creationId xmlns:a16="http://schemas.microsoft.com/office/drawing/2014/main" id="{D1D29835-F43E-4C5A-AA61-53EE36D60850}"/>
              </a:ext>
            </a:extLst>
          </p:cNvPr>
          <p:cNvSpPr txBox="1"/>
          <p:nvPr/>
        </p:nvSpPr>
        <p:spPr>
          <a:xfrm>
            <a:off x="1188994" y="5626424"/>
            <a:ext cx="34953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Alastair Big Luna (AL)</a:t>
            </a:r>
          </a:p>
        </p:txBody>
      </p:sp>
      <p:sp>
        <p:nvSpPr>
          <p:cNvPr id="4" name="Multiplication Sign 3">
            <a:extLst>
              <a:ext uri="{FF2B5EF4-FFF2-40B4-BE49-F238E27FC236}">
                <a16:creationId xmlns:a16="http://schemas.microsoft.com/office/drawing/2014/main" id="{D3BE6274-F49B-40F1-BA13-6D6FA79A5C99}"/>
              </a:ext>
            </a:extLst>
          </p:cNvPr>
          <p:cNvSpPr/>
          <p:nvPr/>
        </p:nvSpPr>
        <p:spPr>
          <a:xfrm>
            <a:off x="7272471" y="3717421"/>
            <a:ext cx="230737" cy="25637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6FA436BF-3466-4445-AE3B-ABF8AA855067}"/>
              </a:ext>
            </a:extLst>
          </p:cNvPr>
          <p:cNvSpPr/>
          <p:nvPr/>
        </p:nvSpPr>
        <p:spPr>
          <a:xfrm>
            <a:off x="9579836" y="2427006"/>
            <a:ext cx="333285" cy="35037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E5330A-DAC2-4E19-975F-4CA1B347DE52}"/>
              </a:ext>
            </a:extLst>
          </p:cNvPr>
          <p:cNvPicPr>
            <a:picLocks noChangeAspect="1"/>
          </p:cNvPicPr>
          <p:nvPr/>
        </p:nvPicPr>
        <p:blipFill>
          <a:blip r:embed="rId6"/>
          <a:stretch>
            <a:fillRect/>
          </a:stretch>
        </p:blipFill>
        <p:spPr>
          <a:xfrm>
            <a:off x="8542020" y="4195931"/>
            <a:ext cx="3465194" cy="1273003"/>
          </a:xfrm>
          <a:prstGeom prst="rect">
            <a:avLst/>
          </a:prstGeom>
        </p:spPr>
      </p:pic>
    </p:spTree>
    <p:extLst>
      <p:ext uri="{BB962C8B-B14F-4D97-AF65-F5344CB8AC3E}">
        <p14:creationId xmlns:p14="http://schemas.microsoft.com/office/powerpoint/2010/main" val="40553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485763" y="3624922"/>
            <a:ext cx="5159375" cy="2585323"/>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en-US" altLang="ko-KR" sz="1800" dirty="0"/>
          </a:p>
          <a:p>
            <a:r>
              <a:rPr lang="en-US" altLang="ko-KR" sz="1800" dirty="0"/>
              <a:t>First proposed for measuring losses inside single-mode optical fiber system. [3]</a:t>
            </a:r>
          </a:p>
          <a:p>
            <a:r>
              <a:rPr lang="en-US" altLang="ko-KR" sz="1800" dirty="0"/>
              <a:t>Relies on a scan of the Rayleigh backscatter amplitude.</a:t>
            </a:r>
          </a:p>
          <a:p>
            <a:r>
              <a:rPr lang="en-US" altLang="ko-KR" sz="1800" dirty="0"/>
              <a:t>A frequency scan is made by changing the wavelength of the laser and a detector measures the backscatter amplitude</a:t>
            </a:r>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17501" y="337554"/>
            <a:ext cx="6096000"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Optical Frequency Domain Reflectometry </a:t>
            </a:r>
            <a:endParaRPr lang="ko-KR" altLang="en-US" dirty="0"/>
          </a:p>
        </p:txBody>
      </p:sp>
      <p:sp>
        <p:nvSpPr>
          <p:cNvPr id="7" name="TextBox 6">
            <a:extLst>
              <a:ext uri="{FF2B5EF4-FFF2-40B4-BE49-F238E27FC236}">
                <a16:creationId xmlns:a16="http://schemas.microsoft.com/office/drawing/2014/main" id="{016511AD-E2F4-4930-B37A-11DDDACA5679}"/>
              </a:ext>
            </a:extLst>
          </p:cNvPr>
          <p:cNvSpPr txBox="1"/>
          <p:nvPr/>
        </p:nvSpPr>
        <p:spPr>
          <a:xfrm>
            <a:off x="7696198" y="5021659"/>
            <a:ext cx="3075453"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5: </a:t>
            </a:r>
            <a:r>
              <a:rPr lang="en-US" sz="1200" dirty="0">
                <a:latin typeface="Arial" panose="020B0604020202020204" pitchFamily="34" charset="0"/>
                <a:cs typeface="Arial" panose="020B0604020202020204" pitchFamily="34" charset="0"/>
              </a:rPr>
              <a:t>Fiber-optic temperature and strain sensor</a:t>
            </a:r>
          </a:p>
        </p:txBody>
      </p:sp>
      <p:pic>
        <p:nvPicPr>
          <p:cNvPr id="9" name="Picture 8" descr="Shape&#10;&#10;Description automatically generated">
            <a:extLst>
              <a:ext uri="{FF2B5EF4-FFF2-40B4-BE49-F238E27FC236}">
                <a16:creationId xmlns:a16="http://schemas.microsoft.com/office/drawing/2014/main" id="{87BEB759-9AEE-4CF1-940F-FC280A09D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80" y="913606"/>
            <a:ext cx="5296639" cy="5296639"/>
          </a:xfrm>
          <a:prstGeom prst="rect">
            <a:avLst/>
          </a:prstGeom>
        </p:spPr>
      </p:pic>
      <p:pic>
        <p:nvPicPr>
          <p:cNvPr id="10" name="Picture 9">
            <a:extLst>
              <a:ext uri="{FF2B5EF4-FFF2-40B4-BE49-F238E27FC236}">
                <a16:creationId xmlns:a16="http://schemas.microsoft.com/office/drawing/2014/main" id="{27EFDD40-A427-4C8A-BD56-C1B99D63C8D2}"/>
              </a:ext>
            </a:extLst>
          </p:cNvPr>
          <p:cNvPicPr>
            <a:picLocks noChangeAspect="1"/>
          </p:cNvPicPr>
          <p:nvPr/>
        </p:nvPicPr>
        <p:blipFill>
          <a:blip r:embed="rId3"/>
          <a:stretch>
            <a:fillRect/>
          </a:stretch>
        </p:blipFill>
        <p:spPr>
          <a:xfrm>
            <a:off x="486540" y="1246980"/>
            <a:ext cx="5486127" cy="2641208"/>
          </a:xfrm>
          <a:prstGeom prst="rect">
            <a:avLst/>
          </a:prstGeom>
        </p:spPr>
      </p:pic>
      <p:pic>
        <p:nvPicPr>
          <p:cNvPr id="11" name="Picture 10" descr="Shape&#10;&#10;Description automatically generated">
            <a:extLst>
              <a:ext uri="{FF2B5EF4-FFF2-40B4-BE49-F238E27FC236}">
                <a16:creationId xmlns:a16="http://schemas.microsoft.com/office/drawing/2014/main" id="{CFDF5DC3-2045-45F1-85D7-A16B8B525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977" y="933395"/>
            <a:ext cx="5257800" cy="5257800"/>
          </a:xfrm>
          <a:prstGeom prst="rect">
            <a:avLst/>
          </a:prstGeom>
        </p:spPr>
      </p:pic>
      <p:sp>
        <p:nvSpPr>
          <p:cNvPr id="13" name="TextBox 12">
            <a:extLst>
              <a:ext uri="{FF2B5EF4-FFF2-40B4-BE49-F238E27FC236}">
                <a16:creationId xmlns:a16="http://schemas.microsoft.com/office/drawing/2014/main" id="{3FD6F92F-AD46-436B-97E4-060B4A950C60}"/>
              </a:ext>
            </a:extLst>
          </p:cNvPr>
          <p:cNvSpPr txBox="1"/>
          <p:nvPr/>
        </p:nvSpPr>
        <p:spPr>
          <a:xfrm>
            <a:off x="952642" y="6093573"/>
            <a:ext cx="10404566" cy="523220"/>
          </a:xfrm>
          <a:prstGeom prst="rect">
            <a:avLst/>
          </a:prstGeom>
          <a:noFill/>
        </p:spPr>
        <p:txBody>
          <a:bodyPr wrap="square" rtlCol="0">
            <a:spAutoFit/>
          </a:bodyPr>
          <a:lstStyle/>
          <a:p>
            <a:r>
              <a:rPr lang="en-US" sz="1400" dirty="0"/>
              <a:t>[3]W. Eickhoff and R. Ulrich, "Optical frequency domain reflectometry in single‐mode fiber", </a:t>
            </a:r>
            <a:r>
              <a:rPr lang="en-US" sz="1400" i="1" dirty="0"/>
              <a:t>Applied Physics Letters</a:t>
            </a:r>
            <a:r>
              <a:rPr lang="en-US" sz="1400" dirty="0"/>
              <a:t>, vol. 39, no. 9, pp. 693-695, 1981. Available: 10.1063/1.92872</a:t>
            </a:r>
          </a:p>
        </p:txBody>
      </p:sp>
    </p:spTree>
    <p:extLst>
      <p:ext uri="{BB962C8B-B14F-4D97-AF65-F5344CB8AC3E}">
        <p14:creationId xmlns:p14="http://schemas.microsoft.com/office/powerpoint/2010/main" val="47056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Tree>
    <p:extLst>
      <p:ext uri="{BB962C8B-B14F-4D97-AF65-F5344CB8AC3E}">
        <p14:creationId xmlns:p14="http://schemas.microsoft.com/office/powerpoint/2010/main" val="16049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spTree>
    <p:extLst>
      <p:ext uri="{BB962C8B-B14F-4D97-AF65-F5344CB8AC3E}">
        <p14:creationId xmlns:p14="http://schemas.microsoft.com/office/powerpoint/2010/main" val="156890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spTree>
    <p:extLst>
      <p:ext uri="{BB962C8B-B14F-4D97-AF65-F5344CB8AC3E}">
        <p14:creationId xmlns:p14="http://schemas.microsoft.com/office/powerpoint/2010/main" val="214860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369332"/>
          </a:xfrm>
          <a:prstGeom prst="rect">
            <a:avLst/>
          </a:prstGeom>
          <a:noFill/>
        </p:spPr>
        <p:txBody>
          <a:bodyPr wrap="square" rtlCol="0">
            <a:spAutoFit/>
          </a:bodyPr>
          <a:lstStyle/>
          <a:p>
            <a:r>
              <a:rPr lang="el-GR" dirty="0"/>
              <a:t>ω</a:t>
            </a:r>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spTree>
    <p:extLst>
      <p:ext uri="{BB962C8B-B14F-4D97-AF65-F5344CB8AC3E}">
        <p14:creationId xmlns:p14="http://schemas.microsoft.com/office/powerpoint/2010/main" val="359148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369332"/>
          </a:xfrm>
          <a:prstGeom prst="rect">
            <a:avLst/>
          </a:prstGeom>
          <a:noFill/>
        </p:spPr>
        <p:txBody>
          <a:bodyPr wrap="square" rtlCol="0">
            <a:spAutoFit/>
          </a:bodyPr>
          <a:lstStyle/>
          <a:p>
            <a:r>
              <a:rPr lang="el-GR" dirty="0"/>
              <a:t>ω</a:t>
            </a:r>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369332"/>
          </a:xfrm>
          <a:prstGeom prst="rect">
            <a:avLst/>
          </a:prstGeom>
          <a:noFill/>
        </p:spPr>
        <p:txBody>
          <a:bodyPr wrap="square" rtlCol="0">
            <a:spAutoFit/>
          </a:bodyPr>
          <a:lstStyle/>
          <a:p>
            <a:r>
              <a:rPr lang="el-GR" dirty="0"/>
              <a:t>ω</a:t>
            </a:r>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spTree>
    <p:extLst>
      <p:ext uri="{BB962C8B-B14F-4D97-AF65-F5344CB8AC3E}">
        <p14:creationId xmlns:p14="http://schemas.microsoft.com/office/powerpoint/2010/main" val="188838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369332"/>
          </a:xfrm>
          <a:prstGeom prst="rect">
            <a:avLst/>
          </a:prstGeom>
          <a:noFill/>
        </p:spPr>
        <p:txBody>
          <a:bodyPr wrap="square" rtlCol="0">
            <a:spAutoFit/>
          </a:bodyPr>
          <a:lstStyle/>
          <a:p>
            <a:r>
              <a:rPr lang="el-GR" dirty="0"/>
              <a:t>ω</a:t>
            </a:r>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369332"/>
          </a:xfrm>
          <a:prstGeom prst="rect">
            <a:avLst/>
          </a:prstGeom>
          <a:noFill/>
        </p:spPr>
        <p:txBody>
          <a:bodyPr wrap="square" rtlCol="0">
            <a:spAutoFit/>
          </a:bodyPr>
          <a:lstStyle/>
          <a:p>
            <a:r>
              <a:rPr lang="el-GR" dirty="0"/>
              <a:t>ω</a:t>
            </a:r>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44281"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Tree>
    <p:extLst>
      <p:ext uri="{BB962C8B-B14F-4D97-AF65-F5344CB8AC3E}">
        <p14:creationId xmlns:p14="http://schemas.microsoft.com/office/powerpoint/2010/main" val="5317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369332"/>
          </a:xfrm>
          <a:prstGeom prst="rect">
            <a:avLst/>
          </a:prstGeom>
          <a:noFill/>
        </p:spPr>
        <p:txBody>
          <a:bodyPr wrap="square" rtlCol="0">
            <a:spAutoFit/>
          </a:bodyPr>
          <a:lstStyle/>
          <a:p>
            <a:r>
              <a:rPr lang="el-GR" dirty="0"/>
              <a:t>ω</a:t>
            </a:r>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369332"/>
          </a:xfrm>
          <a:prstGeom prst="rect">
            <a:avLst/>
          </a:prstGeom>
          <a:noFill/>
        </p:spPr>
        <p:txBody>
          <a:bodyPr wrap="square" rtlCol="0">
            <a:spAutoFit/>
          </a:bodyPr>
          <a:lstStyle/>
          <a:p>
            <a:r>
              <a:rPr lang="el-GR" dirty="0"/>
              <a:t>ω</a:t>
            </a:r>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44282" cy="369332"/>
          </a:xfrm>
          <a:prstGeom prst="rect">
            <a:avLst/>
          </a:prstGeom>
          <a:noFill/>
        </p:spPr>
        <p:txBody>
          <a:bodyPr wrap="square" rtlCol="0">
            <a:spAutoFit/>
          </a:bodyPr>
          <a:lstStyle/>
          <a:p>
            <a:r>
              <a:rPr lang="el-GR" dirty="0"/>
              <a:t>Δω</a:t>
            </a:r>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589509" cy="369332"/>
          </a:xfrm>
          <a:prstGeom prst="rect">
            <a:avLst/>
          </a:prstGeom>
          <a:noFill/>
        </p:spPr>
        <p:txBody>
          <a:bodyPr wrap="square" rtlCol="0">
            <a:spAutoFit/>
          </a:bodyPr>
          <a:lstStyle/>
          <a:p>
            <a:r>
              <a:rPr lang="el-GR" dirty="0"/>
              <a:t>Δω</a:t>
            </a:r>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Tree>
    <p:extLst>
      <p:ext uri="{BB962C8B-B14F-4D97-AF65-F5344CB8AC3E}">
        <p14:creationId xmlns:p14="http://schemas.microsoft.com/office/powerpoint/2010/main" val="49224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369332"/>
          </a:xfrm>
          <a:prstGeom prst="rect">
            <a:avLst/>
          </a:prstGeom>
          <a:noFill/>
        </p:spPr>
        <p:txBody>
          <a:bodyPr wrap="square" rtlCol="0">
            <a:spAutoFit/>
          </a:bodyPr>
          <a:lstStyle/>
          <a:p>
            <a:r>
              <a:rPr lang="el-GR" dirty="0"/>
              <a:t>ω</a:t>
            </a:r>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96127"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601911" cy="646331"/>
          </a:xfrm>
          <a:prstGeom prst="rect">
            <a:avLst/>
          </a:prstGeom>
          <a:noFill/>
        </p:spPr>
        <p:txBody>
          <a:bodyPr wrap="square" rtlCol="0">
            <a:spAutoFit/>
          </a:bodyPr>
          <a:lstStyle/>
          <a:p>
            <a:r>
              <a:rPr lang="el-GR" dirty="0"/>
              <a:t>Δω</a:t>
            </a:r>
            <a:endParaRPr lang="en-US" dirty="0"/>
          </a:p>
          <a:p>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
        <p:nvSpPr>
          <p:cNvPr id="9" name="Freeform: Shape 8">
            <a:extLst>
              <a:ext uri="{FF2B5EF4-FFF2-40B4-BE49-F238E27FC236}">
                <a16:creationId xmlns:a16="http://schemas.microsoft.com/office/drawing/2014/main" id="{59D7ECE9-0310-4182-9B72-EC30D901B0C5}"/>
              </a:ext>
            </a:extLst>
          </p:cNvPr>
          <p:cNvSpPr/>
          <p:nvPr/>
        </p:nvSpPr>
        <p:spPr>
          <a:xfrm>
            <a:off x="1528490" y="4144077"/>
            <a:ext cx="1614759" cy="1012208"/>
          </a:xfrm>
          <a:custGeom>
            <a:avLst/>
            <a:gdLst>
              <a:gd name="connsiteX0" fmla="*/ 0 w 1631950"/>
              <a:gd name="connsiteY0" fmla="*/ 0 h 1028785"/>
              <a:gd name="connsiteX1" fmla="*/ 285750 w 1631950"/>
              <a:gd name="connsiteY1" fmla="*/ 622300 h 1028785"/>
              <a:gd name="connsiteX2" fmla="*/ 565150 w 1631950"/>
              <a:gd name="connsiteY2" fmla="*/ 184150 h 1028785"/>
              <a:gd name="connsiteX3" fmla="*/ 863600 w 1631950"/>
              <a:gd name="connsiteY3" fmla="*/ 1028700 h 1028785"/>
              <a:gd name="connsiteX4" fmla="*/ 1231900 w 1631950"/>
              <a:gd name="connsiteY4" fmla="*/ 127000 h 1028785"/>
              <a:gd name="connsiteX5" fmla="*/ 1631950 w 1631950"/>
              <a:gd name="connsiteY5" fmla="*/ 717550 h 10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028785">
                <a:moveTo>
                  <a:pt x="0" y="0"/>
                </a:moveTo>
                <a:cubicBezTo>
                  <a:pt x="95779" y="295804"/>
                  <a:pt x="191558" y="591608"/>
                  <a:pt x="285750" y="622300"/>
                </a:cubicBezTo>
                <a:cubicBezTo>
                  <a:pt x="379942" y="652992"/>
                  <a:pt x="468842" y="116417"/>
                  <a:pt x="565150" y="184150"/>
                </a:cubicBezTo>
                <a:cubicBezTo>
                  <a:pt x="661458" y="251883"/>
                  <a:pt x="752475" y="1038225"/>
                  <a:pt x="863600" y="1028700"/>
                </a:cubicBezTo>
                <a:cubicBezTo>
                  <a:pt x="974725" y="1019175"/>
                  <a:pt x="1103842" y="178858"/>
                  <a:pt x="1231900" y="127000"/>
                </a:cubicBezTo>
                <a:cubicBezTo>
                  <a:pt x="1359958" y="75142"/>
                  <a:pt x="1495954" y="396346"/>
                  <a:pt x="1631950" y="717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DFF950C-D11B-4B39-B0FF-3640854AF97B}"/>
              </a:ext>
            </a:extLst>
          </p:cNvPr>
          <p:cNvSpPr/>
          <p:nvPr/>
        </p:nvSpPr>
        <p:spPr>
          <a:xfrm>
            <a:off x="2742696" y="42469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425584"/>
      </p:ext>
    </p:extLst>
  </p:cSld>
  <p:clrMapOvr>
    <a:masterClrMapping/>
  </p:clrMapOvr>
  <mc:AlternateContent xmlns:mc="http://schemas.openxmlformats.org/markup-compatibility/2006" xmlns:p14="http://schemas.microsoft.com/office/powerpoint/2010/main">
    <mc:Choice Requires="p14">
      <p:transition spd="slow" p14:dur="2000" advTm="500"/>
    </mc:Choice>
    <mc:Fallback xmlns="">
      <p:transition spd="slow" advTm="5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44280"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524133" cy="646331"/>
          </a:xfrm>
          <a:prstGeom prst="rect">
            <a:avLst/>
          </a:prstGeom>
          <a:noFill/>
        </p:spPr>
        <p:txBody>
          <a:bodyPr wrap="square" rtlCol="0">
            <a:spAutoFit/>
          </a:bodyPr>
          <a:lstStyle/>
          <a:p>
            <a:r>
              <a:rPr lang="el-GR" dirty="0"/>
              <a:t>Δω</a:t>
            </a:r>
            <a:endParaRPr lang="en-US" dirty="0"/>
          </a:p>
          <a:p>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
        <p:nvSpPr>
          <p:cNvPr id="9" name="Freeform: Shape 8">
            <a:extLst>
              <a:ext uri="{FF2B5EF4-FFF2-40B4-BE49-F238E27FC236}">
                <a16:creationId xmlns:a16="http://schemas.microsoft.com/office/drawing/2014/main" id="{59D7ECE9-0310-4182-9B72-EC30D901B0C5}"/>
              </a:ext>
            </a:extLst>
          </p:cNvPr>
          <p:cNvSpPr/>
          <p:nvPr/>
        </p:nvSpPr>
        <p:spPr>
          <a:xfrm>
            <a:off x="1528490" y="4144077"/>
            <a:ext cx="1614759" cy="1012208"/>
          </a:xfrm>
          <a:custGeom>
            <a:avLst/>
            <a:gdLst>
              <a:gd name="connsiteX0" fmla="*/ 0 w 1631950"/>
              <a:gd name="connsiteY0" fmla="*/ 0 h 1028785"/>
              <a:gd name="connsiteX1" fmla="*/ 285750 w 1631950"/>
              <a:gd name="connsiteY1" fmla="*/ 622300 h 1028785"/>
              <a:gd name="connsiteX2" fmla="*/ 565150 w 1631950"/>
              <a:gd name="connsiteY2" fmla="*/ 184150 h 1028785"/>
              <a:gd name="connsiteX3" fmla="*/ 863600 w 1631950"/>
              <a:gd name="connsiteY3" fmla="*/ 1028700 h 1028785"/>
              <a:gd name="connsiteX4" fmla="*/ 1231900 w 1631950"/>
              <a:gd name="connsiteY4" fmla="*/ 127000 h 1028785"/>
              <a:gd name="connsiteX5" fmla="*/ 1631950 w 1631950"/>
              <a:gd name="connsiteY5" fmla="*/ 717550 h 10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028785">
                <a:moveTo>
                  <a:pt x="0" y="0"/>
                </a:moveTo>
                <a:cubicBezTo>
                  <a:pt x="95779" y="295804"/>
                  <a:pt x="191558" y="591608"/>
                  <a:pt x="285750" y="622300"/>
                </a:cubicBezTo>
                <a:cubicBezTo>
                  <a:pt x="379942" y="652992"/>
                  <a:pt x="468842" y="116417"/>
                  <a:pt x="565150" y="184150"/>
                </a:cubicBezTo>
                <a:cubicBezTo>
                  <a:pt x="661458" y="251883"/>
                  <a:pt x="752475" y="1038225"/>
                  <a:pt x="863600" y="1028700"/>
                </a:cubicBezTo>
                <a:cubicBezTo>
                  <a:pt x="974725" y="1019175"/>
                  <a:pt x="1103842" y="178858"/>
                  <a:pt x="1231900" y="127000"/>
                </a:cubicBezTo>
                <a:cubicBezTo>
                  <a:pt x="1359958" y="75142"/>
                  <a:pt x="1495954" y="396346"/>
                  <a:pt x="1631950" y="717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CCC87E3-C74D-478C-BB84-3B4FD8F1060D}"/>
              </a:ext>
            </a:extLst>
          </p:cNvPr>
          <p:cNvSpPr/>
          <p:nvPr/>
        </p:nvSpPr>
        <p:spPr>
          <a:xfrm>
            <a:off x="2561730" y="46109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DFF950C-D11B-4B39-B0FF-3640854AF97B}"/>
              </a:ext>
            </a:extLst>
          </p:cNvPr>
          <p:cNvSpPr/>
          <p:nvPr/>
        </p:nvSpPr>
        <p:spPr>
          <a:xfrm>
            <a:off x="2742696" y="42469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A057F5B-2C3A-4E61-9E10-069B82A6D1A2}"/>
              </a:ext>
            </a:extLst>
          </p:cNvPr>
          <p:cNvSpPr/>
          <p:nvPr/>
        </p:nvSpPr>
        <p:spPr>
          <a:xfrm>
            <a:off x="2895534" y="43646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755076"/>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1989-C699-4381-BED9-14B5BF57F25D}"/>
              </a:ext>
            </a:extLst>
          </p:cNvPr>
          <p:cNvSpPr>
            <a:spLocks noGrp="1"/>
          </p:cNvSpPr>
          <p:nvPr>
            <p:ph type="ctrTitle"/>
          </p:nvPr>
        </p:nvSpPr>
        <p:spPr/>
        <p:txBody>
          <a:bodyPr/>
          <a:lstStyle/>
          <a:p>
            <a:r>
              <a:rPr lang="en-US" dirty="0"/>
              <a:t>Optical Fiber Temperature and Stress Measurements</a:t>
            </a:r>
          </a:p>
        </p:txBody>
      </p:sp>
    </p:spTree>
    <p:extLst>
      <p:ext uri="{BB962C8B-B14F-4D97-AF65-F5344CB8AC3E}">
        <p14:creationId xmlns:p14="http://schemas.microsoft.com/office/powerpoint/2010/main" val="269284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96127"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524133" cy="646331"/>
          </a:xfrm>
          <a:prstGeom prst="rect">
            <a:avLst/>
          </a:prstGeom>
          <a:noFill/>
        </p:spPr>
        <p:txBody>
          <a:bodyPr wrap="square" rtlCol="0">
            <a:spAutoFit/>
          </a:bodyPr>
          <a:lstStyle/>
          <a:p>
            <a:r>
              <a:rPr lang="el-GR" dirty="0"/>
              <a:t>Δω</a:t>
            </a:r>
            <a:endParaRPr lang="en-US" dirty="0"/>
          </a:p>
          <a:p>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
        <p:nvSpPr>
          <p:cNvPr id="9" name="Freeform: Shape 8">
            <a:extLst>
              <a:ext uri="{FF2B5EF4-FFF2-40B4-BE49-F238E27FC236}">
                <a16:creationId xmlns:a16="http://schemas.microsoft.com/office/drawing/2014/main" id="{59D7ECE9-0310-4182-9B72-EC30D901B0C5}"/>
              </a:ext>
            </a:extLst>
          </p:cNvPr>
          <p:cNvSpPr/>
          <p:nvPr/>
        </p:nvSpPr>
        <p:spPr>
          <a:xfrm>
            <a:off x="1528490" y="4144077"/>
            <a:ext cx="1614759" cy="1012208"/>
          </a:xfrm>
          <a:custGeom>
            <a:avLst/>
            <a:gdLst>
              <a:gd name="connsiteX0" fmla="*/ 0 w 1631950"/>
              <a:gd name="connsiteY0" fmla="*/ 0 h 1028785"/>
              <a:gd name="connsiteX1" fmla="*/ 285750 w 1631950"/>
              <a:gd name="connsiteY1" fmla="*/ 622300 h 1028785"/>
              <a:gd name="connsiteX2" fmla="*/ 565150 w 1631950"/>
              <a:gd name="connsiteY2" fmla="*/ 184150 h 1028785"/>
              <a:gd name="connsiteX3" fmla="*/ 863600 w 1631950"/>
              <a:gd name="connsiteY3" fmla="*/ 1028700 h 1028785"/>
              <a:gd name="connsiteX4" fmla="*/ 1231900 w 1631950"/>
              <a:gd name="connsiteY4" fmla="*/ 127000 h 1028785"/>
              <a:gd name="connsiteX5" fmla="*/ 1631950 w 1631950"/>
              <a:gd name="connsiteY5" fmla="*/ 717550 h 10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028785">
                <a:moveTo>
                  <a:pt x="0" y="0"/>
                </a:moveTo>
                <a:cubicBezTo>
                  <a:pt x="95779" y="295804"/>
                  <a:pt x="191558" y="591608"/>
                  <a:pt x="285750" y="622300"/>
                </a:cubicBezTo>
                <a:cubicBezTo>
                  <a:pt x="379942" y="652992"/>
                  <a:pt x="468842" y="116417"/>
                  <a:pt x="565150" y="184150"/>
                </a:cubicBezTo>
                <a:cubicBezTo>
                  <a:pt x="661458" y="251883"/>
                  <a:pt x="752475" y="1038225"/>
                  <a:pt x="863600" y="1028700"/>
                </a:cubicBezTo>
                <a:cubicBezTo>
                  <a:pt x="974725" y="1019175"/>
                  <a:pt x="1103842" y="178858"/>
                  <a:pt x="1231900" y="127000"/>
                </a:cubicBezTo>
                <a:cubicBezTo>
                  <a:pt x="1359958" y="75142"/>
                  <a:pt x="1495954" y="396346"/>
                  <a:pt x="1631950" y="717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CCC87E3-C74D-478C-BB84-3B4FD8F1060D}"/>
              </a:ext>
            </a:extLst>
          </p:cNvPr>
          <p:cNvSpPr/>
          <p:nvPr/>
        </p:nvSpPr>
        <p:spPr>
          <a:xfrm>
            <a:off x="2561730" y="46109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70D9251-76DE-4FA3-AC6B-13D8BFE8C6FE}"/>
              </a:ext>
            </a:extLst>
          </p:cNvPr>
          <p:cNvSpPr/>
          <p:nvPr/>
        </p:nvSpPr>
        <p:spPr>
          <a:xfrm>
            <a:off x="2506798" y="47983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6DC2EF6-7450-4591-A396-AB1270398A47}"/>
              </a:ext>
            </a:extLst>
          </p:cNvPr>
          <p:cNvSpPr/>
          <p:nvPr/>
        </p:nvSpPr>
        <p:spPr>
          <a:xfrm>
            <a:off x="2453299"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109239-4A2A-4BAF-89E0-DCEB8E0F1FE2}"/>
              </a:ext>
            </a:extLst>
          </p:cNvPr>
          <p:cNvSpPr/>
          <p:nvPr/>
        </p:nvSpPr>
        <p:spPr>
          <a:xfrm>
            <a:off x="2353906" y="51234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F2B748C-CB4D-48D0-BEA3-5A78B8C8A160}"/>
              </a:ext>
            </a:extLst>
          </p:cNvPr>
          <p:cNvSpPr/>
          <p:nvPr/>
        </p:nvSpPr>
        <p:spPr>
          <a:xfrm>
            <a:off x="2268765"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DFF950C-D11B-4B39-B0FF-3640854AF97B}"/>
              </a:ext>
            </a:extLst>
          </p:cNvPr>
          <p:cNvSpPr/>
          <p:nvPr/>
        </p:nvSpPr>
        <p:spPr>
          <a:xfrm>
            <a:off x="2742696" y="42469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A057F5B-2C3A-4E61-9E10-069B82A6D1A2}"/>
              </a:ext>
            </a:extLst>
          </p:cNvPr>
          <p:cNvSpPr/>
          <p:nvPr/>
        </p:nvSpPr>
        <p:spPr>
          <a:xfrm>
            <a:off x="2895534" y="43646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76EC7FB-963A-43B1-9551-E68C3955785A}"/>
              </a:ext>
            </a:extLst>
          </p:cNvPr>
          <p:cNvSpPr/>
          <p:nvPr/>
        </p:nvSpPr>
        <p:spPr>
          <a:xfrm>
            <a:off x="2986224" y="45243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87B8BEF-81DA-45C3-8AC4-62CEDC8A82A0}"/>
              </a:ext>
            </a:extLst>
          </p:cNvPr>
          <p:cNvSpPr/>
          <p:nvPr/>
        </p:nvSpPr>
        <p:spPr>
          <a:xfrm>
            <a:off x="3068074" y="47063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8124"/>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544279"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518209" cy="646331"/>
          </a:xfrm>
          <a:prstGeom prst="rect">
            <a:avLst/>
          </a:prstGeom>
          <a:noFill/>
        </p:spPr>
        <p:txBody>
          <a:bodyPr wrap="square" rtlCol="0">
            <a:spAutoFit/>
          </a:bodyPr>
          <a:lstStyle/>
          <a:p>
            <a:r>
              <a:rPr lang="el-GR" dirty="0"/>
              <a:t>Δω</a:t>
            </a:r>
            <a:endParaRPr lang="en-US" dirty="0"/>
          </a:p>
          <a:p>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
        <p:nvSpPr>
          <p:cNvPr id="9" name="Freeform: Shape 8">
            <a:extLst>
              <a:ext uri="{FF2B5EF4-FFF2-40B4-BE49-F238E27FC236}">
                <a16:creationId xmlns:a16="http://schemas.microsoft.com/office/drawing/2014/main" id="{59D7ECE9-0310-4182-9B72-EC30D901B0C5}"/>
              </a:ext>
            </a:extLst>
          </p:cNvPr>
          <p:cNvSpPr/>
          <p:nvPr/>
        </p:nvSpPr>
        <p:spPr>
          <a:xfrm>
            <a:off x="1528490" y="4144077"/>
            <a:ext cx="1614759" cy="1012208"/>
          </a:xfrm>
          <a:custGeom>
            <a:avLst/>
            <a:gdLst>
              <a:gd name="connsiteX0" fmla="*/ 0 w 1631950"/>
              <a:gd name="connsiteY0" fmla="*/ 0 h 1028785"/>
              <a:gd name="connsiteX1" fmla="*/ 285750 w 1631950"/>
              <a:gd name="connsiteY1" fmla="*/ 622300 h 1028785"/>
              <a:gd name="connsiteX2" fmla="*/ 565150 w 1631950"/>
              <a:gd name="connsiteY2" fmla="*/ 184150 h 1028785"/>
              <a:gd name="connsiteX3" fmla="*/ 863600 w 1631950"/>
              <a:gd name="connsiteY3" fmla="*/ 1028700 h 1028785"/>
              <a:gd name="connsiteX4" fmla="*/ 1231900 w 1631950"/>
              <a:gd name="connsiteY4" fmla="*/ 127000 h 1028785"/>
              <a:gd name="connsiteX5" fmla="*/ 1631950 w 1631950"/>
              <a:gd name="connsiteY5" fmla="*/ 717550 h 10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028785">
                <a:moveTo>
                  <a:pt x="0" y="0"/>
                </a:moveTo>
                <a:cubicBezTo>
                  <a:pt x="95779" y="295804"/>
                  <a:pt x="191558" y="591608"/>
                  <a:pt x="285750" y="622300"/>
                </a:cubicBezTo>
                <a:cubicBezTo>
                  <a:pt x="379942" y="652992"/>
                  <a:pt x="468842" y="116417"/>
                  <a:pt x="565150" y="184150"/>
                </a:cubicBezTo>
                <a:cubicBezTo>
                  <a:pt x="661458" y="251883"/>
                  <a:pt x="752475" y="1038225"/>
                  <a:pt x="863600" y="1028700"/>
                </a:cubicBezTo>
                <a:cubicBezTo>
                  <a:pt x="974725" y="1019175"/>
                  <a:pt x="1103842" y="178858"/>
                  <a:pt x="1231900" y="127000"/>
                </a:cubicBezTo>
                <a:cubicBezTo>
                  <a:pt x="1359958" y="75142"/>
                  <a:pt x="1495954" y="396346"/>
                  <a:pt x="1631950" y="717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CCC87E3-C74D-478C-BB84-3B4FD8F1060D}"/>
              </a:ext>
            </a:extLst>
          </p:cNvPr>
          <p:cNvSpPr/>
          <p:nvPr/>
        </p:nvSpPr>
        <p:spPr>
          <a:xfrm>
            <a:off x="2561730" y="46109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70D9251-76DE-4FA3-AC6B-13D8BFE8C6FE}"/>
              </a:ext>
            </a:extLst>
          </p:cNvPr>
          <p:cNvSpPr/>
          <p:nvPr/>
        </p:nvSpPr>
        <p:spPr>
          <a:xfrm>
            <a:off x="2506798" y="47983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6DC2EF6-7450-4591-A396-AB1270398A47}"/>
              </a:ext>
            </a:extLst>
          </p:cNvPr>
          <p:cNvSpPr/>
          <p:nvPr/>
        </p:nvSpPr>
        <p:spPr>
          <a:xfrm>
            <a:off x="2453299"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109239-4A2A-4BAF-89E0-DCEB8E0F1FE2}"/>
              </a:ext>
            </a:extLst>
          </p:cNvPr>
          <p:cNvSpPr/>
          <p:nvPr/>
        </p:nvSpPr>
        <p:spPr>
          <a:xfrm>
            <a:off x="2353906" y="51234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F2B748C-CB4D-48D0-BEA3-5A78B8C8A160}"/>
              </a:ext>
            </a:extLst>
          </p:cNvPr>
          <p:cNvSpPr/>
          <p:nvPr/>
        </p:nvSpPr>
        <p:spPr>
          <a:xfrm>
            <a:off x="2268765"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CB4B448-21CC-48A3-A377-1FF9A1FEBB5B}"/>
              </a:ext>
            </a:extLst>
          </p:cNvPr>
          <p:cNvSpPr/>
          <p:nvPr/>
        </p:nvSpPr>
        <p:spPr>
          <a:xfrm>
            <a:off x="2223616" y="48227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27DF400-E69A-423A-B0BD-2E535D0897DE}"/>
              </a:ext>
            </a:extLst>
          </p:cNvPr>
          <p:cNvSpPr/>
          <p:nvPr/>
        </p:nvSpPr>
        <p:spPr>
          <a:xfrm>
            <a:off x="2191839" y="468345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9AB300D-151D-49B3-AEE2-C2AE371BEB09}"/>
              </a:ext>
            </a:extLst>
          </p:cNvPr>
          <p:cNvSpPr/>
          <p:nvPr/>
        </p:nvSpPr>
        <p:spPr>
          <a:xfrm>
            <a:off x="2158967" y="45306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84329C0-202A-49B8-8B5E-BA5FAC72BF3C}"/>
              </a:ext>
            </a:extLst>
          </p:cNvPr>
          <p:cNvSpPr/>
          <p:nvPr/>
        </p:nvSpPr>
        <p:spPr>
          <a:xfrm>
            <a:off x="2106800" y="43804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DFF950C-D11B-4B39-B0FF-3640854AF97B}"/>
              </a:ext>
            </a:extLst>
          </p:cNvPr>
          <p:cNvSpPr/>
          <p:nvPr/>
        </p:nvSpPr>
        <p:spPr>
          <a:xfrm>
            <a:off x="2742696" y="42469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A057F5B-2C3A-4E61-9E10-069B82A6D1A2}"/>
              </a:ext>
            </a:extLst>
          </p:cNvPr>
          <p:cNvSpPr/>
          <p:nvPr/>
        </p:nvSpPr>
        <p:spPr>
          <a:xfrm>
            <a:off x="2895534" y="43646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76EC7FB-963A-43B1-9551-E68C3955785A}"/>
              </a:ext>
            </a:extLst>
          </p:cNvPr>
          <p:cNvSpPr/>
          <p:nvPr/>
        </p:nvSpPr>
        <p:spPr>
          <a:xfrm>
            <a:off x="2986224" y="45243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87B8BEF-81DA-45C3-8AC4-62CEDC8A82A0}"/>
              </a:ext>
            </a:extLst>
          </p:cNvPr>
          <p:cNvSpPr/>
          <p:nvPr/>
        </p:nvSpPr>
        <p:spPr>
          <a:xfrm>
            <a:off x="3068074" y="47063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258094"/>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3F6B-02E4-4C1E-A86C-879A1EF9A2B9}"/>
              </a:ext>
            </a:extLst>
          </p:cNvPr>
          <p:cNvSpPr>
            <a:spLocks noGrp="1"/>
          </p:cNvSpPr>
          <p:nvPr>
            <p:ph type="title"/>
          </p:nvPr>
        </p:nvSpPr>
        <p:spPr/>
        <p:txBody>
          <a:bodyPr/>
          <a:lstStyle/>
          <a:p>
            <a:r>
              <a:rPr lang="en-US" dirty="0"/>
              <a:t>Optical Frequency Domain Reflectometry (OFDR)-Algorithm</a:t>
            </a:r>
          </a:p>
        </p:txBody>
      </p:sp>
      <p:sp>
        <p:nvSpPr>
          <p:cNvPr id="5" name="TextBox 4">
            <a:extLst>
              <a:ext uri="{FF2B5EF4-FFF2-40B4-BE49-F238E27FC236}">
                <a16:creationId xmlns:a16="http://schemas.microsoft.com/office/drawing/2014/main" id="{0CAEC9D3-BCA6-41AC-8EA4-3FBA3B2C51CF}"/>
              </a:ext>
            </a:extLst>
          </p:cNvPr>
          <p:cNvSpPr txBox="1"/>
          <p:nvPr/>
        </p:nvSpPr>
        <p:spPr>
          <a:xfrm>
            <a:off x="896983" y="6139594"/>
            <a:ext cx="10404566" cy="523220"/>
          </a:xfrm>
          <a:prstGeom prst="rect">
            <a:avLst/>
          </a:prstGeom>
          <a:noFill/>
        </p:spPr>
        <p:txBody>
          <a:bodyPr wrap="square" rtlCol="0">
            <a:spAutoFit/>
          </a:bodyPr>
          <a:lstStyle/>
          <a:p>
            <a:r>
              <a:rPr lang="en-US" sz="1400" dirty="0"/>
              <a:t>[2]M. Froggatt and J. Moore, "High-spatial-resolution distributed strain measurement in optical fiber with Rayleigh scatter", </a:t>
            </a:r>
            <a:r>
              <a:rPr lang="en-US" sz="1400" i="1" dirty="0"/>
              <a:t>Applied Optics</a:t>
            </a:r>
            <a:r>
              <a:rPr lang="en-US" sz="1400" dirty="0"/>
              <a:t>, vol. 37, no. 10, p. 1735, 1998. Available: 10.1364/ao.37.001735 [Accessed 30 July 2020].</a:t>
            </a:r>
          </a:p>
        </p:txBody>
      </p:sp>
      <p:sp>
        <p:nvSpPr>
          <p:cNvPr id="23" name="Arrow: Right 22">
            <a:extLst>
              <a:ext uri="{FF2B5EF4-FFF2-40B4-BE49-F238E27FC236}">
                <a16:creationId xmlns:a16="http://schemas.microsoft.com/office/drawing/2014/main" id="{10FC05F6-DE5F-40BD-98FF-CD785D9599DD}"/>
              </a:ext>
            </a:extLst>
          </p:cNvPr>
          <p:cNvSpPr/>
          <p:nvPr/>
        </p:nvSpPr>
        <p:spPr>
          <a:xfrm>
            <a:off x="3613040"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24" name="Rectangle 23">
            <a:extLst>
              <a:ext uri="{FF2B5EF4-FFF2-40B4-BE49-F238E27FC236}">
                <a16:creationId xmlns:a16="http://schemas.microsoft.com/office/drawing/2014/main" id="{14CE6101-E421-444A-8079-CF40A6A00EC8}"/>
              </a:ext>
            </a:extLst>
          </p:cNvPr>
          <p:cNvSpPr/>
          <p:nvPr/>
        </p:nvSpPr>
        <p:spPr>
          <a:xfrm>
            <a:off x="151985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AEA29D-6572-4D5C-BA57-116C8A45F388}"/>
              </a:ext>
            </a:extLst>
          </p:cNvPr>
          <p:cNvSpPr/>
          <p:nvPr/>
        </p:nvSpPr>
        <p:spPr>
          <a:xfrm>
            <a:off x="1528491" y="2731084"/>
            <a:ext cx="1619864" cy="313509"/>
          </a:xfrm>
          <a:custGeom>
            <a:avLst/>
            <a:gdLst>
              <a:gd name="connsiteX0" fmla="*/ 0 w 1619864"/>
              <a:gd name="connsiteY0" fmla="*/ 243840 h 313509"/>
              <a:gd name="connsiteX1" fmla="*/ 8709 w 1619864"/>
              <a:gd name="connsiteY1" fmla="*/ 200297 h 313509"/>
              <a:gd name="connsiteX2" fmla="*/ 17417 w 1619864"/>
              <a:gd name="connsiteY2" fmla="*/ 130629 h 313509"/>
              <a:gd name="connsiteX3" fmla="*/ 43543 w 1619864"/>
              <a:gd name="connsiteY3" fmla="*/ 148046 h 313509"/>
              <a:gd name="connsiteX4" fmla="*/ 52252 w 1619864"/>
              <a:gd name="connsiteY4" fmla="*/ 174171 h 313509"/>
              <a:gd name="connsiteX5" fmla="*/ 69669 w 1619864"/>
              <a:gd name="connsiteY5" fmla="*/ 243840 h 313509"/>
              <a:gd name="connsiteX6" fmla="*/ 78377 w 1619864"/>
              <a:gd name="connsiteY6" fmla="*/ 304800 h 313509"/>
              <a:gd name="connsiteX7" fmla="*/ 87086 w 1619864"/>
              <a:gd name="connsiteY7" fmla="*/ 261257 h 313509"/>
              <a:gd name="connsiteX8" fmla="*/ 95794 w 1619864"/>
              <a:gd name="connsiteY8" fmla="*/ 226423 h 313509"/>
              <a:gd name="connsiteX9" fmla="*/ 113212 w 1619864"/>
              <a:gd name="connsiteY9" fmla="*/ 148046 h 313509"/>
              <a:gd name="connsiteX10" fmla="*/ 121920 w 1619864"/>
              <a:gd name="connsiteY10" fmla="*/ 87086 h 313509"/>
              <a:gd name="connsiteX11" fmla="*/ 139337 w 1619864"/>
              <a:gd name="connsiteY11" fmla="*/ 121920 h 313509"/>
              <a:gd name="connsiteX12" fmla="*/ 156754 w 1619864"/>
              <a:gd name="connsiteY12" fmla="*/ 174171 h 313509"/>
              <a:gd name="connsiteX13" fmla="*/ 165463 w 1619864"/>
              <a:gd name="connsiteY13" fmla="*/ 200297 h 313509"/>
              <a:gd name="connsiteX14" fmla="*/ 174172 w 1619864"/>
              <a:gd name="connsiteY14" fmla="*/ 226423 h 313509"/>
              <a:gd name="connsiteX15" fmla="*/ 182880 w 1619864"/>
              <a:gd name="connsiteY15" fmla="*/ 252549 h 313509"/>
              <a:gd name="connsiteX16" fmla="*/ 209006 w 1619864"/>
              <a:gd name="connsiteY16" fmla="*/ 200297 h 313509"/>
              <a:gd name="connsiteX17" fmla="*/ 226423 w 1619864"/>
              <a:gd name="connsiteY17" fmla="*/ 174171 h 313509"/>
              <a:gd name="connsiteX18" fmla="*/ 261257 w 1619864"/>
              <a:gd name="connsiteY18" fmla="*/ 217714 h 313509"/>
              <a:gd name="connsiteX19" fmla="*/ 269966 w 1619864"/>
              <a:gd name="connsiteY19" fmla="*/ 243840 h 313509"/>
              <a:gd name="connsiteX20" fmla="*/ 296092 w 1619864"/>
              <a:gd name="connsiteY20" fmla="*/ 226423 h 313509"/>
              <a:gd name="connsiteX21" fmla="*/ 313509 w 1619864"/>
              <a:gd name="connsiteY21" fmla="*/ 174171 h 313509"/>
              <a:gd name="connsiteX22" fmla="*/ 322217 w 1619864"/>
              <a:gd name="connsiteY22" fmla="*/ 121920 h 313509"/>
              <a:gd name="connsiteX23" fmla="*/ 339634 w 1619864"/>
              <a:gd name="connsiteY23" fmla="*/ 226423 h 313509"/>
              <a:gd name="connsiteX24" fmla="*/ 357052 w 1619864"/>
              <a:gd name="connsiteY24" fmla="*/ 296091 h 313509"/>
              <a:gd name="connsiteX25" fmla="*/ 374469 w 1619864"/>
              <a:gd name="connsiteY25" fmla="*/ 261257 h 313509"/>
              <a:gd name="connsiteX26" fmla="*/ 391886 w 1619864"/>
              <a:gd name="connsiteY26" fmla="*/ 113211 h 313509"/>
              <a:gd name="connsiteX27" fmla="*/ 400594 w 1619864"/>
              <a:gd name="connsiteY27" fmla="*/ 60960 h 313509"/>
              <a:gd name="connsiteX28" fmla="*/ 409303 w 1619864"/>
              <a:gd name="connsiteY28" fmla="*/ 0 h 313509"/>
              <a:gd name="connsiteX29" fmla="*/ 426720 w 1619864"/>
              <a:gd name="connsiteY29" fmla="*/ 60960 h 313509"/>
              <a:gd name="connsiteX30" fmla="*/ 435429 w 1619864"/>
              <a:gd name="connsiteY30" fmla="*/ 87086 h 313509"/>
              <a:gd name="connsiteX31" fmla="*/ 444137 w 1619864"/>
              <a:gd name="connsiteY31" fmla="*/ 130629 h 313509"/>
              <a:gd name="connsiteX32" fmla="*/ 452846 w 1619864"/>
              <a:gd name="connsiteY32" fmla="*/ 182880 h 313509"/>
              <a:gd name="connsiteX33" fmla="*/ 470263 w 1619864"/>
              <a:gd name="connsiteY33" fmla="*/ 209006 h 313509"/>
              <a:gd name="connsiteX34" fmla="*/ 487680 w 1619864"/>
              <a:gd name="connsiteY34" fmla="*/ 261257 h 313509"/>
              <a:gd name="connsiteX35" fmla="*/ 513806 w 1619864"/>
              <a:gd name="connsiteY35" fmla="*/ 235131 h 313509"/>
              <a:gd name="connsiteX36" fmla="*/ 522514 w 1619864"/>
              <a:gd name="connsiteY36" fmla="*/ 174171 h 313509"/>
              <a:gd name="connsiteX37" fmla="*/ 531223 w 1619864"/>
              <a:gd name="connsiteY37" fmla="*/ 148046 h 313509"/>
              <a:gd name="connsiteX38" fmla="*/ 557349 w 1619864"/>
              <a:gd name="connsiteY38" fmla="*/ 243840 h 313509"/>
              <a:gd name="connsiteX39" fmla="*/ 574766 w 1619864"/>
              <a:gd name="connsiteY39" fmla="*/ 209006 h 313509"/>
              <a:gd name="connsiteX40" fmla="*/ 583474 w 1619864"/>
              <a:gd name="connsiteY40" fmla="*/ 165463 h 313509"/>
              <a:gd name="connsiteX41" fmla="*/ 592183 w 1619864"/>
              <a:gd name="connsiteY41" fmla="*/ 130629 h 313509"/>
              <a:gd name="connsiteX42" fmla="*/ 609600 w 1619864"/>
              <a:gd name="connsiteY42" fmla="*/ 156754 h 313509"/>
              <a:gd name="connsiteX43" fmla="*/ 635726 w 1619864"/>
              <a:gd name="connsiteY43" fmla="*/ 209006 h 313509"/>
              <a:gd name="connsiteX44" fmla="*/ 661852 w 1619864"/>
              <a:gd name="connsiteY44" fmla="*/ 191589 h 313509"/>
              <a:gd name="connsiteX45" fmla="*/ 670560 w 1619864"/>
              <a:gd name="connsiteY45" fmla="*/ 148046 h 313509"/>
              <a:gd name="connsiteX46" fmla="*/ 687977 w 1619864"/>
              <a:gd name="connsiteY46" fmla="*/ 60960 h 313509"/>
              <a:gd name="connsiteX47" fmla="*/ 714103 w 1619864"/>
              <a:gd name="connsiteY47" fmla="*/ 139337 h 313509"/>
              <a:gd name="connsiteX48" fmla="*/ 731520 w 1619864"/>
              <a:gd name="connsiteY48" fmla="*/ 191589 h 313509"/>
              <a:gd name="connsiteX49" fmla="*/ 748937 w 1619864"/>
              <a:gd name="connsiteY49" fmla="*/ 261257 h 313509"/>
              <a:gd name="connsiteX50" fmla="*/ 775063 w 1619864"/>
              <a:gd name="connsiteY50" fmla="*/ 235131 h 313509"/>
              <a:gd name="connsiteX51" fmla="*/ 783772 w 1619864"/>
              <a:gd name="connsiteY51" fmla="*/ 209006 h 313509"/>
              <a:gd name="connsiteX52" fmla="*/ 801189 w 1619864"/>
              <a:gd name="connsiteY52" fmla="*/ 139337 h 313509"/>
              <a:gd name="connsiteX53" fmla="*/ 809897 w 1619864"/>
              <a:gd name="connsiteY53" fmla="*/ 182880 h 313509"/>
              <a:gd name="connsiteX54" fmla="*/ 818606 w 1619864"/>
              <a:gd name="connsiteY54" fmla="*/ 209006 h 313509"/>
              <a:gd name="connsiteX55" fmla="*/ 827314 w 1619864"/>
              <a:gd name="connsiteY55" fmla="*/ 174171 h 313509"/>
              <a:gd name="connsiteX56" fmla="*/ 844732 w 1619864"/>
              <a:gd name="connsiteY56" fmla="*/ 139337 h 313509"/>
              <a:gd name="connsiteX57" fmla="*/ 853440 w 1619864"/>
              <a:gd name="connsiteY57" fmla="*/ 113211 h 313509"/>
              <a:gd name="connsiteX58" fmla="*/ 870857 w 1619864"/>
              <a:gd name="connsiteY58" fmla="*/ 165463 h 313509"/>
              <a:gd name="connsiteX59" fmla="*/ 888274 w 1619864"/>
              <a:gd name="connsiteY59" fmla="*/ 191589 h 313509"/>
              <a:gd name="connsiteX60" fmla="*/ 905692 w 1619864"/>
              <a:gd name="connsiteY60" fmla="*/ 243840 h 313509"/>
              <a:gd name="connsiteX61" fmla="*/ 914400 w 1619864"/>
              <a:gd name="connsiteY61" fmla="*/ 217714 h 313509"/>
              <a:gd name="connsiteX62" fmla="*/ 931817 w 1619864"/>
              <a:gd name="connsiteY62" fmla="*/ 148046 h 313509"/>
              <a:gd name="connsiteX63" fmla="*/ 940526 w 1619864"/>
              <a:gd name="connsiteY63" fmla="*/ 121920 h 313509"/>
              <a:gd name="connsiteX64" fmla="*/ 966652 w 1619864"/>
              <a:gd name="connsiteY64" fmla="*/ 200297 h 313509"/>
              <a:gd name="connsiteX65" fmla="*/ 975360 w 1619864"/>
              <a:gd name="connsiteY65" fmla="*/ 235131 h 313509"/>
              <a:gd name="connsiteX66" fmla="*/ 1001486 w 1619864"/>
              <a:gd name="connsiteY66" fmla="*/ 8709 h 313509"/>
              <a:gd name="connsiteX67" fmla="*/ 1010194 w 1619864"/>
              <a:gd name="connsiteY67" fmla="*/ 52251 h 313509"/>
              <a:gd name="connsiteX68" fmla="*/ 1036320 w 1619864"/>
              <a:gd name="connsiteY68" fmla="*/ 148046 h 313509"/>
              <a:gd name="connsiteX69" fmla="*/ 1053737 w 1619864"/>
              <a:gd name="connsiteY69" fmla="*/ 217714 h 313509"/>
              <a:gd name="connsiteX70" fmla="*/ 1062446 w 1619864"/>
              <a:gd name="connsiteY70" fmla="*/ 252549 h 313509"/>
              <a:gd name="connsiteX71" fmla="*/ 1079863 w 1619864"/>
              <a:gd name="connsiteY71" fmla="*/ 304800 h 313509"/>
              <a:gd name="connsiteX72" fmla="*/ 1105989 w 1619864"/>
              <a:gd name="connsiteY72" fmla="*/ 174171 h 313509"/>
              <a:gd name="connsiteX73" fmla="*/ 1123406 w 1619864"/>
              <a:gd name="connsiteY73" fmla="*/ 200297 h 313509"/>
              <a:gd name="connsiteX74" fmla="*/ 1140823 w 1619864"/>
              <a:gd name="connsiteY74" fmla="*/ 252549 h 313509"/>
              <a:gd name="connsiteX75" fmla="*/ 1184366 w 1619864"/>
              <a:gd name="connsiteY75" fmla="*/ 235131 h 313509"/>
              <a:gd name="connsiteX76" fmla="*/ 1227909 w 1619864"/>
              <a:gd name="connsiteY76" fmla="*/ 182880 h 313509"/>
              <a:gd name="connsiteX77" fmla="*/ 1245326 w 1619864"/>
              <a:gd name="connsiteY77" fmla="*/ 209006 h 313509"/>
              <a:gd name="connsiteX78" fmla="*/ 1271452 w 1619864"/>
              <a:gd name="connsiteY78" fmla="*/ 261257 h 313509"/>
              <a:gd name="connsiteX79" fmla="*/ 1288869 w 1619864"/>
              <a:gd name="connsiteY79" fmla="*/ 226423 h 313509"/>
              <a:gd name="connsiteX80" fmla="*/ 1297577 w 1619864"/>
              <a:gd name="connsiteY80" fmla="*/ 191589 h 313509"/>
              <a:gd name="connsiteX81" fmla="*/ 1323703 w 1619864"/>
              <a:gd name="connsiteY81" fmla="*/ 209006 h 313509"/>
              <a:gd name="connsiteX82" fmla="*/ 1332412 w 1619864"/>
              <a:gd name="connsiteY82" fmla="*/ 243840 h 313509"/>
              <a:gd name="connsiteX83" fmla="*/ 1367246 w 1619864"/>
              <a:gd name="connsiteY83" fmla="*/ 209006 h 313509"/>
              <a:gd name="connsiteX84" fmla="*/ 1393372 w 1619864"/>
              <a:gd name="connsiteY84" fmla="*/ 226423 h 313509"/>
              <a:gd name="connsiteX85" fmla="*/ 1402080 w 1619864"/>
              <a:gd name="connsiteY85" fmla="*/ 261257 h 313509"/>
              <a:gd name="connsiteX86" fmla="*/ 1410789 w 1619864"/>
              <a:gd name="connsiteY86" fmla="*/ 287383 h 313509"/>
              <a:gd name="connsiteX87" fmla="*/ 1428206 w 1619864"/>
              <a:gd name="connsiteY87" fmla="*/ 252549 h 313509"/>
              <a:gd name="connsiteX88" fmla="*/ 1454332 w 1619864"/>
              <a:gd name="connsiteY88" fmla="*/ 226423 h 313509"/>
              <a:gd name="connsiteX89" fmla="*/ 1471749 w 1619864"/>
              <a:gd name="connsiteY89" fmla="*/ 261257 h 313509"/>
              <a:gd name="connsiteX90" fmla="*/ 1480457 w 1619864"/>
              <a:gd name="connsiteY90" fmla="*/ 287383 h 313509"/>
              <a:gd name="connsiteX91" fmla="*/ 1506583 w 1619864"/>
              <a:gd name="connsiteY91" fmla="*/ 235131 h 313509"/>
              <a:gd name="connsiteX92" fmla="*/ 1524000 w 1619864"/>
              <a:gd name="connsiteY92" fmla="*/ 252549 h 313509"/>
              <a:gd name="connsiteX93" fmla="*/ 1532709 w 1619864"/>
              <a:gd name="connsiteY93" fmla="*/ 287383 h 313509"/>
              <a:gd name="connsiteX94" fmla="*/ 1541417 w 1619864"/>
              <a:gd name="connsiteY94" fmla="*/ 313509 h 313509"/>
              <a:gd name="connsiteX95" fmla="*/ 1558834 w 1619864"/>
              <a:gd name="connsiteY95" fmla="*/ 296091 h 313509"/>
              <a:gd name="connsiteX96" fmla="*/ 1567543 w 1619864"/>
              <a:gd name="connsiteY96" fmla="*/ 261257 h 313509"/>
              <a:gd name="connsiteX97" fmla="*/ 1593669 w 1619864"/>
              <a:gd name="connsiteY97" fmla="*/ 252549 h 313509"/>
              <a:gd name="connsiteX98" fmla="*/ 1619794 w 1619864"/>
              <a:gd name="connsiteY98" fmla="*/ 269966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9864" h="313509">
                <a:moveTo>
                  <a:pt x="0" y="243840"/>
                </a:moveTo>
                <a:cubicBezTo>
                  <a:pt x="2903" y="229326"/>
                  <a:pt x="6458" y="214927"/>
                  <a:pt x="8709" y="200297"/>
                </a:cubicBezTo>
                <a:cubicBezTo>
                  <a:pt x="12268" y="177166"/>
                  <a:pt x="4435" y="150102"/>
                  <a:pt x="17417" y="130629"/>
                </a:cubicBezTo>
                <a:cubicBezTo>
                  <a:pt x="23223" y="121920"/>
                  <a:pt x="34834" y="142240"/>
                  <a:pt x="43543" y="148046"/>
                </a:cubicBezTo>
                <a:cubicBezTo>
                  <a:pt x="46446" y="156754"/>
                  <a:pt x="50026" y="165266"/>
                  <a:pt x="52252" y="174171"/>
                </a:cubicBezTo>
                <a:lnTo>
                  <a:pt x="69669" y="243840"/>
                </a:lnTo>
                <a:cubicBezTo>
                  <a:pt x="72572" y="264160"/>
                  <a:pt x="63863" y="290286"/>
                  <a:pt x="78377" y="304800"/>
                </a:cubicBezTo>
                <a:cubicBezTo>
                  <a:pt x="88843" y="315266"/>
                  <a:pt x="83875" y="275706"/>
                  <a:pt x="87086" y="261257"/>
                </a:cubicBezTo>
                <a:cubicBezTo>
                  <a:pt x="89682" y="249573"/>
                  <a:pt x="93447" y="238159"/>
                  <a:pt x="95794" y="226423"/>
                </a:cubicBezTo>
                <a:cubicBezTo>
                  <a:pt x="111119" y="149797"/>
                  <a:pt x="96264" y="198886"/>
                  <a:pt x="113212" y="148046"/>
                </a:cubicBezTo>
                <a:cubicBezTo>
                  <a:pt x="116115" y="127726"/>
                  <a:pt x="107406" y="101601"/>
                  <a:pt x="121920" y="87086"/>
                </a:cubicBezTo>
                <a:cubicBezTo>
                  <a:pt x="131099" y="77906"/>
                  <a:pt x="134516" y="109867"/>
                  <a:pt x="139337" y="121920"/>
                </a:cubicBezTo>
                <a:cubicBezTo>
                  <a:pt x="146155" y="138966"/>
                  <a:pt x="150948" y="156754"/>
                  <a:pt x="156754" y="174171"/>
                </a:cubicBezTo>
                <a:lnTo>
                  <a:pt x="165463" y="200297"/>
                </a:lnTo>
                <a:lnTo>
                  <a:pt x="174172" y="226423"/>
                </a:lnTo>
                <a:lnTo>
                  <a:pt x="182880" y="252549"/>
                </a:lnTo>
                <a:cubicBezTo>
                  <a:pt x="217935" y="217492"/>
                  <a:pt x="184931" y="256472"/>
                  <a:pt x="209006" y="200297"/>
                </a:cubicBezTo>
                <a:cubicBezTo>
                  <a:pt x="213129" y="190677"/>
                  <a:pt x="220617" y="182880"/>
                  <a:pt x="226423" y="174171"/>
                </a:cubicBezTo>
                <a:cubicBezTo>
                  <a:pt x="242622" y="190370"/>
                  <a:pt x="250272" y="195745"/>
                  <a:pt x="261257" y="217714"/>
                </a:cubicBezTo>
                <a:cubicBezTo>
                  <a:pt x="265362" y="225925"/>
                  <a:pt x="267063" y="235131"/>
                  <a:pt x="269966" y="243840"/>
                </a:cubicBezTo>
                <a:cubicBezTo>
                  <a:pt x="278675" y="238034"/>
                  <a:pt x="290545" y="235299"/>
                  <a:pt x="296092" y="226423"/>
                </a:cubicBezTo>
                <a:cubicBezTo>
                  <a:pt x="305822" y="210854"/>
                  <a:pt x="313509" y="174171"/>
                  <a:pt x="313509" y="174171"/>
                </a:cubicBezTo>
                <a:cubicBezTo>
                  <a:pt x="316412" y="156754"/>
                  <a:pt x="318754" y="139234"/>
                  <a:pt x="322217" y="121920"/>
                </a:cubicBezTo>
                <a:cubicBezTo>
                  <a:pt x="341786" y="24075"/>
                  <a:pt x="331841" y="144598"/>
                  <a:pt x="339634" y="226423"/>
                </a:cubicBezTo>
                <a:cubicBezTo>
                  <a:pt x="342436" y="255848"/>
                  <a:pt x="348441" y="270261"/>
                  <a:pt x="357052" y="296091"/>
                </a:cubicBezTo>
                <a:cubicBezTo>
                  <a:pt x="362858" y="284480"/>
                  <a:pt x="370739" y="273691"/>
                  <a:pt x="374469" y="261257"/>
                </a:cubicBezTo>
                <a:cubicBezTo>
                  <a:pt x="383978" y="229559"/>
                  <a:pt x="389695" y="131838"/>
                  <a:pt x="391886" y="113211"/>
                </a:cubicBezTo>
                <a:cubicBezTo>
                  <a:pt x="393949" y="95675"/>
                  <a:pt x="397909" y="78412"/>
                  <a:pt x="400594" y="60960"/>
                </a:cubicBezTo>
                <a:cubicBezTo>
                  <a:pt x="403715" y="40672"/>
                  <a:pt x="406400" y="20320"/>
                  <a:pt x="409303" y="0"/>
                </a:cubicBezTo>
                <a:cubicBezTo>
                  <a:pt x="430184" y="62642"/>
                  <a:pt x="404850" y="-15585"/>
                  <a:pt x="426720" y="60960"/>
                </a:cubicBezTo>
                <a:cubicBezTo>
                  <a:pt x="429242" y="69787"/>
                  <a:pt x="433203" y="78180"/>
                  <a:pt x="435429" y="87086"/>
                </a:cubicBezTo>
                <a:cubicBezTo>
                  <a:pt x="439019" y="101446"/>
                  <a:pt x="441489" y="116066"/>
                  <a:pt x="444137" y="130629"/>
                </a:cubicBezTo>
                <a:cubicBezTo>
                  <a:pt x="447296" y="148001"/>
                  <a:pt x="447262" y="166129"/>
                  <a:pt x="452846" y="182880"/>
                </a:cubicBezTo>
                <a:cubicBezTo>
                  <a:pt x="456156" y="192809"/>
                  <a:pt x="466012" y="199442"/>
                  <a:pt x="470263" y="209006"/>
                </a:cubicBezTo>
                <a:cubicBezTo>
                  <a:pt x="477719" y="225783"/>
                  <a:pt x="487680" y="261257"/>
                  <a:pt x="487680" y="261257"/>
                </a:cubicBezTo>
                <a:cubicBezTo>
                  <a:pt x="496389" y="252548"/>
                  <a:pt x="509232" y="246566"/>
                  <a:pt x="513806" y="235131"/>
                </a:cubicBezTo>
                <a:cubicBezTo>
                  <a:pt x="521429" y="216073"/>
                  <a:pt x="518488" y="194299"/>
                  <a:pt x="522514" y="174171"/>
                </a:cubicBezTo>
                <a:cubicBezTo>
                  <a:pt x="524314" y="165170"/>
                  <a:pt x="528320" y="156754"/>
                  <a:pt x="531223" y="148046"/>
                </a:cubicBezTo>
                <a:cubicBezTo>
                  <a:pt x="550866" y="226620"/>
                  <a:pt x="541070" y="195005"/>
                  <a:pt x="557349" y="243840"/>
                </a:cubicBezTo>
                <a:cubicBezTo>
                  <a:pt x="563155" y="232229"/>
                  <a:pt x="570661" y="221322"/>
                  <a:pt x="574766" y="209006"/>
                </a:cubicBezTo>
                <a:cubicBezTo>
                  <a:pt x="579447" y="194964"/>
                  <a:pt x="580263" y="179912"/>
                  <a:pt x="583474" y="165463"/>
                </a:cubicBezTo>
                <a:cubicBezTo>
                  <a:pt x="586070" y="153779"/>
                  <a:pt x="589280" y="142240"/>
                  <a:pt x="592183" y="130629"/>
                </a:cubicBezTo>
                <a:cubicBezTo>
                  <a:pt x="597989" y="139337"/>
                  <a:pt x="604919" y="147393"/>
                  <a:pt x="609600" y="156754"/>
                </a:cubicBezTo>
                <a:cubicBezTo>
                  <a:pt x="645658" y="228869"/>
                  <a:pt x="585808" y="134128"/>
                  <a:pt x="635726" y="209006"/>
                </a:cubicBezTo>
                <a:cubicBezTo>
                  <a:pt x="644435" y="203200"/>
                  <a:pt x="656659" y="200676"/>
                  <a:pt x="661852" y="191589"/>
                </a:cubicBezTo>
                <a:cubicBezTo>
                  <a:pt x="669196" y="178737"/>
                  <a:pt x="667912" y="162609"/>
                  <a:pt x="670560" y="148046"/>
                </a:cubicBezTo>
                <a:cubicBezTo>
                  <a:pt x="684794" y="69759"/>
                  <a:pt x="672576" y="122569"/>
                  <a:pt x="687977" y="60960"/>
                </a:cubicBezTo>
                <a:cubicBezTo>
                  <a:pt x="722898" y="148262"/>
                  <a:pt x="691604" y="64342"/>
                  <a:pt x="714103" y="139337"/>
                </a:cubicBezTo>
                <a:cubicBezTo>
                  <a:pt x="719379" y="156922"/>
                  <a:pt x="727919" y="173586"/>
                  <a:pt x="731520" y="191589"/>
                </a:cubicBezTo>
                <a:cubicBezTo>
                  <a:pt x="742029" y="244132"/>
                  <a:pt x="735549" y="221089"/>
                  <a:pt x="748937" y="261257"/>
                </a:cubicBezTo>
                <a:cubicBezTo>
                  <a:pt x="757646" y="252548"/>
                  <a:pt x="768231" y="245378"/>
                  <a:pt x="775063" y="235131"/>
                </a:cubicBezTo>
                <a:cubicBezTo>
                  <a:pt x="780155" y="227493"/>
                  <a:pt x="781546" y="217911"/>
                  <a:pt x="783772" y="209006"/>
                </a:cubicBezTo>
                <a:lnTo>
                  <a:pt x="801189" y="139337"/>
                </a:lnTo>
                <a:cubicBezTo>
                  <a:pt x="804092" y="153851"/>
                  <a:pt x="806307" y="168520"/>
                  <a:pt x="809897" y="182880"/>
                </a:cubicBezTo>
                <a:cubicBezTo>
                  <a:pt x="812123" y="191786"/>
                  <a:pt x="810395" y="213112"/>
                  <a:pt x="818606" y="209006"/>
                </a:cubicBezTo>
                <a:cubicBezTo>
                  <a:pt x="829311" y="203653"/>
                  <a:pt x="823111" y="185378"/>
                  <a:pt x="827314" y="174171"/>
                </a:cubicBezTo>
                <a:cubicBezTo>
                  <a:pt x="831872" y="162016"/>
                  <a:pt x="839618" y="151269"/>
                  <a:pt x="844732" y="139337"/>
                </a:cubicBezTo>
                <a:cubicBezTo>
                  <a:pt x="848348" y="130900"/>
                  <a:pt x="850537" y="121920"/>
                  <a:pt x="853440" y="113211"/>
                </a:cubicBezTo>
                <a:cubicBezTo>
                  <a:pt x="859246" y="130628"/>
                  <a:pt x="860673" y="150187"/>
                  <a:pt x="870857" y="165463"/>
                </a:cubicBezTo>
                <a:cubicBezTo>
                  <a:pt x="876663" y="174172"/>
                  <a:pt x="884023" y="182025"/>
                  <a:pt x="888274" y="191589"/>
                </a:cubicBezTo>
                <a:cubicBezTo>
                  <a:pt x="895731" y="208366"/>
                  <a:pt x="905692" y="243840"/>
                  <a:pt x="905692" y="243840"/>
                </a:cubicBezTo>
                <a:cubicBezTo>
                  <a:pt x="908595" y="235131"/>
                  <a:pt x="911985" y="226570"/>
                  <a:pt x="914400" y="217714"/>
                </a:cubicBezTo>
                <a:cubicBezTo>
                  <a:pt x="920698" y="194620"/>
                  <a:pt x="924247" y="170755"/>
                  <a:pt x="931817" y="148046"/>
                </a:cubicBezTo>
                <a:lnTo>
                  <a:pt x="940526" y="121920"/>
                </a:lnTo>
                <a:cubicBezTo>
                  <a:pt x="961394" y="205396"/>
                  <a:pt x="933858" y="101918"/>
                  <a:pt x="966652" y="200297"/>
                </a:cubicBezTo>
                <a:cubicBezTo>
                  <a:pt x="970437" y="211651"/>
                  <a:pt x="972457" y="223520"/>
                  <a:pt x="975360" y="235131"/>
                </a:cubicBezTo>
                <a:cubicBezTo>
                  <a:pt x="1032526" y="149384"/>
                  <a:pt x="975219" y="245117"/>
                  <a:pt x="1001486" y="8709"/>
                </a:cubicBezTo>
                <a:cubicBezTo>
                  <a:pt x="1003121" y="-6002"/>
                  <a:pt x="1007761" y="37651"/>
                  <a:pt x="1010194" y="52251"/>
                </a:cubicBezTo>
                <a:cubicBezTo>
                  <a:pt x="1023374" y="131334"/>
                  <a:pt x="1008057" y="91518"/>
                  <a:pt x="1036320" y="148046"/>
                </a:cubicBezTo>
                <a:cubicBezTo>
                  <a:pt x="1054026" y="236570"/>
                  <a:pt x="1035886" y="155233"/>
                  <a:pt x="1053737" y="217714"/>
                </a:cubicBezTo>
                <a:cubicBezTo>
                  <a:pt x="1057025" y="229223"/>
                  <a:pt x="1059007" y="241085"/>
                  <a:pt x="1062446" y="252549"/>
                </a:cubicBezTo>
                <a:cubicBezTo>
                  <a:pt x="1067721" y="270134"/>
                  <a:pt x="1079863" y="304800"/>
                  <a:pt x="1079863" y="304800"/>
                </a:cubicBezTo>
                <a:cubicBezTo>
                  <a:pt x="1105593" y="227611"/>
                  <a:pt x="1095252" y="270796"/>
                  <a:pt x="1105989" y="174171"/>
                </a:cubicBezTo>
                <a:cubicBezTo>
                  <a:pt x="1111795" y="182880"/>
                  <a:pt x="1119155" y="190733"/>
                  <a:pt x="1123406" y="200297"/>
                </a:cubicBezTo>
                <a:cubicBezTo>
                  <a:pt x="1130862" y="217074"/>
                  <a:pt x="1140823" y="252549"/>
                  <a:pt x="1140823" y="252549"/>
                </a:cubicBezTo>
                <a:cubicBezTo>
                  <a:pt x="1155337" y="246743"/>
                  <a:pt x="1171110" y="243416"/>
                  <a:pt x="1184366" y="235131"/>
                </a:cubicBezTo>
                <a:cubicBezTo>
                  <a:pt x="1203526" y="223156"/>
                  <a:pt x="1215870" y="200939"/>
                  <a:pt x="1227909" y="182880"/>
                </a:cubicBezTo>
                <a:cubicBezTo>
                  <a:pt x="1233715" y="191589"/>
                  <a:pt x="1241203" y="199386"/>
                  <a:pt x="1245326" y="209006"/>
                </a:cubicBezTo>
                <a:cubicBezTo>
                  <a:pt x="1269399" y="265179"/>
                  <a:pt x="1236396" y="226203"/>
                  <a:pt x="1271452" y="261257"/>
                </a:cubicBezTo>
                <a:cubicBezTo>
                  <a:pt x="1277258" y="249646"/>
                  <a:pt x="1284311" y="238578"/>
                  <a:pt x="1288869" y="226423"/>
                </a:cubicBezTo>
                <a:cubicBezTo>
                  <a:pt x="1293071" y="215216"/>
                  <a:pt x="1286872" y="196942"/>
                  <a:pt x="1297577" y="191589"/>
                </a:cubicBezTo>
                <a:cubicBezTo>
                  <a:pt x="1306938" y="186908"/>
                  <a:pt x="1314994" y="203200"/>
                  <a:pt x="1323703" y="209006"/>
                </a:cubicBezTo>
                <a:cubicBezTo>
                  <a:pt x="1326606" y="220617"/>
                  <a:pt x="1322837" y="236659"/>
                  <a:pt x="1332412" y="243840"/>
                </a:cubicBezTo>
                <a:cubicBezTo>
                  <a:pt x="1357182" y="262417"/>
                  <a:pt x="1365698" y="213650"/>
                  <a:pt x="1367246" y="209006"/>
                </a:cubicBezTo>
                <a:cubicBezTo>
                  <a:pt x="1375955" y="214812"/>
                  <a:pt x="1387566" y="217714"/>
                  <a:pt x="1393372" y="226423"/>
                </a:cubicBezTo>
                <a:cubicBezTo>
                  <a:pt x="1400011" y="236382"/>
                  <a:pt x="1398792" y="249749"/>
                  <a:pt x="1402080" y="261257"/>
                </a:cubicBezTo>
                <a:cubicBezTo>
                  <a:pt x="1404602" y="270084"/>
                  <a:pt x="1407886" y="278674"/>
                  <a:pt x="1410789" y="287383"/>
                </a:cubicBezTo>
                <a:cubicBezTo>
                  <a:pt x="1416595" y="275772"/>
                  <a:pt x="1424101" y="264865"/>
                  <a:pt x="1428206" y="252549"/>
                </a:cubicBezTo>
                <a:cubicBezTo>
                  <a:pt x="1443684" y="206114"/>
                  <a:pt x="1423585" y="195678"/>
                  <a:pt x="1454332" y="226423"/>
                </a:cubicBezTo>
                <a:cubicBezTo>
                  <a:pt x="1460138" y="238034"/>
                  <a:pt x="1466635" y="249325"/>
                  <a:pt x="1471749" y="261257"/>
                </a:cubicBezTo>
                <a:cubicBezTo>
                  <a:pt x="1475365" y="269694"/>
                  <a:pt x="1471277" y="287383"/>
                  <a:pt x="1480457" y="287383"/>
                </a:cubicBezTo>
                <a:cubicBezTo>
                  <a:pt x="1491711" y="287383"/>
                  <a:pt x="1504436" y="241573"/>
                  <a:pt x="1506583" y="235131"/>
                </a:cubicBezTo>
                <a:cubicBezTo>
                  <a:pt x="1512389" y="240937"/>
                  <a:pt x="1520328" y="245205"/>
                  <a:pt x="1524000" y="252549"/>
                </a:cubicBezTo>
                <a:cubicBezTo>
                  <a:pt x="1529353" y="263254"/>
                  <a:pt x="1529421" y="275875"/>
                  <a:pt x="1532709" y="287383"/>
                </a:cubicBezTo>
                <a:cubicBezTo>
                  <a:pt x="1535231" y="296209"/>
                  <a:pt x="1538514" y="304800"/>
                  <a:pt x="1541417" y="313509"/>
                </a:cubicBezTo>
                <a:cubicBezTo>
                  <a:pt x="1547223" y="307703"/>
                  <a:pt x="1555162" y="303435"/>
                  <a:pt x="1558834" y="296091"/>
                </a:cubicBezTo>
                <a:cubicBezTo>
                  <a:pt x="1564187" y="285386"/>
                  <a:pt x="1560066" y="270603"/>
                  <a:pt x="1567543" y="261257"/>
                </a:cubicBezTo>
                <a:cubicBezTo>
                  <a:pt x="1573278" y="254089"/>
                  <a:pt x="1584960" y="255452"/>
                  <a:pt x="1593669" y="252549"/>
                </a:cubicBezTo>
                <a:cubicBezTo>
                  <a:pt x="1622548" y="262175"/>
                  <a:pt x="1619794" y="252078"/>
                  <a:pt x="1619794" y="269966"/>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02CEEE-622A-4C9A-8403-A525AAAA00CC}"/>
              </a:ext>
            </a:extLst>
          </p:cNvPr>
          <p:cNvSpPr txBox="1"/>
          <p:nvPr/>
        </p:nvSpPr>
        <p:spPr>
          <a:xfrm>
            <a:off x="1223761" y="1924704"/>
            <a:ext cx="296091" cy="369332"/>
          </a:xfrm>
          <a:prstGeom prst="rect">
            <a:avLst/>
          </a:prstGeom>
          <a:noFill/>
        </p:spPr>
        <p:txBody>
          <a:bodyPr wrap="square" rtlCol="0">
            <a:spAutoFit/>
          </a:bodyPr>
          <a:lstStyle/>
          <a:p>
            <a:r>
              <a:rPr lang="en-US" dirty="0"/>
              <a:t>I</a:t>
            </a:r>
          </a:p>
        </p:txBody>
      </p:sp>
      <p:sp>
        <p:nvSpPr>
          <p:cNvPr id="27" name="TextBox 26">
            <a:extLst>
              <a:ext uri="{FF2B5EF4-FFF2-40B4-BE49-F238E27FC236}">
                <a16:creationId xmlns:a16="http://schemas.microsoft.com/office/drawing/2014/main" id="{9CDA5034-E480-4B22-835C-2A555954353D}"/>
              </a:ext>
            </a:extLst>
          </p:cNvPr>
          <p:cNvSpPr txBox="1"/>
          <p:nvPr/>
        </p:nvSpPr>
        <p:spPr>
          <a:xfrm>
            <a:off x="3148355" y="3108816"/>
            <a:ext cx="431073" cy="646331"/>
          </a:xfrm>
          <a:prstGeom prst="rect">
            <a:avLst/>
          </a:prstGeom>
          <a:noFill/>
        </p:spPr>
        <p:txBody>
          <a:bodyPr wrap="square" rtlCol="0">
            <a:spAutoFit/>
          </a:bodyPr>
          <a:lstStyle/>
          <a:p>
            <a:r>
              <a:rPr lang="el-GR" dirty="0"/>
              <a:t>ω</a:t>
            </a:r>
            <a:endParaRPr lang="en-US" dirty="0"/>
          </a:p>
          <a:p>
            <a:endParaRPr lang="en-US" dirty="0"/>
          </a:p>
        </p:txBody>
      </p:sp>
      <p:sp>
        <p:nvSpPr>
          <p:cNvPr id="29" name="Rectangle 28">
            <a:extLst>
              <a:ext uri="{FF2B5EF4-FFF2-40B4-BE49-F238E27FC236}">
                <a16:creationId xmlns:a16="http://schemas.microsoft.com/office/drawing/2014/main" id="{61D4ED32-025C-470F-8601-BC862BCB32D5}"/>
              </a:ext>
            </a:extLst>
          </p:cNvPr>
          <p:cNvSpPr/>
          <p:nvPr/>
        </p:nvSpPr>
        <p:spPr>
          <a:xfrm>
            <a:off x="480169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4EC2BF-6D41-4662-B2B6-1B8E21F28D72}"/>
              </a:ext>
            </a:extLst>
          </p:cNvPr>
          <p:cNvSpPr/>
          <p:nvPr/>
        </p:nvSpPr>
        <p:spPr>
          <a:xfrm>
            <a:off x="8083532" y="2109370"/>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A511E81-07FA-4893-85AF-26E725D96986}"/>
              </a:ext>
            </a:extLst>
          </p:cNvPr>
          <p:cNvSpPr/>
          <p:nvPr/>
        </p:nvSpPr>
        <p:spPr>
          <a:xfrm>
            <a:off x="6865121" y="2376835"/>
            <a:ext cx="813569" cy="70849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FFT</a:t>
            </a:r>
          </a:p>
        </p:txBody>
      </p:sp>
      <p:sp>
        <p:nvSpPr>
          <p:cNvPr id="39" name="Freeform: Shape 38">
            <a:extLst>
              <a:ext uri="{FF2B5EF4-FFF2-40B4-BE49-F238E27FC236}">
                <a16:creationId xmlns:a16="http://schemas.microsoft.com/office/drawing/2014/main" id="{09F5CE97-5366-4914-B41F-B9ADC720A79D}"/>
              </a:ext>
            </a:extLst>
          </p:cNvPr>
          <p:cNvSpPr/>
          <p:nvPr/>
        </p:nvSpPr>
        <p:spPr>
          <a:xfrm>
            <a:off x="4807744" y="3012281"/>
            <a:ext cx="962025" cy="130994"/>
          </a:xfrm>
          <a:custGeom>
            <a:avLst/>
            <a:gdLst>
              <a:gd name="connsiteX0" fmla="*/ 0 w 962025"/>
              <a:gd name="connsiteY0" fmla="*/ 76200 h 130994"/>
              <a:gd name="connsiteX1" fmla="*/ 26194 w 962025"/>
              <a:gd name="connsiteY1" fmla="*/ 71438 h 130994"/>
              <a:gd name="connsiteX2" fmla="*/ 33337 w 962025"/>
              <a:gd name="connsiteY2" fmla="*/ 69057 h 130994"/>
              <a:gd name="connsiteX3" fmla="*/ 47625 w 962025"/>
              <a:gd name="connsiteY3" fmla="*/ 54769 h 130994"/>
              <a:gd name="connsiteX4" fmla="*/ 54769 w 962025"/>
              <a:gd name="connsiteY4" fmla="*/ 50007 h 130994"/>
              <a:gd name="connsiteX5" fmla="*/ 69056 w 962025"/>
              <a:gd name="connsiteY5" fmla="*/ 45244 h 130994"/>
              <a:gd name="connsiteX6" fmla="*/ 76200 w 962025"/>
              <a:gd name="connsiteY6" fmla="*/ 59532 h 130994"/>
              <a:gd name="connsiteX7" fmla="*/ 78581 w 962025"/>
              <a:gd name="connsiteY7" fmla="*/ 66675 h 130994"/>
              <a:gd name="connsiteX8" fmla="*/ 83344 w 962025"/>
              <a:gd name="connsiteY8" fmla="*/ 73819 h 130994"/>
              <a:gd name="connsiteX9" fmla="*/ 100012 w 962025"/>
              <a:gd name="connsiteY9" fmla="*/ 104775 h 130994"/>
              <a:gd name="connsiteX10" fmla="*/ 104775 w 962025"/>
              <a:gd name="connsiteY10" fmla="*/ 97632 h 130994"/>
              <a:gd name="connsiteX11" fmla="*/ 114300 w 962025"/>
              <a:gd name="connsiteY11" fmla="*/ 80963 h 130994"/>
              <a:gd name="connsiteX12" fmla="*/ 121444 w 962025"/>
              <a:gd name="connsiteY12" fmla="*/ 76200 h 130994"/>
              <a:gd name="connsiteX13" fmla="*/ 133350 w 962025"/>
              <a:gd name="connsiteY13" fmla="*/ 85725 h 130994"/>
              <a:gd name="connsiteX14" fmla="*/ 140494 w 962025"/>
              <a:gd name="connsiteY14" fmla="*/ 88107 h 130994"/>
              <a:gd name="connsiteX15" fmla="*/ 152400 w 962025"/>
              <a:gd name="connsiteY15" fmla="*/ 73819 h 130994"/>
              <a:gd name="connsiteX16" fmla="*/ 159544 w 962025"/>
              <a:gd name="connsiteY16" fmla="*/ 76200 h 130994"/>
              <a:gd name="connsiteX17" fmla="*/ 164306 w 962025"/>
              <a:gd name="connsiteY17" fmla="*/ 69057 h 130994"/>
              <a:gd name="connsiteX18" fmla="*/ 173831 w 962025"/>
              <a:gd name="connsiteY18" fmla="*/ 83344 h 130994"/>
              <a:gd name="connsiteX19" fmla="*/ 180975 w 962025"/>
              <a:gd name="connsiteY19" fmla="*/ 76200 h 130994"/>
              <a:gd name="connsiteX20" fmla="*/ 188119 w 962025"/>
              <a:gd name="connsiteY20" fmla="*/ 90488 h 130994"/>
              <a:gd name="connsiteX21" fmla="*/ 202406 w 962025"/>
              <a:gd name="connsiteY21" fmla="*/ 88107 h 130994"/>
              <a:gd name="connsiteX22" fmla="*/ 204787 w 962025"/>
              <a:gd name="connsiteY22" fmla="*/ 97632 h 130994"/>
              <a:gd name="connsiteX23" fmla="*/ 214312 w 962025"/>
              <a:gd name="connsiteY23" fmla="*/ 95250 h 130994"/>
              <a:gd name="connsiteX24" fmla="*/ 221456 w 962025"/>
              <a:gd name="connsiteY24" fmla="*/ 80963 h 130994"/>
              <a:gd name="connsiteX25" fmla="*/ 228600 w 962025"/>
              <a:gd name="connsiteY25" fmla="*/ 85725 h 130994"/>
              <a:gd name="connsiteX26" fmla="*/ 242887 w 962025"/>
              <a:gd name="connsiteY26" fmla="*/ 83344 h 130994"/>
              <a:gd name="connsiteX27" fmla="*/ 245269 w 962025"/>
              <a:gd name="connsiteY27" fmla="*/ 95250 h 130994"/>
              <a:gd name="connsiteX28" fmla="*/ 261937 w 962025"/>
              <a:gd name="connsiteY28" fmla="*/ 85725 h 130994"/>
              <a:gd name="connsiteX29" fmla="*/ 269081 w 962025"/>
              <a:gd name="connsiteY29" fmla="*/ 80963 h 130994"/>
              <a:gd name="connsiteX30" fmla="*/ 273844 w 962025"/>
              <a:gd name="connsiteY30" fmla="*/ 88107 h 130994"/>
              <a:gd name="connsiteX31" fmla="*/ 278606 w 962025"/>
              <a:gd name="connsiteY31" fmla="*/ 97632 h 130994"/>
              <a:gd name="connsiteX32" fmla="*/ 288131 w 962025"/>
              <a:gd name="connsiteY32" fmla="*/ 104775 h 130994"/>
              <a:gd name="connsiteX33" fmla="*/ 302419 w 962025"/>
              <a:gd name="connsiteY33" fmla="*/ 102394 h 130994"/>
              <a:gd name="connsiteX34" fmla="*/ 311944 w 962025"/>
              <a:gd name="connsiteY34" fmla="*/ 97632 h 130994"/>
              <a:gd name="connsiteX35" fmla="*/ 330994 w 962025"/>
              <a:gd name="connsiteY35" fmla="*/ 102394 h 130994"/>
              <a:gd name="connsiteX36" fmla="*/ 347662 w 962025"/>
              <a:gd name="connsiteY36" fmla="*/ 92869 h 130994"/>
              <a:gd name="connsiteX37" fmla="*/ 357187 w 962025"/>
              <a:gd name="connsiteY37" fmla="*/ 90488 h 130994"/>
              <a:gd name="connsiteX38" fmla="*/ 364331 w 962025"/>
              <a:gd name="connsiteY38" fmla="*/ 85725 h 130994"/>
              <a:gd name="connsiteX39" fmla="*/ 371475 w 962025"/>
              <a:gd name="connsiteY39" fmla="*/ 95250 h 130994"/>
              <a:gd name="connsiteX40" fmla="*/ 381000 w 962025"/>
              <a:gd name="connsiteY40" fmla="*/ 109538 h 130994"/>
              <a:gd name="connsiteX41" fmla="*/ 392906 w 962025"/>
              <a:gd name="connsiteY41" fmla="*/ 90488 h 130994"/>
              <a:gd name="connsiteX42" fmla="*/ 395287 w 962025"/>
              <a:gd name="connsiteY42" fmla="*/ 83344 h 130994"/>
              <a:gd name="connsiteX43" fmla="*/ 404812 w 962025"/>
              <a:gd name="connsiteY43" fmla="*/ 69057 h 130994"/>
              <a:gd name="connsiteX44" fmla="*/ 411956 w 962025"/>
              <a:gd name="connsiteY44" fmla="*/ 78582 h 130994"/>
              <a:gd name="connsiteX45" fmla="*/ 421481 w 962025"/>
              <a:gd name="connsiteY45" fmla="*/ 95250 h 130994"/>
              <a:gd name="connsiteX46" fmla="*/ 428625 w 962025"/>
              <a:gd name="connsiteY46" fmla="*/ 97632 h 130994"/>
              <a:gd name="connsiteX47" fmla="*/ 438150 w 962025"/>
              <a:gd name="connsiteY47" fmla="*/ 88107 h 130994"/>
              <a:gd name="connsiteX48" fmla="*/ 442912 w 962025"/>
              <a:gd name="connsiteY48" fmla="*/ 95250 h 130994"/>
              <a:gd name="connsiteX49" fmla="*/ 445294 w 962025"/>
              <a:gd name="connsiteY49" fmla="*/ 88107 h 130994"/>
              <a:gd name="connsiteX50" fmla="*/ 450056 w 962025"/>
              <a:gd name="connsiteY50" fmla="*/ 40482 h 130994"/>
              <a:gd name="connsiteX51" fmla="*/ 452437 w 962025"/>
              <a:gd name="connsiteY51" fmla="*/ 23813 h 130994"/>
              <a:gd name="connsiteX52" fmla="*/ 457200 w 962025"/>
              <a:gd name="connsiteY52" fmla="*/ 0 h 130994"/>
              <a:gd name="connsiteX53" fmla="*/ 469106 w 962025"/>
              <a:gd name="connsiteY53" fmla="*/ 26194 h 130994"/>
              <a:gd name="connsiteX54" fmla="*/ 473869 w 962025"/>
              <a:gd name="connsiteY54" fmla="*/ 42863 h 130994"/>
              <a:gd name="connsiteX55" fmla="*/ 478631 w 962025"/>
              <a:gd name="connsiteY55" fmla="*/ 54769 h 130994"/>
              <a:gd name="connsiteX56" fmla="*/ 488156 w 962025"/>
              <a:gd name="connsiteY56" fmla="*/ 83344 h 130994"/>
              <a:gd name="connsiteX57" fmla="*/ 492919 w 962025"/>
              <a:gd name="connsiteY57" fmla="*/ 73819 h 130994"/>
              <a:gd name="connsiteX58" fmla="*/ 502444 w 962025"/>
              <a:gd name="connsiteY58" fmla="*/ 78582 h 130994"/>
              <a:gd name="connsiteX59" fmla="*/ 509587 w 962025"/>
              <a:gd name="connsiteY59" fmla="*/ 95250 h 130994"/>
              <a:gd name="connsiteX60" fmla="*/ 514350 w 962025"/>
              <a:gd name="connsiteY60" fmla="*/ 102394 h 130994"/>
              <a:gd name="connsiteX61" fmla="*/ 521494 w 962025"/>
              <a:gd name="connsiteY61" fmla="*/ 97632 h 130994"/>
              <a:gd name="connsiteX62" fmla="*/ 526256 w 962025"/>
              <a:gd name="connsiteY62" fmla="*/ 90488 h 130994"/>
              <a:gd name="connsiteX63" fmla="*/ 533400 w 962025"/>
              <a:gd name="connsiteY63" fmla="*/ 95250 h 130994"/>
              <a:gd name="connsiteX64" fmla="*/ 550069 w 962025"/>
              <a:gd name="connsiteY64" fmla="*/ 119063 h 130994"/>
              <a:gd name="connsiteX65" fmla="*/ 557212 w 962025"/>
              <a:gd name="connsiteY65" fmla="*/ 116682 h 130994"/>
              <a:gd name="connsiteX66" fmla="*/ 566737 w 962025"/>
              <a:gd name="connsiteY66" fmla="*/ 107157 h 130994"/>
              <a:gd name="connsiteX67" fmla="*/ 578644 w 962025"/>
              <a:gd name="connsiteY67" fmla="*/ 128588 h 130994"/>
              <a:gd name="connsiteX68" fmla="*/ 585787 w 962025"/>
              <a:gd name="connsiteY68" fmla="*/ 123825 h 130994"/>
              <a:gd name="connsiteX69" fmla="*/ 592931 w 962025"/>
              <a:gd name="connsiteY69" fmla="*/ 116682 h 130994"/>
              <a:gd name="connsiteX70" fmla="*/ 600075 w 962025"/>
              <a:gd name="connsiteY70" fmla="*/ 114300 h 130994"/>
              <a:gd name="connsiteX71" fmla="*/ 616744 w 962025"/>
              <a:gd name="connsiteY71" fmla="*/ 116682 h 130994"/>
              <a:gd name="connsiteX72" fmla="*/ 623887 w 962025"/>
              <a:gd name="connsiteY72" fmla="*/ 111919 h 130994"/>
              <a:gd name="connsiteX73" fmla="*/ 628650 w 962025"/>
              <a:gd name="connsiteY73" fmla="*/ 119063 h 130994"/>
              <a:gd name="connsiteX74" fmla="*/ 645319 w 962025"/>
              <a:gd name="connsiteY74" fmla="*/ 111919 h 130994"/>
              <a:gd name="connsiteX75" fmla="*/ 652462 w 962025"/>
              <a:gd name="connsiteY75" fmla="*/ 114300 h 130994"/>
              <a:gd name="connsiteX76" fmla="*/ 659606 w 962025"/>
              <a:gd name="connsiteY76" fmla="*/ 123825 h 130994"/>
              <a:gd name="connsiteX77" fmla="*/ 666750 w 962025"/>
              <a:gd name="connsiteY77" fmla="*/ 128588 h 130994"/>
              <a:gd name="connsiteX78" fmla="*/ 676275 w 962025"/>
              <a:gd name="connsiteY78" fmla="*/ 126207 h 130994"/>
              <a:gd name="connsiteX79" fmla="*/ 683419 w 962025"/>
              <a:gd name="connsiteY79" fmla="*/ 116682 h 130994"/>
              <a:gd name="connsiteX80" fmla="*/ 700087 w 962025"/>
              <a:gd name="connsiteY80" fmla="*/ 102394 h 130994"/>
              <a:gd name="connsiteX81" fmla="*/ 707231 w 962025"/>
              <a:gd name="connsiteY81" fmla="*/ 104775 h 130994"/>
              <a:gd name="connsiteX82" fmla="*/ 709612 w 962025"/>
              <a:gd name="connsiteY82" fmla="*/ 111919 h 130994"/>
              <a:gd name="connsiteX83" fmla="*/ 714375 w 962025"/>
              <a:gd name="connsiteY83" fmla="*/ 119063 h 130994"/>
              <a:gd name="connsiteX84" fmla="*/ 716756 w 962025"/>
              <a:gd name="connsiteY84" fmla="*/ 126207 h 130994"/>
              <a:gd name="connsiteX85" fmla="*/ 723900 w 962025"/>
              <a:gd name="connsiteY85" fmla="*/ 130969 h 130994"/>
              <a:gd name="connsiteX86" fmla="*/ 740569 w 962025"/>
              <a:gd name="connsiteY86" fmla="*/ 123825 h 130994"/>
              <a:gd name="connsiteX87" fmla="*/ 773906 w 962025"/>
              <a:gd name="connsiteY87" fmla="*/ 121444 h 130994"/>
              <a:gd name="connsiteX88" fmla="*/ 797719 w 962025"/>
              <a:gd name="connsiteY88" fmla="*/ 116682 h 130994"/>
              <a:gd name="connsiteX89" fmla="*/ 800100 w 962025"/>
              <a:gd name="connsiteY89" fmla="*/ 123825 h 130994"/>
              <a:gd name="connsiteX90" fmla="*/ 814387 w 962025"/>
              <a:gd name="connsiteY90" fmla="*/ 111919 h 130994"/>
              <a:gd name="connsiteX91" fmla="*/ 821531 w 962025"/>
              <a:gd name="connsiteY91" fmla="*/ 104775 h 130994"/>
              <a:gd name="connsiteX92" fmla="*/ 831056 w 962025"/>
              <a:gd name="connsiteY92" fmla="*/ 109538 h 130994"/>
              <a:gd name="connsiteX93" fmla="*/ 842962 w 962025"/>
              <a:gd name="connsiteY93" fmla="*/ 119063 h 130994"/>
              <a:gd name="connsiteX94" fmla="*/ 862012 w 962025"/>
              <a:gd name="connsiteY94" fmla="*/ 102394 h 130994"/>
              <a:gd name="connsiteX95" fmla="*/ 864394 w 962025"/>
              <a:gd name="connsiteY95" fmla="*/ 109538 h 130994"/>
              <a:gd name="connsiteX96" fmla="*/ 876300 w 962025"/>
              <a:gd name="connsiteY96" fmla="*/ 123825 h 130994"/>
              <a:gd name="connsiteX97" fmla="*/ 897731 w 962025"/>
              <a:gd name="connsiteY97" fmla="*/ 114300 h 130994"/>
              <a:gd name="connsiteX98" fmla="*/ 904875 w 962025"/>
              <a:gd name="connsiteY98" fmla="*/ 107157 h 130994"/>
              <a:gd name="connsiteX99" fmla="*/ 914400 w 962025"/>
              <a:gd name="connsiteY99" fmla="*/ 109538 h 130994"/>
              <a:gd name="connsiteX100" fmla="*/ 921544 w 962025"/>
              <a:gd name="connsiteY100" fmla="*/ 111919 h 130994"/>
              <a:gd name="connsiteX101" fmla="*/ 923925 w 962025"/>
              <a:gd name="connsiteY101" fmla="*/ 102394 h 130994"/>
              <a:gd name="connsiteX102" fmla="*/ 931069 w 962025"/>
              <a:gd name="connsiteY102" fmla="*/ 100013 h 130994"/>
              <a:gd name="connsiteX103" fmla="*/ 952500 w 962025"/>
              <a:gd name="connsiteY103" fmla="*/ 111919 h 130994"/>
              <a:gd name="connsiteX104" fmla="*/ 959644 w 962025"/>
              <a:gd name="connsiteY104" fmla="*/ 107157 h 130994"/>
              <a:gd name="connsiteX105" fmla="*/ 962025 w 962025"/>
              <a:gd name="connsiteY105" fmla="*/ 80963 h 1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025" h="130994">
                <a:moveTo>
                  <a:pt x="0" y="76200"/>
                </a:moveTo>
                <a:cubicBezTo>
                  <a:pt x="8731" y="74613"/>
                  <a:pt x="17517" y="73297"/>
                  <a:pt x="26194" y="71438"/>
                </a:cubicBezTo>
                <a:cubicBezTo>
                  <a:pt x="28648" y="70912"/>
                  <a:pt x="31356" y="70598"/>
                  <a:pt x="33337" y="69057"/>
                </a:cubicBezTo>
                <a:cubicBezTo>
                  <a:pt x="38654" y="64922"/>
                  <a:pt x="42021" y="58505"/>
                  <a:pt x="47625" y="54769"/>
                </a:cubicBezTo>
                <a:cubicBezTo>
                  <a:pt x="50006" y="53182"/>
                  <a:pt x="52154" y="51169"/>
                  <a:pt x="54769" y="50007"/>
                </a:cubicBezTo>
                <a:cubicBezTo>
                  <a:pt x="59356" y="47968"/>
                  <a:pt x="69056" y="45244"/>
                  <a:pt x="69056" y="45244"/>
                </a:cubicBezTo>
                <a:cubicBezTo>
                  <a:pt x="75039" y="63197"/>
                  <a:pt x="66969" y="41071"/>
                  <a:pt x="76200" y="59532"/>
                </a:cubicBezTo>
                <a:cubicBezTo>
                  <a:pt x="77322" y="61777"/>
                  <a:pt x="77459" y="64430"/>
                  <a:pt x="78581" y="66675"/>
                </a:cubicBezTo>
                <a:cubicBezTo>
                  <a:pt x="79861" y="69235"/>
                  <a:pt x="82145" y="71220"/>
                  <a:pt x="83344" y="73819"/>
                </a:cubicBezTo>
                <a:cubicBezTo>
                  <a:pt x="97199" y="103838"/>
                  <a:pt x="85611" y="90374"/>
                  <a:pt x="100012" y="104775"/>
                </a:cubicBezTo>
                <a:cubicBezTo>
                  <a:pt x="101600" y="102394"/>
                  <a:pt x="103355" y="100117"/>
                  <a:pt x="104775" y="97632"/>
                </a:cubicBezTo>
                <a:cubicBezTo>
                  <a:pt x="107268" y="93270"/>
                  <a:pt x="110430" y="84833"/>
                  <a:pt x="114300" y="80963"/>
                </a:cubicBezTo>
                <a:cubicBezTo>
                  <a:pt x="116324" y="78939"/>
                  <a:pt x="119063" y="77788"/>
                  <a:pt x="121444" y="76200"/>
                </a:cubicBezTo>
                <a:cubicBezTo>
                  <a:pt x="139400" y="82188"/>
                  <a:pt x="117961" y="73415"/>
                  <a:pt x="133350" y="85725"/>
                </a:cubicBezTo>
                <a:cubicBezTo>
                  <a:pt x="135310" y="87293"/>
                  <a:pt x="138113" y="87313"/>
                  <a:pt x="140494" y="88107"/>
                </a:cubicBezTo>
                <a:cubicBezTo>
                  <a:pt x="143121" y="82853"/>
                  <a:pt x="145056" y="75043"/>
                  <a:pt x="152400" y="73819"/>
                </a:cubicBezTo>
                <a:cubicBezTo>
                  <a:pt x="154876" y="73406"/>
                  <a:pt x="157163" y="75406"/>
                  <a:pt x="159544" y="76200"/>
                </a:cubicBezTo>
                <a:cubicBezTo>
                  <a:pt x="161131" y="73819"/>
                  <a:pt x="161444" y="69057"/>
                  <a:pt x="164306" y="69057"/>
                </a:cubicBezTo>
                <a:cubicBezTo>
                  <a:pt x="170253" y="69057"/>
                  <a:pt x="172601" y="79653"/>
                  <a:pt x="173831" y="83344"/>
                </a:cubicBezTo>
                <a:cubicBezTo>
                  <a:pt x="176212" y="80963"/>
                  <a:pt x="177607" y="76200"/>
                  <a:pt x="180975" y="76200"/>
                </a:cubicBezTo>
                <a:cubicBezTo>
                  <a:pt x="184051" y="76200"/>
                  <a:pt x="187532" y="88727"/>
                  <a:pt x="188119" y="90488"/>
                </a:cubicBezTo>
                <a:cubicBezTo>
                  <a:pt x="191976" y="87916"/>
                  <a:pt x="197262" y="81676"/>
                  <a:pt x="202406" y="88107"/>
                </a:cubicBezTo>
                <a:cubicBezTo>
                  <a:pt x="204450" y="90663"/>
                  <a:pt x="203993" y="94457"/>
                  <a:pt x="204787" y="97632"/>
                </a:cubicBezTo>
                <a:cubicBezTo>
                  <a:pt x="207962" y="96838"/>
                  <a:pt x="211589" y="97065"/>
                  <a:pt x="214312" y="95250"/>
                </a:cubicBezTo>
                <a:cubicBezTo>
                  <a:pt x="218270" y="92611"/>
                  <a:pt x="220097" y="85040"/>
                  <a:pt x="221456" y="80963"/>
                </a:cubicBezTo>
                <a:cubicBezTo>
                  <a:pt x="223837" y="82550"/>
                  <a:pt x="225885" y="86630"/>
                  <a:pt x="228600" y="85725"/>
                </a:cubicBezTo>
                <a:cubicBezTo>
                  <a:pt x="244637" y="80379"/>
                  <a:pt x="227107" y="67562"/>
                  <a:pt x="242887" y="83344"/>
                </a:cubicBezTo>
                <a:cubicBezTo>
                  <a:pt x="243681" y="87313"/>
                  <a:pt x="243261" y="91736"/>
                  <a:pt x="245269" y="95250"/>
                </a:cubicBezTo>
                <a:cubicBezTo>
                  <a:pt x="253754" y="110099"/>
                  <a:pt x="257666" y="88572"/>
                  <a:pt x="261937" y="85725"/>
                </a:cubicBezTo>
                <a:lnTo>
                  <a:pt x="269081" y="80963"/>
                </a:lnTo>
                <a:cubicBezTo>
                  <a:pt x="270669" y="83344"/>
                  <a:pt x="272424" y="85622"/>
                  <a:pt x="273844" y="88107"/>
                </a:cubicBezTo>
                <a:cubicBezTo>
                  <a:pt x="275605" y="91189"/>
                  <a:pt x="276296" y="94937"/>
                  <a:pt x="278606" y="97632"/>
                </a:cubicBezTo>
                <a:cubicBezTo>
                  <a:pt x="281189" y="100645"/>
                  <a:pt x="284956" y="102394"/>
                  <a:pt x="288131" y="104775"/>
                </a:cubicBezTo>
                <a:cubicBezTo>
                  <a:pt x="292894" y="103981"/>
                  <a:pt x="297794" y="103781"/>
                  <a:pt x="302419" y="102394"/>
                </a:cubicBezTo>
                <a:cubicBezTo>
                  <a:pt x="305819" y="101374"/>
                  <a:pt x="308394" y="97632"/>
                  <a:pt x="311944" y="97632"/>
                </a:cubicBezTo>
                <a:cubicBezTo>
                  <a:pt x="318489" y="97632"/>
                  <a:pt x="330994" y="102394"/>
                  <a:pt x="330994" y="102394"/>
                </a:cubicBezTo>
                <a:cubicBezTo>
                  <a:pt x="342106" y="85726"/>
                  <a:pt x="335757" y="84932"/>
                  <a:pt x="347662" y="92869"/>
                </a:cubicBezTo>
                <a:cubicBezTo>
                  <a:pt x="350837" y="92075"/>
                  <a:pt x="354179" y="91777"/>
                  <a:pt x="357187" y="90488"/>
                </a:cubicBezTo>
                <a:cubicBezTo>
                  <a:pt x="359818" y="89361"/>
                  <a:pt x="361616" y="84820"/>
                  <a:pt x="364331" y="85725"/>
                </a:cubicBezTo>
                <a:cubicBezTo>
                  <a:pt x="368096" y="86980"/>
                  <a:pt x="369199" y="91999"/>
                  <a:pt x="371475" y="95250"/>
                </a:cubicBezTo>
                <a:cubicBezTo>
                  <a:pt x="374757" y="99939"/>
                  <a:pt x="381000" y="109538"/>
                  <a:pt x="381000" y="109538"/>
                </a:cubicBezTo>
                <a:cubicBezTo>
                  <a:pt x="387838" y="100421"/>
                  <a:pt x="388548" y="100658"/>
                  <a:pt x="392906" y="90488"/>
                </a:cubicBezTo>
                <a:cubicBezTo>
                  <a:pt x="393895" y="88181"/>
                  <a:pt x="394068" y="85538"/>
                  <a:pt x="395287" y="83344"/>
                </a:cubicBezTo>
                <a:cubicBezTo>
                  <a:pt x="398067" y="78341"/>
                  <a:pt x="404812" y="69057"/>
                  <a:pt x="404812" y="69057"/>
                </a:cubicBezTo>
                <a:cubicBezTo>
                  <a:pt x="407193" y="72232"/>
                  <a:pt x="409852" y="75217"/>
                  <a:pt x="411956" y="78582"/>
                </a:cubicBezTo>
                <a:cubicBezTo>
                  <a:pt x="413713" y="81393"/>
                  <a:pt x="418205" y="92629"/>
                  <a:pt x="421481" y="95250"/>
                </a:cubicBezTo>
                <a:cubicBezTo>
                  <a:pt x="423441" y="96818"/>
                  <a:pt x="426244" y="96838"/>
                  <a:pt x="428625" y="97632"/>
                </a:cubicBezTo>
                <a:cubicBezTo>
                  <a:pt x="429746" y="94270"/>
                  <a:pt x="430679" y="85119"/>
                  <a:pt x="438150" y="88107"/>
                </a:cubicBezTo>
                <a:cubicBezTo>
                  <a:pt x="440807" y="89170"/>
                  <a:pt x="441325" y="92869"/>
                  <a:pt x="442912" y="95250"/>
                </a:cubicBezTo>
                <a:cubicBezTo>
                  <a:pt x="443706" y="92869"/>
                  <a:pt x="444749" y="90557"/>
                  <a:pt x="445294" y="88107"/>
                </a:cubicBezTo>
                <a:cubicBezTo>
                  <a:pt x="449141" y="70796"/>
                  <a:pt x="448173" y="60254"/>
                  <a:pt x="450056" y="40482"/>
                </a:cubicBezTo>
                <a:cubicBezTo>
                  <a:pt x="450588" y="34895"/>
                  <a:pt x="451462" y="29340"/>
                  <a:pt x="452437" y="23813"/>
                </a:cubicBezTo>
                <a:cubicBezTo>
                  <a:pt x="453844" y="15841"/>
                  <a:pt x="457200" y="0"/>
                  <a:pt x="457200" y="0"/>
                </a:cubicBezTo>
                <a:cubicBezTo>
                  <a:pt x="469547" y="12347"/>
                  <a:pt x="462410" y="2759"/>
                  <a:pt x="469106" y="26194"/>
                </a:cubicBezTo>
                <a:cubicBezTo>
                  <a:pt x="470694" y="31750"/>
                  <a:pt x="472042" y="37381"/>
                  <a:pt x="473869" y="42863"/>
                </a:cubicBezTo>
                <a:cubicBezTo>
                  <a:pt x="475221" y="46918"/>
                  <a:pt x="477374" y="50684"/>
                  <a:pt x="478631" y="54769"/>
                </a:cubicBezTo>
                <a:cubicBezTo>
                  <a:pt x="487628" y="84010"/>
                  <a:pt x="478638" y="64305"/>
                  <a:pt x="488156" y="83344"/>
                </a:cubicBezTo>
                <a:cubicBezTo>
                  <a:pt x="489744" y="80169"/>
                  <a:pt x="489551" y="74941"/>
                  <a:pt x="492919" y="73819"/>
                </a:cubicBezTo>
                <a:cubicBezTo>
                  <a:pt x="496287" y="72697"/>
                  <a:pt x="499934" y="76072"/>
                  <a:pt x="502444" y="78582"/>
                </a:cubicBezTo>
                <a:cubicBezTo>
                  <a:pt x="507399" y="83537"/>
                  <a:pt x="506741" y="89558"/>
                  <a:pt x="509587" y="95250"/>
                </a:cubicBezTo>
                <a:cubicBezTo>
                  <a:pt x="510867" y="97810"/>
                  <a:pt x="512762" y="100013"/>
                  <a:pt x="514350" y="102394"/>
                </a:cubicBezTo>
                <a:cubicBezTo>
                  <a:pt x="516731" y="100807"/>
                  <a:pt x="519470" y="99656"/>
                  <a:pt x="521494" y="97632"/>
                </a:cubicBezTo>
                <a:cubicBezTo>
                  <a:pt x="523518" y="95608"/>
                  <a:pt x="523450" y="91049"/>
                  <a:pt x="526256" y="90488"/>
                </a:cubicBezTo>
                <a:cubicBezTo>
                  <a:pt x="529062" y="89927"/>
                  <a:pt x="531019" y="93663"/>
                  <a:pt x="533400" y="95250"/>
                </a:cubicBezTo>
                <a:cubicBezTo>
                  <a:pt x="544205" y="116860"/>
                  <a:pt x="537018" y="110362"/>
                  <a:pt x="550069" y="119063"/>
                </a:cubicBezTo>
                <a:cubicBezTo>
                  <a:pt x="552450" y="118269"/>
                  <a:pt x="555437" y="118457"/>
                  <a:pt x="557212" y="116682"/>
                </a:cubicBezTo>
                <a:cubicBezTo>
                  <a:pt x="569911" y="103983"/>
                  <a:pt x="547691" y="113506"/>
                  <a:pt x="566737" y="107157"/>
                </a:cubicBezTo>
                <a:cubicBezTo>
                  <a:pt x="577654" y="123533"/>
                  <a:pt x="574452" y="116014"/>
                  <a:pt x="578644" y="128588"/>
                </a:cubicBezTo>
                <a:cubicBezTo>
                  <a:pt x="581025" y="127000"/>
                  <a:pt x="583589" y="125657"/>
                  <a:pt x="585787" y="123825"/>
                </a:cubicBezTo>
                <a:cubicBezTo>
                  <a:pt x="588374" y="121669"/>
                  <a:pt x="590129" y="118550"/>
                  <a:pt x="592931" y="116682"/>
                </a:cubicBezTo>
                <a:cubicBezTo>
                  <a:pt x="595020" y="115290"/>
                  <a:pt x="597694" y="115094"/>
                  <a:pt x="600075" y="114300"/>
                </a:cubicBezTo>
                <a:cubicBezTo>
                  <a:pt x="625174" y="131033"/>
                  <a:pt x="608726" y="126704"/>
                  <a:pt x="616744" y="116682"/>
                </a:cubicBezTo>
                <a:cubicBezTo>
                  <a:pt x="618532" y="114447"/>
                  <a:pt x="621506" y="113507"/>
                  <a:pt x="623887" y="111919"/>
                </a:cubicBezTo>
                <a:cubicBezTo>
                  <a:pt x="625475" y="114300"/>
                  <a:pt x="625935" y="118158"/>
                  <a:pt x="628650" y="119063"/>
                </a:cubicBezTo>
                <a:cubicBezTo>
                  <a:pt x="633776" y="120772"/>
                  <a:pt x="641727" y="114314"/>
                  <a:pt x="645319" y="111919"/>
                </a:cubicBezTo>
                <a:cubicBezTo>
                  <a:pt x="647700" y="112713"/>
                  <a:pt x="650534" y="112693"/>
                  <a:pt x="652462" y="114300"/>
                </a:cubicBezTo>
                <a:cubicBezTo>
                  <a:pt x="655511" y="116841"/>
                  <a:pt x="656800" y="121019"/>
                  <a:pt x="659606" y="123825"/>
                </a:cubicBezTo>
                <a:cubicBezTo>
                  <a:pt x="661630" y="125849"/>
                  <a:pt x="664369" y="127000"/>
                  <a:pt x="666750" y="128588"/>
                </a:cubicBezTo>
                <a:cubicBezTo>
                  <a:pt x="669925" y="127794"/>
                  <a:pt x="673612" y="128109"/>
                  <a:pt x="676275" y="126207"/>
                </a:cubicBezTo>
                <a:cubicBezTo>
                  <a:pt x="679505" y="123900"/>
                  <a:pt x="680806" y="119669"/>
                  <a:pt x="683419" y="116682"/>
                </a:cubicBezTo>
                <a:cubicBezTo>
                  <a:pt x="691502" y="107444"/>
                  <a:pt x="691417" y="108175"/>
                  <a:pt x="700087" y="102394"/>
                </a:cubicBezTo>
                <a:cubicBezTo>
                  <a:pt x="702468" y="103188"/>
                  <a:pt x="705456" y="103000"/>
                  <a:pt x="707231" y="104775"/>
                </a:cubicBezTo>
                <a:cubicBezTo>
                  <a:pt x="709006" y="106550"/>
                  <a:pt x="708489" y="109674"/>
                  <a:pt x="709612" y="111919"/>
                </a:cubicBezTo>
                <a:cubicBezTo>
                  <a:pt x="710892" y="114479"/>
                  <a:pt x="712787" y="116682"/>
                  <a:pt x="714375" y="119063"/>
                </a:cubicBezTo>
                <a:cubicBezTo>
                  <a:pt x="715169" y="121444"/>
                  <a:pt x="715188" y="124247"/>
                  <a:pt x="716756" y="126207"/>
                </a:cubicBezTo>
                <a:cubicBezTo>
                  <a:pt x="718544" y="128442"/>
                  <a:pt x="721077" y="130499"/>
                  <a:pt x="723900" y="130969"/>
                </a:cubicBezTo>
                <a:cubicBezTo>
                  <a:pt x="726970" y="131481"/>
                  <a:pt x="739323" y="124033"/>
                  <a:pt x="740569" y="123825"/>
                </a:cubicBezTo>
                <a:cubicBezTo>
                  <a:pt x="751558" y="121993"/>
                  <a:pt x="762794" y="122238"/>
                  <a:pt x="773906" y="121444"/>
                </a:cubicBezTo>
                <a:cubicBezTo>
                  <a:pt x="791148" y="109950"/>
                  <a:pt x="783074" y="109359"/>
                  <a:pt x="797719" y="116682"/>
                </a:cubicBezTo>
                <a:cubicBezTo>
                  <a:pt x="798513" y="119063"/>
                  <a:pt x="797770" y="122893"/>
                  <a:pt x="800100" y="123825"/>
                </a:cubicBezTo>
                <a:cubicBezTo>
                  <a:pt x="810300" y="127905"/>
                  <a:pt x="811165" y="116430"/>
                  <a:pt x="814387" y="111919"/>
                </a:cubicBezTo>
                <a:cubicBezTo>
                  <a:pt x="816344" y="109179"/>
                  <a:pt x="819150" y="107156"/>
                  <a:pt x="821531" y="104775"/>
                </a:cubicBezTo>
                <a:cubicBezTo>
                  <a:pt x="824706" y="106363"/>
                  <a:pt x="828329" y="107265"/>
                  <a:pt x="831056" y="109538"/>
                </a:cubicBezTo>
                <a:cubicBezTo>
                  <a:pt x="845416" y="121505"/>
                  <a:pt x="825909" y="113379"/>
                  <a:pt x="842962" y="119063"/>
                </a:cubicBezTo>
                <a:cubicBezTo>
                  <a:pt x="844163" y="117862"/>
                  <a:pt x="858733" y="102394"/>
                  <a:pt x="862012" y="102394"/>
                </a:cubicBezTo>
                <a:cubicBezTo>
                  <a:pt x="864522" y="102394"/>
                  <a:pt x="863271" y="107293"/>
                  <a:pt x="864394" y="109538"/>
                </a:cubicBezTo>
                <a:cubicBezTo>
                  <a:pt x="867711" y="116171"/>
                  <a:pt x="871031" y="118556"/>
                  <a:pt x="876300" y="123825"/>
                </a:cubicBezTo>
                <a:cubicBezTo>
                  <a:pt x="880548" y="122126"/>
                  <a:pt x="893480" y="117336"/>
                  <a:pt x="897731" y="114300"/>
                </a:cubicBezTo>
                <a:cubicBezTo>
                  <a:pt x="900471" y="112343"/>
                  <a:pt x="902494" y="109538"/>
                  <a:pt x="904875" y="107157"/>
                </a:cubicBezTo>
                <a:cubicBezTo>
                  <a:pt x="908050" y="107951"/>
                  <a:pt x="911253" y="108639"/>
                  <a:pt x="914400" y="109538"/>
                </a:cubicBezTo>
                <a:cubicBezTo>
                  <a:pt x="916814" y="110228"/>
                  <a:pt x="919536" y="113425"/>
                  <a:pt x="921544" y="111919"/>
                </a:cubicBezTo>
                <a:cubicBezTo>
                  <a:pt x="924162" y="109955"/>
                  <a:pt x="921881" y="104950"/>
                  <a:pt x="923925" y="102394"/>
                </a:cubicBezTo>
                <a:cubicBezTo>
                  <a:pt x="925493" y="100434"/>
                  <a:pt x="928688" y="100807"/>
                  <a:pt x="931069" y="100013"/>
                </a:cubicBezTo>
                <a:cubicBezTo>
                  <a:pt x="943097" y="112041"/>
                  <a:pt x="940470" y="117933"/>
                  <a:pt x="952500" y="111919"/>
                </a:cubicBezTo>
                <a:cubicBezTo>
                  <a:pt x="955060" y="110639"/>
                  <a:pt x="957263" y="108744"/>
                  <a:pt x="959644" y="107157"/>
                </a:cubicBezTo>
                <a:lnTo>
                  <a:pt x="962025" y="80963"/>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0" name="Freeform: Shape 39">
            <a:extLst>
              <a:ext uri="{FF2B5EF4-FFF2-40B4-BE49-F238E27FC236}">
                <a16:creationId xmlns:a16="http://schemas.microsoft.com/office/drawing/2014/main" id="{75A99278-FE1F-485A-9568-36E5EF8B4302}"/>
              </a:ext>
            </a:extLst>
          </p:cNvPr>
          <p:cNvSpPr/>
          <p:nvPr/>
        </p:nvSpPr>
        <p:spPr>
          <a:xfrm>
            <a:off x="5788819" y="2264569"/>
            <a:ext cx="365309" cy="128587"/>
          </a:xfrm>
          <a:custGeom>
            <a:avLst/>
            <a:gdLst>
              <a:gd name="connsiteX0" fmla="*/ 0 w 365309"/>
              <a:gd name="connsiteY0" fmla="*/ 52387 h 128587"/>
              <a:gd name="connsiteX1" fmla="*/ 11906 w 365309"/>
              <a:gd name="connsiteY1" fmla="*/ 64294 h 128587"/>
              <a:gd name="connsiteX2" fmla="*/ 16669 w 365309"/>
              <a:gd name="connsiteY2" fmla="*/ 71437 h 128587"/>
              <a:gd name="connsiteX3" fmla="*/ 19050 w 365309"/>
              <a:gd name="connsiteY3" fmla="*/ 54769 h 128587"/>
              <a:gd name="connsiteX4" fmla="*/ 23812 w 365309"/>
              <a:gd name="connsiteY4" fmla="*/ 45244 h 128587"/>
              <a:gd name="connsiteX5" fmla="*/ 35719 w 365309"/>
              <a:gd name="connsiteY5" fmla="*/ 26194 h 128587"/>
              <a:gd name="connsiteX6" fmla="*/ 42862 w 365309"/>
              <a:gd name="connsiteY6" fmla="*/ 30956 h 128587"/>
              <a:gd name="connsiteX7" fmla="*/ 45244 w 365309"/>
              <a:gd name="connsiteY7" fmla="*/ 38100 h 128587"/>
              <a:gd name="connsiteX8" fmla="*/ 50006 w 365309"/>
              <a:gd name="connsiteY8" fmla="*/ 54769 h 128587"/>
              <a:gd name="connsiteX9" fmla="*/ 57150 w 365309"/>
              <a:gd name="connsiteY9" fmla="*/ 28575 h 128587"/>
              <a:gd name="connsiteX10" fmla="*/ 64294 w 365309"/>
              <a:gd name="connsiteY10" fmla="*/ 2381 h 128587"/>
              <a:gd name="connsiteX11" fmla="*/ 71437 w 365309"/>
              <a:gd name="connsiteY11" fmla="*/ 0 h 128587"/>
              <a:gd name="connsiteX12" fmla="*/ 78581 w 365309"/>
              <a:gd name="connsiteY12" fmla="*/ 33337 h 128587"/>
              <a:gd name="connsiteX13" fmla="*/ 83344 w 365309"/>
              <a:gd name="connsiteY13" fmla="*/ 45244 h 128587"/>
              <a:gd name="connsiteX14" fmla="*/ 85725 w 365309"/>
              <a:gd name="connsiteY14" fmla="*/ 57150 h 128587"/>
              <a:gd name="connsiteX15" fmla="*/ 88106 w 365309"/>
              <a:gd name="connsiteY15" fmla="*/ 76200 h 128587"/>
              <a:gd name="connsiteX16" fmla="*/ 92869 w 365309"/>
              <a:gd name="connsiteY16" fmla="*/ 85725 h 128587"/>
              <a:gd name="connsiteX17" fmla="*/ 95250 w 365309"/>
              <a:gd name="connsiteY17" fmla="*/ 92869 h 128587"/>
              <a:gd name="connsiteX18" fmla="*/ 100012 w 365309"/>
              <a:gd name="connsiteY18" fmla="*/ 114300 h 128587"/>
              <a:gd name="connsiteX19" fmla="*/ 107156 w 365309"/>
              <a:gd name="connsiteY19" fmla="*/ 71437 h 128587"/>
              <a:gd name="connsiteX20" fmla="*/ 111919 w 365309"/>
              <a:gd name="connsiteY20" fmla="*/ 64294 h 128587"/>
              <a:gd name="connsiteX21" fmla="*/ 116681 w 365309"/>
              <a:gd name="connsiteY21" fmla="*/ 78581 h 128587"/>
              <a:gd name="connsiteX22" fmla="*/ 119062 w 365309"/>
              <a:gd name="connsiteY22" fmla="*/ 88106 h 128587"/>
              <a:gd name="connsiteX23" fmla="*/ 123825 w 365309"/>
              <a:gd name="connsiteY23" fmla="*/ 97631 h 128587"/>
              <a:gd name="connsiteX24" fmla="*/ 130969 w 365309"/>
              <a:gd name="connsiteY24" fmla="*/ 80962 h 128587"/>
              <a:gd name="connsiteX25" fmla="*/ 135731 w 365309"/>
              <a:gd name="connsiteY25" fmla="*/ 73819 h 128587"/>
              <a:gd name="connsiteX26" fmla="*/ 142875 w 365309"/>
              <a:gd name="connsiteY26" fmla="*/ 78581 h 128587"/>
              <a:gd name="connsiteX27" fmla="*/ 150019 w 365309"/>
              <a:gd name="connsiteY27" fmla="*/ 90487 h 128587"/>
              <a:gd name="connsiteX28" fmla="*/ 157162 w 365309"/>
              <a:gd name="connsiteY28" fmla="*/ 100012 h 128587"/>
              <a:gd name="connsiteX29" fmla="*/ 159544 w 365309"/>
              <a:gd name="connsiteY29" fmla="*/ 107156 h 128587"/>
              <a:gd name="connsiteX30" fmla="*/ 161925 w 365309"/>
              <a:gd name="connsiteY30" fmla="*/ 97631 h 128587"/>
              <a:gd name="connsiteX31" fmla="*/ 166687 w 365309"/>
              <a:gd name="connsiteY31" fmla="*/ 76200 h 128587"/>
              <a:gd name="connsiteX32" fmla="*/ 173831 w 365309"/>
              <a:gd name="connsiteY32" fmla="*/ 80962 h 128587"/>
              <a:gd name="connsiteX33" fmla="*/ 176212 w 365309"/>
              <a:gd name="connsiteY33" fmla="*/ 88106 h 128587"/>
              <a:gd name="connsiteX34" fmla="*/ 180975 w 365309"/>
              <a:gd name="connsiteY34" fmla="*/ 95250 h 128587"/>
              <a:gd name="connsiteX35" fmla="*/ 185737 w 365309"/>
              <a:gd name="connsiteY35" fmla="*/ 88106 h 128587"/>
              <a:gd name="connsiteX36" fmla="*/ 192881 w 365309"/>
              <a:gd name="connsiteY36" fmla="*/ 92869 h 128587"/>
              <a:gd name="connsiteX37" fmla="*/ 202406 w 365309"/>
              <a:gd name="connsiteY37" fmla="*/ 107156 h 128587"/>
              <a:gd name="connsiteX38" fmla="*/ 207169 w 365309"/>
              <a:gd name="connsiteY38" fmla="*/ 100012 h 128587"/>
              <a:gd name="connsiteX39" fmla="*/ 211931 w 365309"/>
              <a:gd name="connsiteY39" fmla="*/ 85725 h 128587"/>
              <a:gd name="connsiteX40" fmla="*/ 214312 w 365309"/>
              <a:gd name="connsiteY40" fmla="*/ 78581 h 128587"/>
              <a:gd name="connsiteX41" fmla="*/ 219075 w 365309"/>
              <a:gd name="connsiteY41" fmla="*/ 71437 h 128587"/>
              <a:gd name="connsiteX42" fmla="*/ 228600 w 365309"/>
              <a:gd name="connsiteY42" fmla="*/ 83344 h 128587"/>
              <a:gd name="connsiteX43" fmla="*/ 233362 w 365309"/>
              <a:gd name="connsiteY43" fmla="*/ 95250 h 128587"/>
              <a:gd name="connsiteX44" fmla="*/ 238125 w 365309"/>
              <a:gd name="connsiteY44" fmla="*/ 111919 h 128587"/>
              <a:gd name="connsiteX45" fmla="*/ 245269 w 365309"/>
              <a:gd name="connsiteY45" fmla="*/ 128587 h 128587"/>
              <a:gd name="connsiteX46" fmla="*/ 250031 w 365309"/>
              <a:gd name="connsiteY46" fmla="*/ 119062 h 128587"/>
              <a:gd name="connsiteX47" fmla="*/ 254794 w 365309"/>
              <a:gd name="connsiteY47" fmla="*/ 111919 h 128587"/>
              <a:gd name="connsiteX48" fmla="*/ 259556 w 365309"/>
              <a:gd name="connsiteY48" fmla="*/ 95250 h 128587"/>
              <a:gd name="connsiteX49" fmla="*/ 266700 w 365309"/>
              <a:gd name="connsiteY49" fmla="*/ 83344 h 128587"/>
              <a:gd name="connsiteX50" fmla="*/ 273844 w 365309"/>
              <a:gd name="connsiteY50" fmla="*/ 69056 h 128587"/>
              <a:gd name="connsiteX51" fmla="*/ 280987 w 365309"/>
              <a:gd name="connsiteY51" fmla="*/ 64294 h 128587"/>
              <a:gd name="connsiteX52" fmla="*/ 292894 w 365309"/>
              <a:gd name="connsiteY52" fmla="*/ 88106 h 128587"/>
              <a:gd name="connsiteX53" fmla="*/ 297656 w 365309"/>
              <a:gd name="connsiteY53" fmla="*/ 97631 h 128587"/>
              <a:gd name="connsiteX54" fmla="*/ 307181 w 365309"/>
              <a:gd name="connsiteY54" fmla="*/ 111919 h 128587"/>
              <a:gd name="connsiteX55" fmla="*/ 314325 w 365309"/>
              <a:gd name="connsiteY55" fmla="*/ 90487 h 128587"/>
              <a:gd name="connsiteX56" fmla="*/ 319087 w 365309"/>
              <a:gd name="connsiteY56" fmla="*/ 76200 h 128587"/>
              <a:gd name="connsiteX57" fmla="*/ 328612 w 365309"/>
              <a:gd name="connsiteY57" fmla="*/ 61912 h 128587"/>
              <a:gd name="connsiteX58" fmla="*/ 333375 w 365309"/>
              <a:gd name="connsiteY58" fmla="*/ 69056 h 128587"/>
              <a:gd name="connsiteX59" fmla="*/ 340519 w 365309"/>
              <a:gd name="connsiteY59" fmla="*/ 90487 h 128587"/>
              <a:gd name="connsiteX60" fmla="*/ 345281 w 365309"/>
              <a:gd name="connsiteY60" fmla="*/ 109537 h 128587"/>
              <a:gd name="connsiteX61" fmla="*/ 347662 w 365309"/>
              <a:gd name="connsiteY61" fmla="*/ 88106 h 128587"/>
              <a:gd name="connsiteX62" fmla="*/ 364331 w 365309"/>
              <a:gd name="connsiteY62" fmla="*/ 85725 h 128587"/>
              <a:gd name="connsiteX63" fmla="*/ 364331 w 365309"/>
              <a:gd name="connsiteY63" fmla="*/ 97631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5309" h="128587">
                <a:moveTo>
                  <a:pt x="0" y="52387"/>
                </a:moveTo>
                <a:cubicBezTo>
                  <a:pt x="3969" y="56356"/>
                  <a:pt x="8210" y="60070"/>
                  <a:pt x="11906" y="64294"/>
                </a:cubicBezTo>
                <a:cubicBezTo>
                  <a:pt x="13791" y="66448"/>
                  <a:pt x="14952" y="73726"/>
                  <a:pt x="16669" y="71437"/>
                </a:cubicBezTo>
                <a:cubicBezTo>
                  <a:pt x="20037" y="66947"/>
                  <a:pt x="17573" y="60184"/>
                  <a:pt x="19050" y="54769"/>
                </a:cubicBezTo>
                <a:cubicBezTo>
                  <a:pt x="19984" y="51344"/>
                  <a:pt x="22494" y="48540"/>
                  <a:pt x="23812" y="45244"/>
                </a:cubicBezTo>
                <a:cubicBezTo>
                  <a:pt x="31025" y="27211"/>
                  <a:pt x="23517" y="34328"/>
                  <a:pt x="35719" y="26194"/>
                </a:cubicBezTo>
                <a:cubicBezTo>
                  <a:pt x="38100" y="27781"/>
                  <a:pt x="41074" y="28721"/>
                  <a:pt x="42862" y="30956"/>
                </a:cubicBezTo>
                <a:cubicBezTo>
                  <a:pt x="44430" y="32916"/>
                  <a:pt x="44554" y="35686"/>
                  <a:pt x="45244" y="38100"/>
                </a:cubicBezTo>
                <a:cubicBezTo>
                  <a:pt x="51232" y="59057"/>
                  <a:pt x="44290" y="37620"/>
                  <a:pt x="50006" y="54769"/>
                </a:cubicBezTo>
                <a:cubicBezTo>
                  <a:pt x="55378" y="33284"/>
                  <a:pt x="52699" y="41929"/>
                  <a:pt x="57150" y="28575"/>
                </a:cubicBezTo>
                <a:cubicBezTo>
                  <a:pt x="58117" y="21805"/>
                  <a:pt x="58232" y="8443"/>
                  <a:pt x="64294" y="2381"/>
                </a:cubicBezTo>
                <a:cubicBezTo>
                  <a:pt x="66069" y="606"/>
                  <a:pt x="69056" y="794"/>
                  <a:pt x="71437" y="0"/>
                </a:cubicBezTo>
                <a:cubicBezTo>
                  <a:pt x="73018" y="9484"/>
                  <a:pt x="75193" y="24868"/>
                  <a:pt x="78581" y="33337"/>
                </a:cubicBezTo>
                <a:lnTo>
                  <a:pt x="83344" y="45244"/>
                </a:lnTo>
                <a:cubicBezTo>
                  <a:pt x="84138" y="49213"/>
                  <a:pt x="85110" y="53150"/>
                  <a:pt x="85725" y="57150"/>
                </a:cubicBezTo>
                <a:cubicBezTo>
                  <a:pt x="86698" y="63475"/>
                  <a:pt x="86554" y="69992"/>
                  <a:pt x="88106" y="76200"/>
                </a:cubicBezTo>
                <a:cubicBezTo>
                  <a:pt x="88967" y="79644"/>
                  <a:pt x="91471" y="82462"/>
                  <a:pt x="92869" y="85725"/>
                </a:cubicBezTo>
                <a:cubicBezTo>
                  <a:pt x="93858" y="88032"/>
                  <a:pt x="94706" y="90419"/>
                  <a:pt x="95250" y="92869"/>
                </a:cubicBezTo>
                <a:cubicBezTo>
                  <a:pt x="100837" y="118014"/>
                  <a:pt x="94652" y="98218"/>
                  <a:pt x="100012" y="114300"/>
                </a:cubicBezTo>
                <a:cubicBezTo>
                  <a:pt x="100644" y="107986"/>
                  <a:pt x="102430" y="78524"/>
                  <a:pt x="107156" y="71437"/>
                </a:cubicBezTo>
                <a:lnTo>
                  <a:pt x="111919" y="64294"/>
                </a:lnTo>
                <a:cubicBezTo>
                  <a:pt x="113506" y="69056"/>
                  <a:pt x="115464" y="73711"/>
                  <a:pt x="116681" y="78581"/>
                </a:cubicBezTo>
                <a:cubicBezTo>
                  <a:pt x="117475" y="81756"/>
                  <a:pt x="117913" y="85042"/>
                  <a:pt x="119062" y="88106"/>
                </a:cubicBezTo>
                <a:cubicBezTo>
                  <a:pt x="120308" y="91430"/>
                  <a:pt x="122237" y="94456"/>
                  <a:pt x="123825" y="97631"/>
                </a:cubicBezTo>
                <a:cubicBezTo>
                  <a:pt x="135782" y="79694"/>
                  <a:pt x="121741" y="102492"/>
                  <a:pt x="130969" y="80962"/>
                </a:cubicBezTo>
                <a:cubicBezTo>
                  <a:pt x="132096" y="78332"/>
                  <a:pt x="134144" y="76200"/>
                  <a:pt x="135731" y="73819"/>
                </a:cubicBezTo>
                <a:cubicBezTo>
                  <a:pt x="138112" y="75406"/>
                  <a:pt x="141012" y="76408"/>
                  <a:pt x="142875" y="78581"/>
                </a:cubicBezTo>
                <a:cubicBezTo>
                  <a:pt x="145887" y="82095"/>
                  <a:pt x="147452" y="86636"/>
                  <a:pt x="150019" y="90487"/>
                </a:cubicBezTo>
                <a:cubicBezTo>
                  <a:pt x="152220" y="93789"/>
                  <a:pt x="154781" y="96837"/>
                  <a:pt x="157162" y="100012"/>
                </a:cubicBezTo>
                <a:cubicBezTo>
                  <a:pt x="157956" y="102393"/>
                  <a:pt x="157299" y="108278"/>
                  <a:pt x="159544" y="107156"/>
                </a:cubicBezTo>
                <a:cubicBezTo>
                  <a:pt x="162471" y="105693"/>
                  <a:pt x="161283" y="100840"/>
                  <a:pt x="161925" y="97631"/>
                </a:cubicBezTo>
                <a:cubicBezTo>
                  <a:pt x="166115" y="76677"/>
                  <a:pt x="162053" y="90103"/>
                  <a:pt x="166687" y="76200"/>
                </a:cubicBezTo>
                <a:cubicBezTo>
                  <a:pt x="169068" y="77787"/>
                  <a:pt x="172043" y="78727"/>
                  <a:pt x="173831" y="80962"/>
                </a:cubicBezTo>
                <a:cubicBezTo>
                  <a:pt x="175399" y="82922"/>
                  <a:pt x="175089" y="85861"/>
                  <a:pt x="176212" y="88106"/>
                </a:cubicBezTo>
                <a:cubicBezTo>
                  <a:pt x="177492" y="90666"/>
                  <a:pt x="179387" y="92869"/>
                  <a:pt x="180975" y="95250"/>
                </a:cubicBezTo>
                <a:cubicBezTo>
                  <a:pt x="182562" y="92869"/>
                  <a:pt x="182931" y="88667"/>
                  <a:pt x="185737" y="88106"/>
                </a:cubicBezTo>
                <a:cubicBezTo>
                  <a:pt x="188543" y="87545"/>
                  <a:pt x="190996" y="90715"/>
                  <a:pt x="192881" y="92869"/>
                </a:cubicBezTo>
                <a:cubicBezTo>
                  <a:pt x="196650" y="97176"/>
                  <a:pt x="202406" y="107156"/>
                  <a:pt x="202406" y="107156"/>
                </a:cubicBezTo>
                <a:cubicBezTo>
                  <a:pt x="203994" y="104775"/>
                  <a:pt x="206007" y="102627"/>
                  <a:pt x="207169" y="100012"/>
                </a:cubicBezTo>
                <a:cubicBezTo>
                  <a:pt x="209208" y="95425"/>
                  <a:pt x="210344" y="90487"/>
                  <a:pt x="211931" y="85725"/>
                </a:cubicBezTo>
                <a:cubicBezTo>
                  <a:pt x="212725" y="83344"/>
                  <a:pt x="212920" y="80669"/>
                  <a:pt x="214312" y="78581"/>
                </a:cubicBezTo>
                <a:lnTo>
                  <a:pt x="219075" y="71437"/>
                </a:lnTo>
                <a:cubicBezTo>
                  <a:pt x="222250" y="75406"/>
                  <a:pt x="225985" y="78986"/>
                  <a:pt x="228600" y="83344"/>
                </a:cubicBezTo>
                <a:cubicBezTo>
                  <a:pt x="230799" y="87009"/>
                  <a:pt x="231861" y="91248"/>
                  <a:pt x="233362" y="95250"/>
                </a:cubicBezTo>
                <a:cubicBezTo>
                  <a:pt x="236792" y="104396"/>
                  <a:pt x="235119" y="101396"/>
                  <a:pt x="238125" y="111919"/>
                </a:cubicBezTo>
                <a:cubicBezTo>
                  <a:pt x="240461" y="120094"/>
                  <a:pt x="241036" y="120121"/>
                  <a:pt x="245269" y="128587"/>
                </a:cubicBezTo>
                <a:cubicBezTo>
                  <a:pt x="246856" y="125412"/>
                  <a:pt x="248270" y="122144"/>
                  <a:pt x="250031" y="119062"/>
                </a:cubicBezTo>
                <a:cubicBezTo>
                  <a:pt x="251451" y="116577"/>
                  <a:pt x="253514" y="114479"/>
                  <a:pt x="254794" y="111919"/>
                </a:cubicBezTo>
                <a:cubicBezTo>
                  <a:pt x="260594" y="100321"/>
                  <a:pt x="253458" y="108970"/>
                  <a:pt x="259556" y="95250"/>
                </a:cubicBezTo>
                <a:cubicBezTo>
                  <a:pt x="261436" y="91021"/>
                  <a:pt x="264630" y="87484"/>
                  <a:pt x="266700" y="83344"/>
                </a:cubicBezTo>
                <a:cubicBezTo>
                  <a:pt x="270575" y="75595"/>
                  <a:pt x="267017" y="75883"/>
                  <a:pt x="273844" y="69056"/>
                </a:cubicBezTo>
                <a:cubicBezTo>
                  <a:pt x="275867" y="67033"/>
                  <a:pt x="278606" y="65881"/>
                  <a:pt x="280987" y="64294"/>
                </a:cubicBezTo>
                <a:cubicBezTo>
                  <a:pt x="289115" y="84611"/>
                  <a:pt x="281769" y="68080"/>
                  <a:pt x="292894" y="88106"/>
                </a:cubicBezTo>
                <a:cubicBezTo>
                  <a:pt x="294618" y="91209"/>
                  <a:pt x="295830" y="94587"/>
                  <a:pt x="297656" y="97631"/>
                </a:cubicBezTo>
                <a:cubicBezTo>
                  <a:pt x="300601" y="102539"/>
                  <a:pt x="307181" y="111919"/>
                  <a:pt x="307181" y="111919"/>
                </a:cubicBezTo>
                <a:cubicBezTo>
                  <a:pt x="311514" y="94584"/>
                  <a:pt x="307151" y="110217"/>
                  <a:pt x="314325" y="90487"/>
                </a:cubicBezTo>
                <a:cubicBezTo>
                  <a:pt x="316041" y="85769"/>
                  <a:pt x="316303" y="80377"/>
                  <a:pt x="319087" y="76200"/>
                </a:cubicBezTo>
                <a:lnTo>
                  <a:pt x="328612" y="61912"/>
                </a:lnTo>
                <a:cubicBezTo>
                  <a:pt x="330200" y="64293"/>
                  <a:pt x="332095" y="66496"/>
                  <a:pt x="333375" y="69056"/>
                </a:cubicBezTo>
                <a:cubicBezTo>
                  <a:pt x="338845" y="79995"/>
                  <a:pt x="337489" y="79882"/>
                  <a:pt x="340519" y="90487"/>
                </a:cubicBezTo>
                <a:cubicBezTo>
                  <a:pt x="345398" y="107560"/>
                  <a:pt x="340444" y="85351"/>
                  <a:pt x="345281" y="109537"/>
                </a:cubicBezTo>
                <a:cubicBezTo>
                  <a:pt x="346075" y="102393"/>
                  <a:pt x="345206" y="94861"/>
                  <a:pt x="347662" y="88106"/>
                </a:cubicBezTo>
                <a:cubicBezTo>
                  <a:pt x="349528" y="82974"/>
                  <a:pt x="361179" y="80997"/>
                  <a:pt x="364331" y="85725"/>
                </a:cubicBezTo>
                <a:cubicBezTo>
                  <a:pt x="366532" y="89027"/>
                  <a:pt x="364331" y="93662"/>
                  <a:pt x="364331" y="97631"/>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2" name="Freeform: Shape 41">
            <a:extLst>
              <a:ext uri="{FF2B5EF4-FFF2-40B4-BE49-F238E27FC236}">
                <a16:creationId xmlns:a16="http://schemas.microsoft.com/office/drawing/2014/main" id="{3E6ECCE2-8A99-476A-8103-42769F910057}"/>
              </a:ext>
            </a:extLst>
          </p:cNvPr>
          <p:cNvSpPr/>
          <p:nvPr/>
        </p:nvSpPr>
        <p:spPr>
          <a:xfrm>
            <a:off x="6172200" y="3105150"/>
            <a:ext cx="252413" cy="38100"/>
          </a:xfrm>
          <a:custGeom>
            <a:avLst/>
            <a:gdLst>
              <a:gd name="connsiteX0" fmla="*/ 0 w 252413"/>
              <a:gd name="connsiteY0" fmla="*/ 4763 h 38100"/>
              <a:gd name="connsiteX1" fmla="*/ 2381 w 252413"/>
              <a:gd name="connsiteY1" fmla="*/ 16669 h 38100"/>
              <a:gd name="connsiteX2" fmla="*/ 9525 w 252413"/>
              <a:gd name="connsiteY2" fmla="*/ 19050 h 38100"/>
              <a:gd name="connsiteX3" fmla="*/ 21431 w 252413"/>
              <a:gd name="connsiteY3" fmla="*/ 4763 h 38100"/>
              <a:gd name="connsiteX4" fmla="*/ 28575 w 252413"/>
              <a:gd name="connsiteY4" fmla="*/ 9525 h 38100"/>
              <a:gd name="connsiteX5" fmla="*/ 33338 w 252413"/>
              <a:gd name="connsiteY5" fmla="*/ 23813 h 38100"/>
              <a:gd name="connsiteX6" fmla="*/ 38100 w 252413"/>
              <a:gd name="connsiteY6" fmla="*/ 30956 h 38100"/>
              <a:gd name="connsiteX7" fmla="*/ 40481 w 252413"/>
              <a:gd name="connsiteY7" fmla="*/ 38100 h 38100"/>
              <a:gd name="connsiteX8" fmla="*/ 45244 w 252413"/>
              <a:gd name="connsiteY8" fmla="*/ 30956 h 38100"/>
              <a:gd name="connsiteX9" fmla="*/ 47625 w 252413"/>
              <a:gd name="connsiteY9" fmla="*/ 23813 h 38100"/>
              <a:gd name="connsiteX10" fmla="*/ 57150 w 252413"/>
              <a:gd name="connsiteY10" fmla="*/ 7144 h 38100"/>
              <a:gd name="connsiteX11" fmla="*/ 64294 w 252413"/>
              <a:gd name="connsiteY11" fmla="*/ 11906 h 38100"/>
              <a:gd name="connsiteX12" fmla="*/ 69056 w 252413"/>
              <a:gd name="connsiteY12" fmla="*/ 21431 h 38100"/>
              <a:gd name="connsiteX13" fmla="*/ 78581 w 252413"/>
              <a:gd name="connsiteY13" fmla="*/ 16669 h 38100"/>
              <a:gd name="connsiteX14" fmla="*/ 90488 w 252413"/>
              <a:gd name="connsiteY14" fmla="*/ 0 h 38100"/>
              <a:gd name="connsiteX15" fmla="*/ 95250 w 252413"/>
              <a:gd name="connsiteY15" fmla="*/ 7144 h 38100"/>
              <a:gd name="connsiteX16" fmla="*/ 100013 w 252413"/>
              <a:gd name="connsiteY16" fmla="*/ 21431 h 38100"/>
              <a:gd name="connsiteX17" fmla="*/ 104775 w 252413"/>
              <a:gd name="connsiteY17" fmla="*/ 14288 h 38100"/>
              <a:gd name="connsiteX18" fmla="*/ 121444 w 252413"/>
              <a:gd name="connsiteY18" fmla="*/ 23813 h 38100"/>
              <a:gd name="connsiteX19" fmla="*/ 130969 w 252413"/>
              <a:gd name="connsiteY19" fmla="*/ 14288 h 38100"/>
              <a:gd name="connsiteX20" fmla="*/ 142875 w 252413"/>
              <a:gd name="connsiteY20" fmla="*/ 33338 h 38100"/>
              <a:gd name="connsiteX21" fmla="*/ 154781 w 252413"/>
              <a:gd name="connsiteY21" fmla="*/ 30956 h 38100"/>
              <a:gd name="connsiteX22" fmla="*/ 157163 w 252413"/>
              <a:gd name="connsiteY22" fmla="*/ 23813 h 38100"/>
              <a:gd name="connsiteX23" fmla="*/ 164306 w 252413"/>
              <a:gd name="connsiteY23" fmla="*/ 16669 h 38100"/>
              <a:gd name="connsiteX24" fmla="*/ 171450 w 252413"/>
              <a:gd name="connsiteY24" fmla="*/ 19050 h 38100"/>
              <a:gd name="connsiteX25" fmla="*/ 183356 w 252413"/>
              <a:gd name="connsiteY25" fmla="*/ 35719 h 38100"/>
              <a:gd name="connsiteX26" fmla="*/ 190500 w 252413"/>
              <a:gd name="connsiteY26" fmla="*/ 30956 h 38100"/>
              <a:gd name="connsiteX27" fmla="*/ 195263 w 252413"/>
              <a:gd name="connsiteY27" fmla="*/ 23813 h 38100"/>
              <a:gd name="connsiteX28" fmla="*/ 214313 w 252413"/>
              <a:gd name="connsiteY28" fmla="*/ 28575 h 38100"/>
              <a:gd name="connsiteX29" fmla="*/ 221456 w 252413"/>
              <a:gd name="connsiteY29" fmla="*/ 23813 h 38100"/>
              <a:gd name="connsiteX30" fmla="*/ 228600 w 252413"/>
              <a:gd name="connsiteY30" fmla="*/ 26194 h 38100"/>
              <a:gd name="connsiteX31" fmla="*/ 233363 w 252413"/>
              <a:gd name="connsiteY31" fmla="*/ 19050 h 38100"/>
              <a:gd name="connsiteX32" fmla="*/ 252413 w 252413"/>
              <a:gd name="connsiteY32"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3" h="38100">
                <a:moveTo>
                  <a:pt x="0" y="4763"/>
                </a:moveTo>
                <a:cubicBezTo>
                  <a:pt x="794" y="8732"/>
                  <a:pt x="136" y="13302"/>
                  <a:pt x="2381" y="16669"/>
                </a:cubicBezTo>
                <a:cubicBezTo>
                  <a:pt x="3773" y="18758"/>
                  <a:pt x="7144" y="19844"/>
                  <a:pt x="9525" y="19050"/>
                </a:cubicBezTo>
                <a:cubicBezTo>
                  <a:pt x="13454" y="17740"/>
                  <a:pt x="19252" y="8031"/>
                  <a:pt x="21431" y="4763"/>
                </a:cubicBezTo>
                <a:cubicBezTo>
                  <a:pt x="23812" y="6350"/>
                  <a:pt x="27058" y="7098"/>
                  <a:pt x="28575" y="9525"/>
                </a:cubicBezTo>
                <a:cubicBezTo>
                  <a:pt x="31236" y="13782"/>
                  <a:pt x="30553" y="19636"/>
                  <a:pt x="33338" y="23813"/>
                </a:cubicBezTo>
                <a:lnTo>
                  <a:pt x="38100" y="30956"/>
                </a:lnTo>
                <a:cubicBezTo>
                  <a:pt x="38894" y="33337"/>
                  <a:pt x="37971" y="38100"/>
                  <a:pt x="40481" y="38100"/>
                </a:cubicBezTo>
                <a:cubicBezTo>
                  <a:pt x="43343" y="38100"/>
                  <a:pt x="43964" y="33516"/>
                  <a:pt x="45244" y="30956"/>
                </a:cubicBezTo>
                <a:cubicBezTo>
                  <a:pt x="46366" y="28711"/>
                  <a:pt x="46636" y="26120"/>
                  <a:pt x="47625" y="23813"/>
                </a:cubicBezTo>
                <a:cubicBezTo>
                  <a:pt x="51249" y="15357"/>
                  <a:pt x="52369" y="14317"/>
                  <a:pt x="57150" y="7144"/>
                </a:cubicBezTo>
                <a:cubicBezTo>
                  <a:pt x="59531" y="8731"/>
                  <a:pt x="62462" y="9707"/>
                  <a:pt x="64294" y="11906"/>
                </a:cubicBezTo>
                <a:cubicBezTo>
                  <a:pt x="66566" y="14633"/>
                  <a:pt x="65689" y="20308"/>
                  <a:pt x="69056" y="21431"/>
                </a:cubicBezTo>
                <a:cubicBezTo>
                  <a:pt x="72423" y="22554"/>
                  <a:pt x="75406" y="18256"/>
                  <a:pt x="78581" y="16669"/>
                </a:cubicBezTo>
                <a:cubicBezTo>
                  <a:pt x="84138" y="0"/>
                  <a:pt x="78581" y="3968"/>
                  <a:pt x="90488" y="0"/>
                </a:cubicBezTo>
                <a:cubicBezTo>
                  <a:pt x="92075" y="2381"/>
                  <a:pt x="94088" y="4529"/>
                  <a:pt x="95250" y="7144"/>
                </a:cubicBezTo>
                <a:cubicBezTo>
                  <a:pt x="97289" y="11731"/>
                  <a:pt x="100013" y="21431"/>
                  <a:pt x="100013" y="21431"/>
                </a:cubicBezTo>
                <a:cubicBezTo>
                  <a:pt x="101600" y="19050"/>
                  <a:pt x="102060" y="15193"/>
                  <a:pt x="104775" y="14288"/>
                </a:cubicBezTo>
                <a:cubicBezTo>
                  <a:pt x="111971" y="11890"/>
                  <a:pt x="117745" y="20114"/>
                  <a:pt x="121444" y="23813"/>
                </a:cubicBezTo>
                <a:cubicBezTo>
                  <a:pt x="121649" y="23198"/>
                  <a:pt x="124414" y="8552"/>
                  <a:pt x="130969" y="14288"/>
                </a:cubicBezTo>
                <a:cubicBezTo>
                  <a:pt x="136604" y="19219"/>
                  <a:pt x="142875" y="33338"/>
                  <a:pt x="142875" y="33338"/>
                </a:cubicBezTo>
                <a:cubicBezTo>
                  <a:pt x="146844" y="32544"/>
                  <a:pt x="151413" y="33201"/>
                  <a:pt x="154781" y="30956"/>
                </a:cubicBezTo>
                <a:cubicBezTo>
                  <a:pt x="156869" y="29564"/>
                  <a:pt x="155771" y="25901"/>
                  <a:pt x="157163" y="23813"/>
                </a:cubicBezTo>
                <a:cubicBezTo>
                  <a:pt x="159031" y="21011"/>
                  <a:pt x="161925" y="19050"/>
                  <a:pt x="164306" y="16669"/>
                </a:cubicBezTo>
                <a:cubicBezTo>
                  <a:pt x="166687" y="17463"/>
                  <a:pt x="169991" y="17007"/>
                  <a:pt x="171450" y="19050"/>
                </a:cubicBezTo>
                <a:cubicBezTo>
                  <a:pt x="185342" y="38497"/>
                  <a:pt x="167283" y="30361"/>
                  <a:pt x="183356" y="35719"/>
                </a:cubicBezTo>
                <a:cubicBezTo>
                  <a:pt x="185737" y="34131"/>
                  <a:pt x="188476" y="32980"/>
                  <a:pt x="190500" y="30956"/>
                </a:cubicBezTo>
                <a:cubicBezTo>
                  <a:pt x="192524" y="28932"/>
                  <a:pt x="192415" y="24098"/>
                  <a:pt x="195263" y="23813"/>
                </a:cubicBezTo>
                <a:cubicBezTo>
                  <a:pt x="201776" y="23162"/>
                  <a:pt x="214313" y="28575"/>
                  <a:pt x="214313" y="28575"/>
                </a:cubicBezTo>
                <a:cubicBezTo>
                  <a:pt x="216694" y="26988"/>
                  <a:pt x="218633" y="24283"/>
                  <a:pt x="221456" y="23813"/>
                </a:cubicBezTo>
                <a:cubicBezTo>
                  <a:pt x="223932" y="23400"/>
                  <a:pt x="226269" y="27126"/>
                  <a:pt x="228600" y="26194"/>
                </a:cubicBezTo>
                <a:cubicBezTo>
                  <a:pt x="231257" y="25131"/>
                  <a:pt x="230622" y="19872"/>
                  <a:pt x="233363" y="19050"/>
                </a:cubicBezTo>
                <a:cubicBezTo>
                  <a:pt x="239445" y="17225"/>
                  <a:pt x="246063" y="19050"/>
                  <a:pt x="252413" y="1905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3" name="Freeform: Shape 42">
            <a:extLst>
              <a:ext uri="{FF2B5EF4-FFF2-40B4-BE49-F238E27FC236}">
                <a16:creationId xmlns:a16="http://schemas.microsoft.com/office/drawing/2014/main" id="{C794FA5E-8DCF-41BE-9B28-F7B6BAB40789}"/>
              </a:ext>
            </a:extLst>
          </p:cNvPr>
          <p:cNvSpPr/>
          <p:nvPr/>
        </p:nvSpPr>
        <p:spPr>
          <a:xfrm>
            <a:off x="5767388" y="2297906"/>
            <a:ext cx="26193" cy="802482"/>
          </a:xfrm>
          <a:custGeom>
            <a:avLst/>
            <a:gdLst>
              <a:gd name="connsiteX0" fmla="*/ 0 w 26193"/>
              <a:gd name="connsiteY0" fmla="*/ 802482 h 802482"/>
              <a:gd name="connsiteX1" fmla="*/ 26193 w 26193"/>
              <a:gd name="connsiteY1" fmla="*/ 0 h 802482"/>
            </a:gdLst>
            <a:ahLst/>
            <a:cxnLst>
              <a:cxn ang="0">
                <a:pos x="connsiteX0" y="connsiteY0"/>
              </a:cxn>
              <a:cxn ang="0">
                <a:pos x="connsiteX1" y="connsiteY1"/>
              </a:cxn>
            </a:cxnLst>
            <a:rect l="l" t="t" r="r" b="b"/>
            <a:pathLst>
              <a:path w="26193" h="802482">
                <a:moveTo>
                  <a:pt x="0" y="802482"/>
                </a:moveTo>
                <a:cubicBezTo>
                  <a:pt x="3968" y="462359"/>
                  <a:pt x="7937" y="122237"/>
                  <a:pt x="26193" y="0"/>
                </a:cubicBez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4" name="Freeform: Shape 43">
            <a:extLst>
              <a:ext uri="{FF2B5EF4-FFF2-40B4-BE49-F238E27FC236}">
                <a16:creationId xmlns:a16="http://schemas.microsoft.com/office/drawing/2014/main" id="{9BA243D8-CBD4-4C0E-ADFD-5CACAD1A5B76}"/>
              </a:ext>
            </a:extLst>
          </p:cNvPr>
          <p:cNvSpPr/>
          <p:nvPr/>
        </p:nvSpPr>
        <p:spPr>
          <a:xfrm>
            <a:off x="6143625" y="2352675"/>
            <a:ext cx="28575" cy="759619"/>
          </a:xfrm>
          <a:custGeom>
            <a:avLst/>
            <a:gdLst>
              <a:gd name="connsiteX0" fmla="*/ 0 w 28575"/>
              <a:gd name="connsiteY0" fmla="*/ 0 h 759619"/>
              <a:gd name="connsiteX1" fmla="*/ 28575 w 28575"/>
              <a:gd name="connsiteY1" fmla="*/ 759619 h 759619"/>
            </a:gdLst>
            <a:ahLst/>
            <a:cxnLst>
              <a:cxn ang="0">
                <a:pos x="connsiteX0" y="connsiteY0"/>
              </a:cxn>
              <a:cxn ang="0">
                <a:pos x="connsiteX1" y="connsiteY1"/>
              </a:cxn>
            </a:cxnLst>
            <a:rect l="l" t="t" r="r" b="b"/>
            <a:pathLst>
              <a:path w="28575" h="759619">
                <a:moveTo>
                  <a:pt x="0" y="0"/>
                </a:moveTo>
                <a:lnTo>
                  <a:pt x="28575" y="759619"/>
                </a:lnTo>
              </a:path>
            </a:pathLst>
          </a:custGeom>
          <a:noFill/>
          <a:ln w="12700">
            <a:solidFill>
              <a:srgbClr val="2B8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45" name="Rectangle 44">
            <a:extLst>
              <a:ext uri="{FF2B5EF4-FFF2-40B4-BE49-F238E27FC236}">
                <a16:creationId xmlns:a16="http://schemas.microsoft.com/office/drawing/2014/main" id="{DB039043-BA74-4CDC-82E1-30EBBB71CBBC}"/>
              </a:ext>
            </a:extLst>
          </p:cNvPr>
          <p:cNvSpPr/>
          <p:nvPr/>
        </p:nvSpPr>
        <p:spPr>
          <a:xfrm>
            <a:off x="5848347" y="2171700"/>
            <a:ext cx="231599" cy="9715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E34540F-7F80-45BC-A6DB-E6C2659CED40}"/>
              </a:ext>
            </a:extLst>
          </p:cNvPr>
          <p:cNvCxnSpPr>
            <a:cxnSpLocks/>
          </p:cNvCxnSpPr>
          <p:nvPr/>
        </p:nvCxnSpPr>
        <p:spPr>
          <a:xfrm>
            <a:off x="6079946" y="2171700"/>
            <a:ext cx="785175" cy="381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72F1C41-A316-43A0-8C7C-5A242A023180}"/>
              </a:ext>
            </a:extLst>
          </p:cNvPr>
          <p:cNvCxnSpPr>
            <a:cxnSpLocks/>
          </p:cNvCxnSpPr>
          <p:nvPr/>
        </p:nvCxnSpPr>
        <p:spPr>
          <a:xfrm flipV="1">
            <a:off x="6079946" y="2910840"/>
            <a:ext cx="785175" cy="23241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8E89337-5F10-40F4-932F-DF9CD7E4667E}"/>
              </a:ext>
            </a:extLst>
          </p:cNvPr>
          <p:cNvSpPr txBox="1"/>
          <p:nvPr/>
        </p:nvSpPr>
        <p:spPr>
          <a:xfrm>
            <a:off x="6424613" y="3085332"/>
            <a:ext cx="431073" cy="369332"/>
          </a:xfrm>
          <a:prstGeom prst="rect">
            <a:avLst/>
          </a:prstGeom>
          <a:noFill/>
        </p:spPr>
        <p:txBody>
          <a:bodyPr wrap="square" rtlCol="0">
            <a:spAutoFit/>
          </a:bodyPr>
          <a:lstStyle/>
          <a:p>
            <a:r>
              <a:rPr lang="en-US" dirty="0"/>
              <a:t>X</a:t>
            </a:r>
          </a:p>
        </p:txBody>
      </p:sp>
      <p:sp>
        <p:nvSpPr>
          <p:cNvPr id="53" name="TextBox 52">
            <a:extLst>
              <a:ext uri="{FF2B5EF4-FFF2-40B4-BE49-F238E27FC236}">
                <a16:creationId xmlns:a16="http://schemas.microsoft.com/office/drawing/2014/main" id="{AFDE0D9B-AE98-4D4E-91E4-1F862CAB300C}"/>
              </a:ext>
            </a:extLst>
          </p:cNvPr>
          <p:cNvSpPr txBox="1"/>
          <p:nvPr/>
        </p:nvSpPr>
        <p:spPr>
          <a:xfrm>
            <a:off x="4507748" y="1950540"/>
            <a:ext cx="296091" cy="369332"/>
          </a:xfrm>
          <a:prstGeom prst="rect">
            <a:avLst/>
          </a:prstGeom>
          <a:noFill/>
        </p:spPr>
        <p:txBody>
          <a:bodyPr wrap="square" rtlCol="0">
            <a:spAutoFit/>
          </a:bodyPr>
          <a:lstStyle/>
          <a:p>
            <a:r>
              <a:rPr lang="en-US" dirty="0"/>
              <a:t>I</a:t>
            </a:r>
          </a:p>
        </p:txBody>
      </p:sp>
      <p:cxnSp>
        <p:nvCxnSpPr>
          <p:cNvPr id="55" name="Straight Arrow Connector 54">
            <a:extLst>
              <a:ext uri="{FF2B5EF4-FFF2-40B4-BE49-F238E27FC236}">
                <a16:creationId xmlns:a16="http://schemas.microsoft.com/office/drawing/2014/main" id="{344ADC8C-1A55-49A1-AA20-343C07D03164}"/>
              </a:ext>
            </a:extLst>
          </p:cNvPr>
          <p:cNvCxnSpPr>
            <a:cxnSpLocks/>
          </p:cNvCxnSpPr>
          <p:nvPr/>
        </p:nvCxnSpPr>
        <p:spPr>
          <a:xfrm>
            <a:off x="5848347" y="1982842"/>
            <a:ext cx="2315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EE39C2-6E0D-4D7C-998F-82720863D5D7}"/>
              </a:ext>
            </a:extLst>
          </p:cNvPr>
          <p:cNvCxnSpPr/>
          <p:nvPr/>
        </p:nvCxnSpPr>
        <p:spPr>
          <a:xfrm>
            <a:off x="5848347" y="1951673"/>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84EDF3-3CB3-48DC-BB42-2815F7F26FBA}"/>
              </a:ext>
            </a:extLst>
          </p:cNvPr>
          <p:cNvCxnSpPr/>
          <p:nvPr/>
        </p:nvCxnSpPr>
        <p:spPr>
          <a:xfrm>
            <a:off x="6084705" y="1951887"/>
            <a:ext cx="0" cy="80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A2E3BA-6CC2-43D6-9746-6A57E2750FB7}"/>
              </a:ext>
            </a:extLst>
          </p:cNvPr>
          <p:cNvSpPr txBox="1"/>
          <p:nvPr/>
        </p:nvSpPr>
        <p:spPr>
          <a:xfrm>
            <a:off x="5060164" y="1672003"/>
            <a:ext cx="1381594" cy="307777"/>
          </a:xfrm>
          <a:prstGeom prst="rect">
            <a:avLst/>
          </a:prstGeom>
          <a:noFill/>
        </p:spPr>
        <p:txBody>
          <a:bodyPr wrap="square" rtlCol="0">
            <a:spAutoFit/>
          </a:bodyPr>
          <a:lstStyle/>
          <a:p>
            <a:r>
              <a:rPr lang="en-US" sz="1400" dirty="0"/>
              <a:t>Gage length</a:t>
            </a:r>
          </a:p>
        </p:txBody>
      </p:sp>
      <p:pic>
        <p:nvPicPr>
          <p:cNvPr id="64" name="Picture 63">
            <a:extLst>
              <a:ext uri="{FF2B5EF4-FFF2-40B4-BE49-F238E27FC236}">
                <a16:creationId xmlns:a16="http://schemas.microsoft.com/office/drawing/2014/main" id="{EA3EE9AF-D34B-416C-B720-0970603AB7FB}"/>
              </a:ext>
            </a:extLst>
          </p:cNvPr>
          <p:cNvPicPr>
            <a:picLocks noChangeAspect="1"/>
          </p:cNvPicPr>
          <p:nvPr/>
        </p:nvPicPr>
        <p:blipFill>
          <a:blip r:embed="rId2"/>
          <a:stretch>
            <a:fillRect/>
          </a:stretch>
        </p:blipFill>
        <p:spPr>
          <a:xfrm>
            <a:off x="8102986" y="2352675"/>
            <a:ext cx="1578926" cy="831353"/>
          </a:xfrm>
          <a:prstGeom prst="rect">
            <a:avLst/>
          </a:prstGeom>
        </p:spPr>
      </p:pic>
      <p:pic>
        <p:nvPicPr>
          <p:cNvPr id="65" name="Picture 64">
            <a:extLst>
              <a:ext uri="{FF2B5EF4-FFF2-40B4-BE49-F238E27FC236}">
                <a16:creationId xmlns:a16="http://schemas.microsoft.com/office/drawing/2014/main" id="{300130BD-7FE9-4CB9-9D7E-BC8188E7C4D9}"/>
              </a:ext>
            </a:extLst>
          </p:cNvPr>
          <p:cNvPicPr>
            <a:picLocks noChangeAspect="1"/>
          </p:cNvPicPr>
          <p:nvPr/>
        </p:nvPicPr>
        <p:blipFill>
          <a:blip r:embed="rId3"/>
          <a:stretch>
            <a:fillRect/>
          </a:stretch>
        </p:blipFill>
        <p:spPr>
          <a:xfrm>
            <a:off x="8106865" y="4417039"/>
            <a:ext cx="1620743" cy="692327"/>
          </a:xfrm>
          <a:prstGeom prst="rect">
            <a:avLst/>
          </a:prstGeom>
        </p:spPr>
      </p:pic>
      <p:sp>
        <p:nvSpPr>
          <p:cNvPr id="66" name="Rectangle 65">
            <a:extLst>
              <a:ext uri="{FF2B5EF4-FFF2-40B4-BE49-F238E27FC236}">
                <a16:creationId xmlns:a16="http://schemas.microsoft.com/office/drawing/2014/main" id="{7077E95D-2A2E-4653-882A-639DA346E943}"/>
              </a:ext>
            </a:extLst>
          </p:cNvPr>
          <p:cNvSpPr/>
          <p:nvPr/>
        </p:nvSpPr>
        <p:spPr>
          <a:xfrm>
            <a:off x="8102986"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0C80470-6D1B-42A2-859C-BA71F6424045}"/>
              </a:ext>
            </a:extLst>
          </p:cNvPr>
          <p:cNvSpPr txBox="1"/>
          <p:nvPr/>
        </p:nvSpPr>
        <p:spPr>
          <a:xfrm>
            <a:off x="8222367" y="2109980"/>
            <a:ext cx="1363593" cy="369332"/>
          </a:xfrm>
          <a:prstGeom prst="rect">
            <a:avLst/>
          </a:prstGeom>
          <a:noFill/>
        </p:spPr>
        <p:txBody>
          <a:bodyPr wrap="square" rtlCol="0">
            <a:spAutoFit/>
          </a:bodyPr>
          <a:lstStyle/>
          <a:p>
            <a:r>
              <a:rPr lang="en-US" dirty="0"/>
              <a:t>Reference</a:t>
            </a:r>
          </a:p>
        </p:txBody>
      </p:sp>
      <p:sp>
        <p:nvSpPr>
          <p:cNvPr id="68" name="TextBox 67">
            <a:extLst>
              <a:ext uri="{FF2B5EF4-FFF2-40B4-BE49-F238E27FC236}">
                <a16:creationId xmlns:a16="http://schemas.microsoft.com/office/drawing/2014/main" id="{9DCAB14A-8278-48F1-89AE-B474C7E572FA}"/>
              </a:ext>
            </a:extLst>
          </p:cNvPr>
          <p:cNvSpPr txBox="1"/>
          <p:nvPr/>
        </p:nvSpPr>
        <p:spPr>
          <a:xfrm>
            <a:off x="8318319" y="3969739"/>
            <a:ext cx="1363593" cy="369332"/>
          </a:xfrm>
          <a:prstGeom prst="rect">
            <a:avLst/>
          </a:prstGeom>
          <a:noFill/>
        </p:spPr>
        <p:txBody>
          <a:bodyPr wrap="square" rtlCol="0">
            <a:spAutoFit/>
          </a:bodyPr>
          <a:lstStyle/>
          <a:p>
            <a:r>
              <a:rPr lang="en-US" dirty="0"/>
              <a:t>Sample</a:t>
            </a:r>
          </a:p>
        </p:txBody>
      </p:sp>
      <p:sp>
        <p:nvSpPr>
          <p:cNvPr id="70" name="Arrow: Left 69">
            <a:extLst>
              <a:ext uri="{FF2B5EF4-FFF2-40B4-BE49-F238E27FC236}">
                <a16:creationId xmlns:a16="http://schemas.microsoft.com/office/drawing/2014/main" id="{B74C3B49-926E-4EC6-88C9-FE71975DE0B9}"/>
              </a:ext>
            </a:extLst>
          </p:cNvPr>
          <p:cNvSpPr/>
          <p:nvPr/>
        </p:nvSpPr>
        <p:spPr>
          <a:xfrm>
            <a:off x="7001027" y="4455913"/>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Left 70">
            <a:extLst>
              <a:ext uri="{FF2B5EF4-FFF2-40B4-BE49-F238E27FC236}">
                <a16:creationId xmlns:a16="http://schemas.microsoft.com/office/drawing/2014/main" id="{E1F03CDE-0771-44E0-88CF-A4522A494022}"/>
              </a:ext>
            </a:extLst>
          </p:cNvPr>
          <p:cNvSpPr/>
          <p:nvPr/>
        </p:nvSpPr>
        <p:spPr>
          <a:xfrm rot="19804434">
            <a:off x="6811878" y="3543805"/>
            <a:ext cx="1191869" cy="354108"/>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FA9FAA6-892E-44E2-9E30-97AADE50C275}"/>
              </a:ext>
            </a:extLst>
          </p:cNvPr>
          <p:cNvSpPr txBox="1"/>
          <p:nvPr/>
        </p:nvSpPr>
        <p:spPr>
          <a:xfrm>
            <a:off x="6403429" y="3919924"/>
            <a:ext cx="1363593" cy="584775"/>
          </a:xfrm>
          <a:prstGeom prst="rect">
            <a:avLst/>
          </a:prstGeom>
          <a:noFill/>
        </p:spPr>
        <p:txBody>
          <a:bodyPr wrap="square" rtlCol="0">
            <a:spAutoFit/>
          </a:bodyPr>
          <a:lstStyle/>
          <a:p>
            <a:pPr algn="r"/>
            <a:r>
              <a:rPr lang="en-US" sz="1600" dirty="0">
                <a:solidFill>
                  <a:schemeClr val="accent1"/>
                </a:solidFill>
              </a:rPr>
              <a:t>Cross</a:t>
            </a:r>
            <a:r>
              <a:rPr lang="en-US" sz="1600" dirty="0"/>
              <a:t> </a:t>
            </a:r>
            <a:r>
              <a:rPr lang="en-US" sz="1600" dirty="0">
                <a:solidFill>
                  <a:schemeClr val="accent1"/>
                </a:solidFill>
              </a:rPr>
              <a:t>Correlated</a:t>
            </a:r>
          </a:p>
        </p:txBody>
      </p:sp>
      <p:sp>
        <p:nvSpPr>
          <p:cNvPr id="75" name="Rectangle 74">
            <a:extLst>
              <a:ext uri="{FF2B5EF4-FFF2-40B4-BE49-F238E27FC236}">
                <a16:creationId xmlns:a16="http://schemas.microsoft.com/office/drawing/2014/main" id="{20CCC3D0-4056-4DDA-937B-3C3CE32FC327}"/>
              </a:ext>
            </a:extLst>
          </p:cNvPr>
          <p:cNvSpPr/>
          <p:nvPr/>
        </p:nvSpPr>
        <p:spPr>
          <a:xfrm>
            <a:off x="4801692" y="4047707"/>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29AF2A-1ACD-49FB-879C-04D2F835A5F7}"/>
              </a:ext>
            </a:extLst>
          </p:cNvPr>
          <p:cNvSpPr/>
          <p:nvPr/>
        </p:nvSpPr>
        <p:spPr>
          <a:xfrm>
            <a:off x="1519851" y="4051708"/>
            <a:ext cx="1628503" cy="112151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Arrow: Left 76">
            <a:extLst>
              <a:ext uri="{FF2B5EF4-FFF2-40B4-BE49-F238E27FC236}">
                <a16:creationId xmlns:a16="http://schemas.microsoft.com/office/drawing/2014/main" id="{4D970DDD-E911-4050-8185-A2D9B7F8122E}"/>
              </a:ext>
            </a:extLst>
          </p:cNvPr>
          <p:cNvSpPr/>
          <p:nvPr/>
        </p:nvSpPr>
        <p:spPr>
          <a:xfrm>
            <a:off x="3536156" y="4426135"/>
            <a:ext cx="813569" cy="33706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8FF9D0B-0881-47C6-A3B1-EA70273D60D4}"/>
              </a:ext>
            </a:extLst>
          </p:cNvPr>
          <p:cNvSpPr txBox="1"/>
          <p:nvPr/>
        </p:nvSpPr>
        <p:spPr>
          <a:xfrm>
            <a:off x="3132997" y="4794849"/>
            <a:ext cx="1363593" cy="1200329"/>
          </a:xfrm>
          <a:prstGeom prst="rect">
            <a:avLst/>
          </a:prstGeom>
          <a:noFill/>
        </p:spPr>
        <p:txBody>
          <a:bodyPr wrap="square" rtlCol="0">
            <a:spAutoFit/>
          </a:bodyPr>
          <a:lstStyle/>
          <a:p>
            <a:pPr algn="r"/>
            <a:r>
              <a:rPr lang="en-US" dirty="0">
                <a:solidFill>
                  <a:schemeClr val="accent1"/>
                </a:solidFill>
              </a:rPr>
              <a:t>Peak Correlated to a specific location</a:t>
            </a:r>
          </a:p>
        </p:txBody>
      </p:sp>
      <p:sp>
        <p:nvSpPr>
          <p:cNvPr id="79" name="Freeform: Shape 78">
            <a:extLst>
              <a:ext uri="{FF2B5EF4-FFF2-40B4-BE49-F238E27FC236}">
                <a16:creationId xmlns:a16="http://schemas.microsoft.com/office/drawing/2014/main" id="{9A4325A1-053D-48D2-89ED-EB6182BD21A0}"/>
              </a:ext>
            </a:extLst>
          </p:cNvPr>
          <p:cNvSpPr/>
          <p:nvPr/>
        </p:nvSpPr>
        <p:spPr>
          <a:xfrm>
            <a:off x="4815840" y="4221480"/>
            <a:ext cx="1592580" cy="708660"/>
          </a:xfrm>
          <a:custGeom>
            <a:avLst/>
            <a:gdLst>
              <a:gd name="connsiteX0" fmla="*/ 0 w 1592580"/>
              <a:gd name="connsiteY0" fmla="*/ 708660 h 708660"/>
              <a:gd name="connsiteX1" fmla="*/ 53340 w 1592580"/>
              <a:gd name="connsiteY1" fmla="*/ 655320 h 708660"/>
              <a:gd name="connsiteX2" fmla="*/ 76200 w 1592580"/>
              <a:gd name="connsiteY2" fmla="*/ 647700 h 708660"/>
              <a:gd name="connsiteX3" fmla="*/ 99060 w 1592580"/>
              <a:gd name="connsiteY3" fmla="*/ 655320 h 708660"/>
              <a:gd name="connsiteX4" fmla="*/ 121920 w 1592580"/>
              <a:gd name="connsiteY4" fmla="*/ 701040 h 708660"/>
              <a:gd name="connsiteX5" fmla="*/ 152400 w 1592580"/>
              <a:gd name="connsiteY5" fmla="*/ 693420 h 708660"/>
              <a:gd name="connsiteX6" fmla="*/ 190500 w 1592580"/>
              <a:gd name="connsiteY6" fmla="*/ 647700 h 708660"/>
              <a:gd name="connsiteX7" fmla="*/ 213360 w 1592580"/>
              <a:gd name="connsiteY7" fmla="*/ 640080 h 708660"/>
              <a:gd name="connsiteX8" fmla="*/ 266700 w 1592580"/>
              <a:gd name="connsiteY8" fmla="*/ 632460 h 708660"/>
              <a:gd name="connsiteX9" fmla="*/ 297180 w 1592580"/>
              <a:gd name="connsiteY9" fmla="*/ 617220 h 708660"/>
              <a:gd name="connsiteX10" fmla="*/ 320040 w 1592580"/>
              <a:gd name="connsiteY10" fmla="*/ 662940 h 708660"/>
              <a:gd name="connsiteX11" fmla="*/ 342900 w 1592580"/>
              <a:gd name="connsiteY11" fmla="*/ 670560 h 708660"/>
              <a:gd name="connsiteX12" fmla="*/ 373380 w 1592580"/>
              <a:gd name="connsiteY12" fmla="*/ 632460 h 708660"/>
              <a:gd name="connsiteX13" fmla="*/ 403860 w 1592580"/>
              <a:gd name="connsiteY13" fmla="*/ 640080 h 708660"/>
              <a:gd name="connsiteX14" fmla="*/ 434340 w 1592580"/>
              <a:gd name="connsiteY14" fmla="*/ 685800 h 708660"/>
              <a:gd name="connsiteX15" fmla="*/ 457200 w 1592580"/>
              <a:gd name="connsiteY15" fmla="*/ 655320 h 708660"/>
              <a:gd name="connsiteX16" fmla="*/ 472440 w 1592580"/>
              <a:gd name="connsiteY16" fmla="*/ 632460 h 708660"/>
              <a:gd name="connsiteX17" fmla="*/ 495300 w 1592580"/>
              <a:gd name="connsiteY17" fmla="*/ 624840 h 708660"/>
              <a:gd name="connsiteX18" fmla="*/ 533400 w 1592580"/>
              <a:gd name="connsiteY18" fmla="*/ 624840 h 708660"/>
              <a:gd name="connsiteX19" fmla="*/ 556260 w 1592580"/>
              <a:gd name="connsiteY19" fmla="*/ 617220 h 708660"/>
              <a:gd name="connsiteX20" fmla="*/ 571500 w 1592580"/>
              <a:gd name="connsiteY20" fmla="*/ 640080 h 708660"/>
              <a:gd name="connsiteX21" fmla="*/ 579120 w 1592580"/>
              <a:gd name="connsiteY21" fmla="*/ 662940 h 708660"/>
              <a:gd name="connsiteX22" fmla="*/ 601980 w 1592580"/>
              <a:gd name="connsiteY22" fmla="*/ 655320 h 708660"/>
              <a:gd name="connsiteX23" fmla="*/ 632460 w 1592580"/>
              <a:gd name="connsiteY23" fmla="*/ 647700 h 708660"/>
              <a:gd name="connsiteX24" fmla="*/ 647700 w 1592580"/>
              <a:gd name="connsiteY24" fmla="*/ 624840 h 708660"/>
              <a:gd name="connsiteX25" fmla="*/ 670560 w 1592580"/>
              <a:gd name="connsiteY25" fmla="*/ 541020 h 708660"/>
              <a:gd name="connsiteX26" fmla="*/ 678180 w 1592580"/>
              <a:gd name="connsiteY26" fmla="*/ 510540 h 708660"/>
              <a:gd name="connsiteX27" fmla="*/ 685800 w 1592580"/>
              <a:gd name="connsiteY27" fmla="*/ 441960 h 708660"/>
              <a:gd name="connsiteX28" fmla="*/ 693420 w 1592580"/>
              <a:gd name="connsiteY28" fmla="*/ 403860 h 708660"/>
              <a:gd name="connsiteX29" fmla="*/ 701040 w 1592580"/>
              <a:gd name="connsiteY29" fmla="*/ 335280 h 708660"/>
              <a:gd name="connsiteX30" fmla="*/ 716280 w 1592580"/>
              <a:gd name="connsiteY30" fmla="*/ 289560 h 708660"/>
              <a:gd name="connsiteX31" fmla="*/ 723900 w 1592580"/>
              <a:gd name="connsiteY31" fmla="*/ 259080 h 708660"/>
              <a:gd name="connsiteX32" fmla="*/ 739140 w 1592580"/>
              <a:gd name="connsiteY32" fmla="*/ 182880 h 708660"/>
              <a:gd name="connsiteX33" fmla="*/ 754380 w 1592580"/>
              <a:gd name="connsiteY33" fmla="*/ 121920 h 708660"/>
              <a:gd name="connsiteX34" fmla="*/ 762000 w 1592580"/>
              <a:gd name="connsiteY34" fmla="*/ 99060 h 708660"/>
              <a:gd name="connsiteX35" fmla="*/ 784860 w 1592580"/>
              <a:gd name="connsiteY35" fmla="*/ 0 h 708660"/>
              <a:gd name="connsiteX36" fmla="*/ 800100 w 1592580"/>
              <a:gd name="connsiteY36" fmla="*/ 22860 h 708660"/>
              <a:gd name="connsiteX37" fmla="*/ 815340 w 1592580"/>
              <a:gd name="connsiteY37" fmla="*/ 129540 h 708660"/>
              <a:gd name="connsiteX38" fmla="*/ 822960 w 1592580"/>
              <a:gd name="connsiteY38" fmla="*/ 152400 h 708660"/>
              <a:gd name="connsiteX39" fmla="*/ 830580 w 1592580"/>
              <a:gd name="connsiteY39" fmla="*/ 243840 h 708660"/>
              <a:gd name="connsiteX40" fmla="*/ 838200 w 1592580"/>
              <a:gd name="connsiteY40" fmla="*/ 274320 h 708660"/>
              <a:gd name="connsiteX41" fmla="*/ 845820 w 1592580"/>
              <a:gd name="connsiteY41" fmla="*/ 320040 h 708660"/>
              <a:gd name="connsiteX42" fmla="*/ 853440 w 1592580"/>
              <a:gd name="connsiteY42" fmla="*/ 396240 h 708660"/>
              <a:gd name="connsiteX43" fmla="*/ 868680 w 1592580"/>
              <a:gd name="connsiteY43" fmla="*/ 487680 h 708660"/>
              <a:gd name="connsiteX44" fmla="*/ 876300 w 1592580"/>
              <a:gd name="connsiteY44" fmla="*/ 541020 h 708660"/>
              <a:gd name="connsiteX45" fmla="*/ 891540 w 1592580"/>
              <a:gd name="connsiteY45" fmla="*/ 579120 h 708660"/>
              <a:gd name="connsiteX46" fmla="*/ 899160 w 1592580"/>
              <a:gd name="connsiteY46" fmla="*/ 609600 h 708660"/>
              <a:gd name="connsiteX47" fmla="*/ 914400 w 1592580"/>
              <a:gd name="connsiteY47" fmla="*/ 670560 h 708660"/>
              <a:gd name="connsiteX48" fmla="*/ 937260 w 1592580"/>
              <a:gd name="connsiteY48" fmla="*/ 647700 h 708660"/>
              <a:gd name="connsiteX49" fmla="*/ 944880 w 1592580"/>
              <a:gd name="connsiteY49" fmla="*/ 624840 h 708660"/>
              <a:gd name="connsiteX50" fmla="*/ 967740 w 1592580"/>
              <a:gd name="connsiteY50" fmla="*/ 617220 h 708660"/>
              <a:gd name="connsiteX51" fmla="*/ 1013460 w 1592580"/>
              <a:gd name="connsiteY51" fmla="*/ 640080 h 708660"/>
              <a:gd name="connsiteX52" fmla="*/ 1051560 w 1592580"/>
              <a:gd name="connsiteY52" fmla="*/ 678180 h 708660"/>
              <a:gd name="connsiteX53" fmla="*/ 1074420 w 1592580"/>
              <a:gd name="connsiteY53" fmla="*/ 655320 h 708660"/>
              <a:gd name="connsiteX54" fmla="*/ 1097280 w 1592580"/>
              <a:gd name="connsiteY54" fmla="*/ 624840 h 708660"/>
              <a:gd name="connsiteX55" fmla="*/ 1143000 w 1592580"/>
              <a:gd name="connsiteY55" fmla="*/ 609600 h 708660"/>
              <a:gd name="connsiteX56" fmla="*/ 1173480 w 1592580"/>
              <a:gd name="connsiteY56" fmla="*/ 617220 h 708660"/>
              <a:gd name="connsiteX57" fmla="*/ 1219200 w 1592580"/>
              <a:gd name="connsiteY57" fmla="*/ 647700 h 708660"/>
              <a:gd name="connsiteX58" fmla="*/ 1264920 w 1592580"/>
              <a:gd name="connsiteY58" fmla="*/ 647700 h 708660"/>
              <a:gd name="connsiteX59" fmla="*/ 1379220 w 1592580"/>
              <a:gd name="connsiteY59" fmla="*/ 662940 h 708660"/>
              <a:gd name="connsiteX60" fmla="*/ 1432560 w 1592580"/>
              <a:gd name="connsiteY60" fmla="*/ 701040 h 708660"/>
              <a:gd name="connsiteX61" fmla="*/ 1447800 w 1592580"/>
              <a:gd name="connsiteY61" fmla="*/ 678180 h 708660"/>
              <a:gd name="connsiteX62" fmla="*/ 1470660 w 1592580"/>
              <a:gd name="connsiteY62" fmla="*/ 670560 h 708660"/>
              <a:gd name="connsiteX63" fmla="*/ 1493520 w 1592580"/>
              <a:gd name="connsiteY63" fmla="*/ 693420 h 708660"/>
              <a:gd name="connsiteX64" fmla="*/ 1539240 w 1592580"/>
              <a:gd name="connsiteY64" fmla="*/ 670560 h 708660"/>
              <a:gd name="connsiteX65" fmla="*/ 1592580 w 1592580"/>
              <a:gd name="connsiteY65" fmla="*/ 6781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2580" h="708660">
                <a:moveTo>
                  <a:pt x="0" y="708660"/>
                </a:moveTo>
                <a:cubicBezTo>
                  <a:pt x="21839" y="681361"/>
                  <a:pt x="25035" y="669473"/>
                  <a:pt x="53340" y="655320"/>
                </a:cubicBezTo>
                <a:cubicBezTo>
                  <a:pt x="60524" y="651728"/>
                  <a:pt x="68580" y="650240"/>
                  <a:pt x="76200" y="647700"/>
                </a:cubicBezTo>
                <a:cubicBezTo>
                  <a:pt x="83820" y="650240"/>
                  <a:pt x="92788" y="650302"/>
                  <a:pt x="99060" y="655320"/>
                </a:cubicBezTo>
                <a:cubicBezTo>
                  <a:pt x="112489" y="666063"/>
                  <a:pt x="116900" y="685981"/>
                  <a:pt x="121920" y="701040"/>
                </a:cubicBezTo>
                <a:cubicBezTo>
                  <a:pt x="132080" y="698500"/>
                  <a:pt x="143307" y="698616"/>
                  <a:pt x="152400" y="693420"/>
                </a:cubicBezTo>
                <a:cubicBezTo>
                  <a:pt x="203192" y="664396"/>
                  <a:pt x="151048" y="679261"/>
                  <a:pt x="190500" y="647700"/>
                </a:cubicBezTo>
                <a:cubicBezTo>
                  <a:pt x="196772" y="642682"/>
                  <a:pt x="205740" y="642620"/>
                  <a:pt x="213360" y="640080"/>
                </a:cubicBezTo>
                <a:cubicBezTo>
                  <a:pt x="304800" y="670560"/>
                  <a:pt x="234950" y="664210"/>
                  <a:pt x="266700" y="632460"/>
                </a:cubicBezTo>
                <a:cubicBezTo>
                  <a:pt x="274732" y="624428"/>
                  <a:pt x="287020" y="622300"/>
                  <a:pt x="297180" y="617220"/>
                </a:cubicBezTo>
                <a:cubicBezTo>
                  <a:pt x="302200" y="632279"/>
                  <a:pt x="306611" y="652197"/>
                  <a:pt x="320040" y="662940"/>
                </a:cubicBezTo>
                <a:cubicBezTo>
                  <a:pt x="326312" y="667958"/>
                  <a:pt x="335280" y="668020"/>
                  <a:pt x="342900" y="670560"/>
                </a:cubicBezTo>
                <a:cubicBezTo>
                  <a:pt x="348666" y="653263"/>
                  <a:pt x="349253" y="635907"/>
                  <a:pt x="373380" y="632460"/>
                </a:cubicBezTo>
                <a:cubicBezTo>
                  <a:pt x="383747" y="630979"/>
                  <a:pt x="393700" y="637540"/>
                  <a:pt x="403860" y="640080"/>
                </a:cubicBezTo>
                <a:cubicBezTo>
                  <a:pt x="414020" y="655320"/>
                  <a:pt x="423350" y="700453"/>
                  <a:pt x="434340" y="685800"/>
                </a:cubicBezTo>
                <a:cubicBezTo>
                  <a:pt x="441960" y="675640"/>
                  <a:pt x="449818" y="665654"/>
                  <a:pt x="457200" y="655320"/>
                </a:cubicBezTo>
                <a:cubicBezTo>
                  <a:pt x="462523" y="647868"/>
                  <a:pt x="465289" y="638181"/>
                  <a:pt x="472440" y="632460"/>
                </a:cubicBezTo>
                <a:cubicBezTo>
                  <a:pt x="478712" y="627442"/>
                  <a:pt x="487680" y="627380"/>
                  <a:pt x="495300" y="624840"/>
                </a:cubicBezTo>
                <a:cubicBezTo>
                  <a:pt x="534345" y="663885"/>
                  <a:pt x="503931" y="648415"/>
                  <a:pt x="533400" y="624840"/>
                </a:cubicBezTo>
                <a:cubicBezTo>
                  <a:pt x="539672" y="619822"/>
                  <a:pt x="548640" y="619760"/>
                  <a:pt x="556260" y="617220"/>
                </a:cubicBezTo>
                <a:cubicBezTo>
                  <a:pt x="561340" y="624840"/>
                  <a:pt x="567404" y="631889"/>
                  <a:pt x="571500" y="640080"/>
                </a:cubicBezTo>
                <a:cubicBezTo>
                  <a:pt x="575092" y="647264"/>
                  <a:pt x="571936" y="659348"/>
                  <a:pt x="579120" y="662940"/>
                </a:cubicBezTo>
                <a:cubicBezTo>
                  <a:pt x="586304" y="666532"/>
                  <a:pt x="594257" y="657527"/>
                  <a:pt x="601980" y="655320"/>
                </a:cubicBezTo>
                <a:cubicBezTo>
                  <a:pt x="612050" y="652443"/>
                  <a:pt x="622300" y="650240"/>
                  <a:pt x="632460" y="647700"/>
                </a:cubicBezTo>
                <a:cubicBezTo>
                  <a:pt x="637540" y="640080"/>
                  <a:pt x="643981" y="633209"/>
                  <a:pt x="647700" y="624840"/>
                </a:cubicBezTo>
                <a:cubicBezTo>
                  <a:pt x="663559" y="589157"/>
                  <a:pt x="662592" y="576874"/>
                  <a:pt x="670560" y="541020"/>
                </a:cubicBezTo>
                <a:cubicBezTo>
                  <a:pt x="672832" y="530797"/>
                  <a:pt x="675640" y="520700"/>
                  <a:pt x="678180" y="510540"/>
                </a:cubicBezTo>
                <a:cubicBezTo>
                  <a:pt x="680720" y="487680"/>
                  <a:pt x="682547" y="464730"/>
                  <a:pt x="685800" y="441960"/>
                </a:cubicBezTo>
                <a:cubicBezTo>
                  <a:pt x="687632" y="429139"/>
                  <a:pt x="691588" y="416681"/>
                  <a:pt x="693420" y="403860"/>
                </a:cubicBezTo>
                <a:cubicBezTo>
                  <a:pt x="696673" y="381090"/>
                  <a:pt x="696529" y="357834"/>
                  <a:pt x="701040" y="335280"/>
                </a:cubicBezTo>
                <a:cubicBezTo>
                  <a:pt x="704190" y="319528"/>
                  <a:pt x="712384" y="305145"/>
                  <a:pt x="716280" y="289560"/>
                </a:cubicBezTo>
                <a:cubicBezTo>
                  <a:pt x="718820" y="279400"/>
                  <a:pt x="721706" y="269320"/>
                  <a:pt x="723900" y="259080"/>
                </a:cubicBezTo>
                <a:cubicBezTo>
                  <a:pt x="729327" y="233752"/>
                  <a:pt x="732858" y="208010"/>
                  <a:pt x="739140" y="182880"/>
                </a:cubicBezTo>
                <a:cubicBezTo>
                  <a:pt x="744220" y="162560"/>
                  <a:pt x="747756" y="141791"/>
                  <a:pt x="754380" y="121920"/>
                </a:cubicBezTo>
                <a:cubicBezTo>
                  <a:pt x="756920" y="114300"/>
                  <a:pt x="759887" y="106809"/>
                  <a:pt x="762000" y="99060"/>
                </a:cubicBezTo>
                <a:cubicBezTo>
                  <a:pt x="775786" y="48512"/>
                  <a:pt x="775974" y="44431"/>
                  <a:pt x="784860" y="0"/>
                </a:cubicBezTo>
                <a:cubicBezTo>
                  <a:pt x="789940" y="7620"/>
                  <a:pt x="798002" y="13945"/>
                  <a:pt x="800100" y="22860"/>
                </a:cubicBezTo>
                <a:cubicBezTo>
                  <a:pt x="808327" y="57826"/>
                  <a:pt x="803981" y="95462"/>
                  <a:pt x="815340" y="129540"/>
                </a:cubicBezTo>
                <a:lnTo>
                  <a:pt x="822960" y="152400"/>
                </a:lnTo>
                <a:cubicBezTo>
                  <a:pt x="825500" y="182880"/>
                  <a:pt x="826786" y="213491"/>
                  <a:pt x="830580" y="243840"/>
                </a:cubicBezTo>
                <a:cubicBezTo>
                  <a:pt x="831879" y="254232"/>
                  <a:pt x="836146" y="264051"/>
                  <a:pt x="838200" y="274320"/>
                </a:cubicBezTo>
                <a:cubicBezTo>
                  <a:pt x="841230" y="289470"/>
                  <a:pt x="843904" y="304709"/>
                  <a:pt x="845820" y="320040"/>
                </a:cubicBezTo>
                <a:cubicBezTo>
                  <a:pt x="848986" y="345370"/>
                  <a:pt x="849991" y="370947"/>
                  <a:pt x="853440" y="396240"/>
                </a:cubicBezTo>
                <a:cubicBezTo>
                  <a:pt x="857615" y="426857"/>
                  <a:pt x="864310" y="457090"/>
                  <a:pt x="868680" y="487680"/>
                </a:cubicBezTo>
                <a:cubicBezTo>
                  <a:pt x="871220" y="505460"/>
                  <a:pt x="871944" y="523596"/>
                  <a:pt x="876300" y="541020"/>
                </a:cubicBezTo>
                <a:cubicBezTo>
                  <a:pt x="879617" y="554290"/>
                  <a:pt x="887215" y="566144"/>
                  <a:pt x="891540" y="579120"/>
                </a:cubicBezTo>
                <a:cubicBezTo>
                  <a:pt x="894852" y="589055"/>
                  <a:pt x="896283" y="599530"/>
                  <a:pt x="899160" y="609600"/>
                </a:cubicBezTo>
                <a:cubicBezTo>
                  <a:pt x="914781" y="664273"/>
                  <a:pt x="898908" y="593099"/>
                  <a:pt x="914400" y="670560"/>
                </a:cubicBezTo>
                <a:cubicBezTo>
                  <a:pt x="922020" y="662940"/>
                  <a:pt x="931282" y="656666"/>
                  <a:pt x="937260" y="647700"/>
                </a:cubicBezTo>
                <a:cubicBezTo>
                  <a:pt x="941715" y="641017"/>
                  <a:pt x="939200" y="630520"/>
                  <a:pt x="944880" y="624840"/>
                </a:cubicBezTo>
                <a:cubicBezTo>
                  <a:pt x="950560" y="619160"/>
                  <a:pt x="960120" y="619760"/>
                  <a:pt x="967740" y="617220"/>
                </a:cubicBezTo>
                <a:cubicBezTo>
                  <a:pt x="980780" y="621567"/>
                  <a:pt x="1005019" y="627419"/>
                  <a:pt x="1013460" y="640080"/>
                </a:cubicBezTo>
                <a:cubicBezTo>
                  <a:pt x="1043940" y="685800"/>
                  <a:pt x="990600" y="662940"/>
                  <a:pt x="1051560" y="678180"/>
                </a:cubicBezTo>
                <a:cubicBezTo>
                  <a:pt x="1059180" y="670560"/>
                  <a:pt x="1067407" y="663502"/>
                  <a:pt x="1074420" y="655320"/>
                </a:cubicBezTo>
                <a:cubicBezTo>
                  <a:pt x="1082685" y="645677"/>
                  <a:pt x="1086713" y="631885"/>
                  <a:pt x="1097280" y="624840"/>
                </a:cubicBezTo>
                <a:cubicBezTo>
                  <a:pt x="1110646" y="615929"/>
                  <a:pt x="1143000" y="609600"/>
                  <a:pt x="1143000" y="609600"/>
                </a:cubicBezTo>
                <a:cubicBezTo>
                  <a:pt x="1153160" y="612140"/>
                  <a:pt x="1164387" y="612024"/>
                  <a:pt x="1173480" y="617220"/>
                </a:cubicBezTo>
                <a:cubicBezTo>
                  <a:pt x="1253391" y="662883"/>
                  <a:pt x="1147827" y="623909"/>
                  <a:pt x="1219200" y="647700"/>
                </a:cubicBezTo>
                <a:cubicBezTo>
                  <a:pt x="1257300" y="635000"/>
                  <a:pt x="1226820" y="640080"/>
                  <a:pt x="1264920" y="647700"/>
                </a:cubicBezTo>
                <a:cubicBezTo>
                  <a:pt x="1282447" y="651205"/>
                  <a:pt x="1364386" y="661086"/>
                  <a:pt x="1379220" y="662940"/>
                </a:cubicBezTo>
                <a:cubicBezTo>
                  <a:pt x="1388364" y="672084"/>
                  <a:pt x="1415366" y="703906"/>
                  <a:pt x="1432560" y="701040"/>
                </a:cubicBezTo>
                <a:cubicBezTo>
                  <a:pt x="1441593" y="699534"/>
                  <a:pt x="1440649" y="683901"/>
                  <a:pt x="1447800" y="678180"/>
                </a:cubicBezTo>
                <a:cubicBezTo>
                  <a:pt x="1454072" y="673162"/>
                  <a:pt x="1463040" y="673100"/>
                  <a:pt x="1470660" y="670560"/>
                </a:cubicBezTo>
                <a:cubicBezTo>
                  <a:pt x="1478280" y="678180"/>
                  <a:pt x="1483297" y="690012"/>
                  <a:pt x="1493520" y="693420"/>
                </a:cubicBezTo>
                <a:cubicBezTo>
                  <a:pt x="1504036" y="696925"/>
                  <a:pt x="1533677" y="674269"/>
                  <a:pt x="1539240" y="670560"/>
                </a:cubicBezTo>
                <a:cubicBezTo>
                  <a:pt x="1571739" y="681393"/>
                  <a:pt x="1554068" y="678180"/>
                  <a:pt x="1592580" y="678180"/>
                </a:cubicBezTo>
              </a:path>
            </a:pathLst>
          </a:custGeom>
          <a:noFill/>
          <a:ln>
            <a:solidFill>
              <a:srgbClr val="157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1027ADF0-63E9-450D-8018-75B0012DBC86}"/>
              </a:ext>
            </a:extLst>
          </p:cNvPr>
          <p:cNvCxnSpPr>
            <a:stCxn id="79" idx="35"/>
          </p:cNvCxnSpPr>
          <p:nvPr/>
        </p:nvCxnSpPr>
        <p:spPr>
          <a:xfrm>
            <a:off x="5600700" y="4221480"/>
            <a:ext cx="0" cy="104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1D64C2E-456F-496B-92FD-121CF68D66E7}"/>
              </a:ext>
            </a:extLst>
          </p:cNvPr>
          <p:cNvSpPr txBox="1"/>
          <p:nvPr/>
        </p:nvSpPr>
        <p:spPr>
          <a:xfrm>
            <a:off x="9758039" y="5026634"/>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3" name="TextBox 82">
            <a:extLst>
              <a:ext uri="{FF2B5EF4-FFF2-40B4-BE49-F238E27FC236}">
                <a16:creationId xmlns:a16="http://schemas.microsoft.com/office/drawing/2014/main" id="{1AFB1E8F-DFE9-4352-B807-1552E1B13342}"/>
              </a:ext>
            </a:extLst>
          </p:cNvPr>
          <p:cNvSpPr txBox="1"/>
          <p:nvPr/>
        </p:nvSpPr>
        <p:spPr>
          <a:xfrm>
            <a:off x="9758039" y="3077778"/>
            <a:ext cx="431073" cy="646331"/>
          </a:xfrm>
          <a:prstGeom prst="rect">
            <a:avLst/>
          </a:prstGeom>
          <a:noFill/>
        </p:spPr>
        <p:txBody>
          <a:bodyPr wrap="square" rtlCol="0">
            <a:spAutoFit/>
          </a:bodyPr>
          <a:lstStyle/>
          <a:p>
            <a:r>
              <a:rPr lang="el-GR" dirty="0"/>
              <a:t>ω</a:t>
            </a:r>
            <a:endParaRPr lang="en-US" dirty="0"/>
          </a:p>
          <a:p>
            <a:endParaRPr lang="en-US" dirty="0"/>
          </a:p>
        </p:txBody>
      </p:sp>
      <p:sp>
        <p:nvSpPr>
          <p:cNvPr id="84" name="TextBox 83">
            <a:extLst>
              <a:ext uri="{FF2B5EF4-FFF2-40B4-BE49-F238E27FC236}">
                <a16:creationId xmlns:a16="http://schemas.microsoft.com/office/drawing/2014/main" id="{16A8C445-2F59-420A-A2E6-6352F1060349}"/>
              </a:ext>
            </a:extLst>
          </p:cNvPr>
          <p:cNvSpPr txBox="1"/>
          <p:nvPr/>
        </p:nvSpPr>
        <p:spPr>
          <a:xfrm>
            <a:off x="7784095" y="1961514"/>
            <a:ext cx="296091" cy="369332"/>
          </a:xfrm>
          <a:prstGeom prst="rect">
            <a:avLst/>
          </a:prstGeom>
          <a:noFill/>
        </p:spPr>
        <p:txBody>
          <a:bodyPr wrap="square" rtlCol="0">
            <a:spAutoFit/>
          </a:bodyPr>
          <a:lstStyle/>
          <a:p>
            <a:r>
              <a:rPr lang="en-US" dirty="0"/>
              <a:t>I</a:t>
            </a:r>
          </a:p>
        </p:txBody>
      </p:sp>
      <p:sp>
        <p:nvSpPr>
          <p:cNvPr id="85" name="TextBox 84">
            <a:extLst>
              <a:ext uri="{FF2B5EF4-FFF2-40B4-BE49-F238E27FC236}">
                <a16:creationId xmlns:a16="http://schemas.microsoft.com/office/drawing/2014/main" id="{38DB89E3-B4F9-4E0B-A7B0-1B99F4850F4A}"/>
              </a:ext>
            </a:extLst>
          </p:cNvPr>
          <p:cNvSpPr txBox="1"/>
          <p:nvPr/>
        </p:nvSpPr>
        <p:spPr>
          <a:xfrm>
            <a:off x="7819595" y="3849457"/>
            <a:ext cx="296091" cy="369332"/>
          </a:xfrm>
          <a:prstGeom prst="rect">
            <a:avLst/>
          </a:prstGeom>
          <a:noFill/>
        </p:spPr>
        <p:txBody>
          <a:bodyPr wrap="square" rtlCol="0">
            <a:spAutoFit/>
          </a:bodyPr>
          <a:lstStyle/>
          <a:p>
            <a:r>
              <a:rPr lang="en-US" dirty="0"/>
              <a:t>I</a:t>
            </a:r>
          </a:p>
        </p:txBody>
      </p:sp>
      <p:sp>
        <p:nvSpPr>
          <p:cNvPr id="86" name="TextBox 85">
            <a:extLst>
              <a:ext uri="{FF2B5EF4-FFF2-40B4-BE49-F238E27FC236}">
                <a16:creationId xmlns:a16="http://schemas.microsoft.com/office/drawing/2014/main" id="{20F5C346-B939-4E2D-AE19-2C7EE17BBA69}"/>
              </a:ext>
            </a:extLst>
          </p:cNvPr>
          <p:cNvSpPr txBox="1"/>
          <p:nvPr/>
        </p:nvSpPr>
        <p:spPr>
          <a:xfrm>
            <a:off x="6456745" y="5045002"/>
            <a:ext cx="491561" cy="646331"/>
          </a:xfrm>
          <a:prstGeom prst="rect">
            <a:avLst/>
          </a:prstGeom>
          <a:noFill/>
        </p:spPr>
        <p:txBody>
          <a:bodyPr wrap="square" rtlCol="0">
            <a:spAutoFit/>
          </a:bodyPr>
          <a:lstStyle/>
          <a:p>
            <a:r>
              <a:rPr lang="el-GR" dirty="0"/>
              <a:t>Δω</a:t>
            </a:r>
            <a:endParaRPr lang="en-US" dirty="0"/>
          </a:p>
          <a:p>
            <a:endParaRPr lang="en-US" dirty="0"/>
          </a:p>
        </p:txBody>
      </p:sp>
      <p:sp>
        <p:nvSpPr>
          <p:cNvPr id="87" name="TextBox 86">
            <a:extLst>
              <a:ext uri="{FF2B5EF4-FFF2-40B4-BE49-F238E27FC236}">
                <a16:creationId xmlns:a16="http://schemas.microsoft.com/office/drawing/2014/main" id="{67CD53BF-832B-46D2-A289-E8B20D0C1187}"/>
              </a:ext>
            </a:extLst>
          </p:cNvPr>
          <p:cNvSpPr txBox="1"/>
          <p:nvPr/>
        </p:nvSpPr>
        <p:spPr>
          <a:xfrm>
            <a:off x="5364951" y="5265420"/>
            <a:ext cx="714995" cy="369332"/>
          </a:xfrm>
          <a:prstGeom prst="rect">
            <a:avLst/>
          </a:prstGeom>
          <a:noFill/>
        </p:spPr>
        <p:txBody>
          <a:bodyPr wrap="square" rtlCol="0">
            <a:spAutoFit/>
          </a:bodyPr>
          <a:lstStyle/>
          <a:p>
            <a:r>
              <a:rPr lang="el-GR" dirty="0"/>
              <a:t>Δω</a:t>
            </a:r>
            <a:r>
              <a:rPr lang="en-US" baseline="-25000" dirty="0"/>
              <a:t>m</a:t>
            </a:r>
          </a:p>
        </p:txBody>
      </p:sp>
      <p:cxnSp>
        <p:nvCxnSpPr>
          <p:cNvPr id="88" name="Straight Connector 87">
            <a:extLst>
              <a:ext uri="{FF2B5EF4-FFF2-40B4-BE49-F238E27FC236}">
                <a16:creationId xmlns:a16="http://schemas.microsoft.com/office/drawing/2014/main" id="{97EE1A5F-45EA-4723-B1C4-36C0AC0D1503}"/>
              </a:ext>
            </a:extLst>
          </p:cNvPr>
          <p:cNvCxnSpPr>
            <a:cxnSpLocks/>
          </p:cNvCxnSpPr>
          <p:nvPr/>
        </p:nvCxnSpPr>
        <p:spPr>
          <a:xfrm>
            <a:off x="5964146" y="3179027"/>
            <a:ext cx="1" cy="1394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BA605B2-F8D0-49D2-B833-8FFEDE7A97A8}"/>
              </a:ext>
            </a:extLst>
          </p:cNvPr>
          <p:cNvSpPr txBox="1"/>
          <p:nvPr/>
        </p:nvSpPr>
        <p:spPr>
          <a:xfrm>
            <a:off x="5822934" y="3220663"/>
            <a:ext cx="464689" cy="369332"/>
          </a:xfrm>
          <a:prstGeom prst="rect">
            <a:avLst/>
          </a:prstGeom>
          <a:noFill/>
        </p:spPr>
        <p:txBody>
          <a:bodyPr wrap="square" rtlCol="0">
            <a:spAutoFit/>
          </a:bodyPr>
          <a:lstStyle/>
          <a:p>
            <a:r>
              <a:rPr lang="en-US" dirty="0"/>
              <a:t>x</a:t>
            </a:r>
            <a:r>
              <a:rPr lang="en-US" baseline="-25000" dirty="0"/>
              <a:t>m</a:t>
            </a:r>
          </a:p>
        </p:txBody>
      </p:sp>
      <p:cxnSp>
        <p:nvCxnSpPr>
          <p:cNvPr id="91" name="Straight Connector 90">
            <a:extLst>
              <a:ext uri="{FF2B5EF4-FFF2-40B4-BE49-F238E27FC236}">
                <a16:creationId xmlns:a16="http://schemas.microsoft.com/office/drawing/2014/main" id="{B738EE14-BC4C-4EA0-9B89-A2ACE4747182}"/>
              </a:ext>
            </a:extLst>
          </p:cNvPr>
          <p:cNvCxnSpPr>
            <a:cxnSpLocks/>
          </p:cNvCxnSpPr>
          <p:nvPr/>
        </p:nvCxnSpPr>
        <p:spPr>
          <a:xfrm>
            <a:off x="2644140" y="4455913"/>
            <a:ext cx="0" cy="7424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CEFED4-628D-43C7-A543-0F93661392D7}"/>
              </a:ext>
            </a:extLst>
          </p:cNvPr>
          <p:cNvCxnSpPr/>
          <p:nvPr/>
        </p:nvCxnSpPr>
        <p:spPr>
          <a:xfrm flipH="1">
            <a:off x="1519851" y="4455913"/>
            <a:ext cx="112428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3D9E6A55-F917-46B6-9984-9326389A3E7E}"/>
              </a:ext>
            </a:extLst>
          </p:cNvPr>
          <p:cNvSpPr/>
          <p:nvPr/>
        </p:nvSpPr>
        <p:spPr>
          <a:xfrm>
            <a:off x="2617471" y="44319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5095389-8B1B-4594-8AE4-501E9C84C1D3}"/>
              </a:ext>
            </a:extLst>
          </p:cNvPr>
          <p:cNvSpPr txBox="1"/>
          <p:nvPr/>
        </p:nvSpPr>
        <p:spPr>
          <a:xfrm>
            <a:off x="2430845" y="5132968"/>
            <a:ext cx="464689" cy="369332"/>
          </a:xfrm>
          <a:prstGeom prst="rect">
            <a:avLst/>
          </a:prstGeom>
          <a:noFill/>
        </p:spPr>
        <p:txBody>
          <a:bodyPr wrap="square" rtlCol="0">
            <a:spAutoFit/>
          </a:bodyPr>
          <a:lstStyle/>
          <a:p>
            <a:r>
              <a:rPr lang="en-US" dirty="0"/>
              <a:t>x</a:t>
            </a:r>
            <a:r>
              <a:rPr lang="en-US" baseline="-25000" dirty="0"/>
              <a:t>m</a:t>
            </a:r>
          </a:p>
        </p:txBody>
      </p:sp>
      <p:sp>
        <p:nvSpPr>
          <p:cNvPr id="97" name="TextBox 96">
            <a:extLst>
              <a:ext uri="{FF2B5EF4-FFF2-40B4-BE49-F238E27FC236}">
                <a16:creationId xmlns:a16="http://schemas.microsoft.com/office/drawing/2014/main" id="{8F74D47D-56C5-4734-988E-9150C1C0C4C1}"/>
              </a:ext>
            </a:extLst>
          </p:cNvPr>
          <p:cNvSpPr txBox="1"/>
          <p:nvPr/>
        </p:nvSpPr>
        <p:spPr>
          <a:xfrm>
            <a:off x="1009503" y="4255114"/>
            <a:ext cx="714995" cy="369332"/>
          </a:xfrm>
          <a:prstGeom prst="rect">
            <a:avLst/>
          </a:prstGeom>
          <a:noFill/>
        </p:spPr>
        <p:txBody>
          <a:bodyPr wrap="square" rtlCol="0">
            <a:spAutoFit/>
          </a:bodyPr>
          <a:lstStyle/>
          <a:p>
            <a:r>
              <a:rPr lang="el-GR" dirty="0"/>
              <a:t>Δω</a:t>
            </a:r>
            <a:r>
              <a:rPr lang="en-US" baseline="-25000" dirty="0"/>
              <a:t>m</a:t>
            </a:r>
          </a:p>
        </p:txBody>
      </p:sp>
      <p:sp>
        <p:nvSpPr>
          <p:cNvPr id="98" name="TextBox 97">
            <a:extLst>
              <a:ext uri="{FF2B5EF4-FFF2-40B4-BE49-F238E27FC236}">
                <a16:creationId xmlns:a16="http://schemas.microsoft.com/office/drawing/2014/main" id="{64683650-29F3-4401-B5DA-8AECE3990D66}"/>
              </a:ext>
            </a:extLst>
          </p:cNvPr>
          <p:cNvSpPr txBox="1"/>
          <p:nvPr/>
        </p:nvSpPr>
        <p:spPr>
          <a:xfrm>
            <a:off x="3096801" y="5042117"/>
            <a:ext cx="431073" cy="369332"/>
          </a:xfrm>
          <a:prstGeom prst="rect">
            <a:avLst/>
          </a:prstGeom>
          <a:noFill/>
        </p:spPr>
        <p:txBody>
          <a:bodyPr wrap="square" rtlCol="0">
            <a:spAutoFit/>
          </a:bodyPr>
          <a:lstStyle/>
          <a:p>
            <a:r>
              <a:rPr lang="en-US" dirty="0"/>
              <a:t>X</a:t>
            </a:r>
          </a:p>
        </p:txBody>
      </p:sp>
      <p:sp>
        <p:nvSpPr>
          <p:cNvPr id="99" name="TextBox 98">
            <a:extLst>
              <a:ext uri="{FF2B5EF4-FFF2-40B4-BE49-F238E27FC236}">
                <a16:creationId xmlns:a16="http://schemas.microsoft.com/office/drawing/2014/main" id="{9F831D93-D2A8-4E32-9E2B-E10D6B18E8BC}"/>
              </a:ext>
            </a:extLst>
          </p:cNvPr>
          <p:cNvSpPr txBox="1"/>
          <p:nvPr/>
        </p:nvSpPr>
        <p:spPr>
          <a:xfrm>
            <a:off x="1149137" y="3750752"/>
            <a:ext cx="539626" cy="646331"/>
          </a:xfrm>
          <a:prstGeom prst="rect">
            <a:avLst/>
          </a:prstGeom>
          <a:noFill/>
        </p:spPr>
        <p:txBody>
          <a:bodyPr wrap="square" rtlCol="0">
            <a:spAutoFit/>
          </a:bodyPr>
          <a:lstStyle/>
          <a:p>
            <a:r>
              <a:rPr lang="el-GR" dirty="0"/>
              <a:t>Δω</a:t>
            </a:r>
            <a:endParaRPr lang="en-US" dirty="0"/>
          </a:p>
          <a:p>
            <a:endParaRPr lang="en-US" dirty="0"/>
          </a:p>
        </p:txBody>
      </p:sp>
      <p:sp>
        <p:nvSpPr>
          <p:cNvPr id="100" name="TextBox 99">
            <a:extLst>
              <a:ext uri="{FF2B5EF4-FFF2-40B4-BE49-F238E27FC236}">
                <a16:creationId xmlns:a16="http://schemas.microsoft.com/office/drawing/2014/main" id="{891B9EE9-50F5-47E2-9E90-4AA4A1B5F264}"/>
              </a:ext>
            </a:extLst>
          </p:cNvPr>
          <p:cNvSpPr txBox="1"/>
          <p:nvPr/>
        </p:nvSpPr>
        <p:spPr>
          <a:xfrm>
            <a:off x="4479051" y="3839905"/>
            <a:ext cx="296091" cy="369332"/>
          </a:xfrm>
          <a:prstGeom prst="rect">
            <a:avLst/>
          </a:prstGeom>
          <a:noFill/>
        </p:spPr>
        <p:txBody>
          <a:bodyPr wrap="square" rtlCol="0">
            <a:spAutoFit/>
          </a:bodyPr>
          <a:lstStyle/>
          <a:p>
            <a:r>
              <a:rPr lang="en-US" dirty="0"/>
              <a:t>I</a:t>
            </a:r>
          </a:p>
        </p:txBody>
      </p:sp>
      <p:sp>
        <p:nvSpPr>
          <p:cNvPr id="9" name="Freeform: Shape 8">
            <a:extLst>
              <a:ext uri="{FF2B5EF4-FFF2-40B4-BE49-F238E27FC236}">
                <a16:creationId xmlns:a16="http://schemas.microsoft.com/office/drawing/2014/main" id="{59D7ECE9-0310-4182-9B72-EC30D901B0C5}"/>
              </a:ext>
            </a:extLst>
          </p:cNvPr>
          <p:cNvSpPr/>
          <p:nvPr/>
        </p:nvSpPr>
        <p:spPr>
          <a:xfrm>
            <a:off x="1528490" y="4144077"/>
            <a:ext cx="1614759" cy="1012208"/>
          </a:xfrm>
          <a:custGeom>
            <a:avLst/>
            <a:gdLst>
              <a:gd name="connsiteX0" fmla="*/ 0 w 1631950"/>
              <a:gd name="connsiteY0" fmla="*/ 0 h 1028785"/>
              <a:gd name="connsiteX1" fmla="*/ 285750 w 1631950"/>
              <a:gd name="connsiteY1" fmla="*/ 622300 h 1028785"/>
              <a:gd name="connsiteX2" fmla="*/ 565150 w 1631950"/>
              <a:gd name="connsiteY2" fmla="*/ 184150 h 1028785"/>
              <a:gd name="connsiteX3" fmla="*/ 863600 w 1631950"/>
              <a:gd name="connsiteY3" fmla="*/ 1028700 h 1028785"/>
              <a:gd name="connsiteX4" fmla="*/ 1231900 w 1631950"/>
              <a:gd name="connsiteY4" fmla="*/ 127000 h 1028785"/>
              <a:gd name="connsiteX5" fmla="*/ 1631950 w 1631950"/>
              <a:gd name="connsiteY5" fmla="*/ 717550 h 10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950" h="1028785">
                <a:moveTo>
                  <a:pt x="0" y="0"/>
                </a:moveTo>
                <a:cubicBezTo>
                  <a:pt x="95779" y="295804"/>
                  <a:pt x="191558" y="591608"/>
                  <a:pt x="285750" y="622300"/>
                </a:cubicBezTo>
                <a:cubicBezTo>
                  <a:pt x="379942" y="652992"/>
                  <a:pt x="468842" y="116417"/>
                  <a:pt x="565150" y="184150"/>
                </a:cubicBezTo>
                <a:cubicBezTo>
                  <a:pt x="661458" y="251883"/>
                  <a:pt x="752475" y="1038225"/>
                  <a:pt x="863600" y="1028700"/>
                </a:cubicBezTo>
                <a:cubicBezTo>
                  <a:pt x="974725" y="1019175"/>
                  <a:pt x="1103842" y="178858"/>
                  <a:pt x="1231900" y="127000"/>
                </a:cubicBezTo>
                <a:cubicBezTo>
                  <a:pt x="1359958" y="75142"/>
                  <a:pt x="1495954" y="396346"/>
                  <a:pt x="1631950" y="717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CCC87E3-C74D-478C-BB84-3B4FD8F1060D}"/>
              </a:ext>
            </a:extLst>
          </p:cNvPr>
          <p:cNvSpPr/>
          <p:nvPr/>
        </p:nvSpPr>
        <p:spPr>
          <a:xfrm>
            <a:off x="2561730" y="46109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70D9251-76DE-4FA3-AC6B-13D8BFE8C6FE}"/>
              </a:ext>
            </a:extLst>
          </p:cNvPr>
          <p:cNvSpPr/>
          <p:nvPr/>
        </p:nvSpPr>
        <p:spPr>
          <a:xfrm>
            <a:off x="2506798" y="47983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6DC2EF6-7450-4591-A396-AB1270398A47}"/>
              </a:ext>
            </a:extLst>
          </p:cNvPr>
          <p:cNvSpPr/>
          <p:nvPr/>
        </p:nvSpPr>
        <p:spPr>
          <a:xfrm>
            <a:off x="2453299"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109239-4A2A-4BAF-89E0-DCEB8E0F1FE2}"/>
              </a:ext>
            </a:extLst>
          </p:cNvPr>
          <p:cNvSpPr/>
          <p:nvPr/>
        </p:nvSpPr>
        <p:spPr>
          <a:xfrm>
            <a:off x="2353906" y="51234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F2B748C-CB4D-48D0-BEA3-5A78B8C8A160}"/>
              </a:ext>
            </a:extLst>
          </p:cNvPr>
          <p:cNvSpPr/>
          <p:nvPr/>
        </p:nvSpPr>
        <p:spPr>
          <a:xfrm>
            <a:off x="2268765" y="49805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CB4B448-21CC-48A3-A377-1FF9A1FEBB5B}"/>
              </a:ext>
            </a:extLst>
          </p:cNvPr>
          <p:cNvSpPr/>
          <p:nvPr/>
        </p:nvSpPr>
        <p:spPr>
          <a:xfrm>
            <a:off x="2223616" y="48227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27DF400-E69A-423A-B0BD-2E535D0897DE}"/>
              </a:ext>
            </a:extLst>
          </p:cNvPr>
          <p:cNvSpPr/>
          <p:nvPr/>
        </p:nvSpPr>
        <p:spPr>
          <a:xfrm>
            <a:off x="2191839" y="468345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9AB300D-151D-49B3-AEE2-C2AE371BEB09}"/>
              </a:ext>
            </a:extLst>
          </p:cNvPr>
          <p:cNvSpPr/>
          <p:nvPr/>
        </p:nvSpPr>
        <p:spPr>
          <a:xfrm>
            <a:off x="2158967" y="45306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84329C0-202A-49B8-8B5E-BA5FAC72BF3C}"/>
              </a:ext>
            </a:extLst>
          </p:cNvPr>
          <p:cNvSpPr/>
          <p:nvPr/>
        </p:nvSpPr>
        <p:spPr>
          <a:xfrm>
            <a:off x="2106800" y="43804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4790ED3-EA53-4A2F-B59C-6BC0A5A569D6}"/>
              </a:ext>
            </a:extLst>
          </p:cNvPr>
          <p:cNvSpPr/>
          <p:nvPr/>
        </p:nvSpPr>
        <p:spPr>
          <a:xfrm>
            <a:off x="2045719" y="42947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8E208FD-8F79-4B9A-9C3A-FD91FD1E564E}"/>
              </a:ext>
            </a:extLst>
          </p:cNvPr>
          <p:cNvSpPr/>
          <p:nvPr/>
        </p:nvSpPr>
        <p:spPr>
          <a:xfrm>
            <a:off x="1973831" y="43874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4482023-7141-4F0F-949A-90227E8B104A}"/>
              </a:ext>
            </a:extLst>
          </p:cNvPr>
          <p:cNvSpPr/>
          <p:nvPr/>
        </p:nvSpPr>
        <p:spPr>
          <a:xfrm>
            <a:off x="1924935" y="45140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571565A-59AE-4EFC-A9EA-3723989A6255}"/>
              </a:ext>
            </a:extLst>
          </p:cNvPr>
          <p:cNvSpPr/>
          <p:nvPr/>
        </p:nvSpPr>
        <p:spPr>
          <a:xfrm>
            <a:off x="1877076" y="463376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039E09E3-75CD-45D2-93AB-E6D33B574ADE}"/>
              </a:ext>
            </a:extLst>
          </p:cNvPr>
          <p:cNvSpPr/>
          <p:nvPr/>
        </p:nvSpPr>
        <p:spPr>
          <a:xfrm>
            <a:off x="1792745" y="47247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E403ACA-20F0-4CC2-A435-230FBCD56774}"/>
              </a:ext>
            </a:extLst>
          </p:cNvPr>
          <p:cNvSpPr/>
          <p:nvPr/>
        </p:nvSpPr>
        <p:spPr>
          <a:xfrm>
            <a:off x="1696311" y="46212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F0A69F6-45BC-4214-B9B2-1DD390E9AF23}"/>
              </a:ext>
            </a:extLst>
          </p:cNvPr>
          <p:cNvSpPr/>
          <p:nvPr/>
        </p:nvSpPr>
        <p:spPr>
          <a:xfrm>
            <a:off x="1631006" y="44786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0F129B6-3506-421D-83D3-1157042BEFC0}"/>
              </a:ext>
            </a:extLst>
          </p:cNvPr>
          <p:cNvSpPr/>
          <p:nvPr/>
        </p:nvSpPr>
        <p:spPr>
          <a:xfrm>
            <a:off x="1567660" y="42947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DFF950C-D11B-4B39-B0FF-3640854AF97B}"/>
              </a:ext>
            </a:extLst>
          </p:cNvPr>
          <p:cNvSpPr/>
          <p:nvPr/>
        </p:nvSpPr>
        <p:spPr>
          <a:xfrm>
            <a:off x="2742696" y="42469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5A057F5B-2C3A-4E61-9E10-069B82A6D1A2}"/>
              </a:ext>
            </a:extLst>
          </p:cNvPr>
          <p:cNvSpPr/>
          <p:nvPr/>
        </p:nvSpPr>
        <p:spPr>
          <a:xfrm>
            <a:off x="2895534" y="436462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76EC7FB-963A-43B1-9551-E68C3955785A}"/>
              </a:ext>
            </a:extLst>
          </p:cNvPr>
          <p:cNvSpPr/>
          <p:nvPr/>
        </p:nvSpPr>
        <p:spPr>
          <a:xfrm>
            <a:off x="2986224" y="45243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87B8BEF-81DA-45C3-8AC4-62CEDC8A82A0}"/>
              </a:ext>
            </a:extLst>
          </p:cNvPr>
          <p:cNvSpPr/>
          <p:nvPr/>
        </p:nvSpPr>
        <p:spPr>
          <a:xfrm>
            <a:off x="3068074" y="47063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8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D770-40AA-41DE-A2C8-E0E428C7E2D1}"/>
              </a:ext>
            </a:extLst>
          </p:cNvPr>
          <p:cNvSpPr>
            <a:spLocks noGrp="1"/>
          </p:cNvSpPr>
          <p:nvPr>
            <p:ph type="ctrTitle"/>
          </p:nvPr>
        </p:nvSpPr>
        <p:spPr/>
        <p:txBody>
          <a:bodyPr>
            <a:normAutofit fontScale="90000"/>
          </a:bodyPr>
          <a:lstStyle/>
          <a:p>
            <a:r>
              <a:rPr lang="en-US" dirty="0"/>
              <a:t>Section 2</a:t>
            </a:r>
            <a:br>
              <a:rPr lang="en-US" dirty="0"/>
            </a:br>
            <a:r>
              <a:rPr lang="en-US" dirty="0"/>
              <a:t>Distributed Temperature Sensing</a:t>
            </a:r>
          </a:p>
        </p:txBody>
      </p:sp>
      <p:sp>
        <p:nvSpPr>
          <p:cNvPr id="3" name="Subtitle 2">
            <a:extLst>
              <a:ext uri="{FF2B5EF4-FFF2-40B4-BE49-F238E27FC236}">
                <a16:creationId xmlns:a16="http://schemas.microsoft.com/office/drawing/2014/main" id="{6BD6271F-2276-40FD-A4BA-F838CA503C33}"/>
              </a:ext>
            </a:extLst>
          </p:cNvPr>
          <p:cNvSpPr>
            <a:spLocks noGrp="1"/>
          </p:cNvSpPr>
          <p:nvPr>
            <p:ph type="subTitle" idx="1"/>
          </p:nvPr>
        </p:nvSpPr>
        <p:spPr/>
        <p:txBody>
          <a:bodyPr/>
          <a:lstStyle/>
          <a:p>
            <a:r>
              <a:rPr lang="en-US" dirty="0"/>
              <a:t>LUNA </a:t>
            </a:r>
            <a:r>
              <a:rPr lang="en-US" dirty="0" err="1"/>
              <a:t>ODiSI</a:t>
            </a:r>
            <a:r>
              <a:rPr lang="en-US" dirty="0"/>
              <a:t>-B and ODiSI-6000</a:t>
            </a:r>
          </a:p>
        </p:txBody>
      </p:sp>
    </p:spTree>
    <p:extLst>
      <p:ext uri="{BB962C8B-B14F-4D97-AF65-F5344CB8AC3E}">
        <p14:creationId xmlns:p14="http://schemas.microsoft.com/office/powerpoint/2010/main" val="122712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03CD-AA3A-4560-90C3-473AC4A9FF5E}"/>
              </a:ext>
            </a:extLst>
          </p:cNvPr>
          <p:cNvSpPr>
            <a:spLocks noGrp="1"/>
          </p:cNvSpPr>
          <p:nvPr>
            <p:ph type="title"/>
          </p:nvPr>
        </p:nvSpPr>
        <p:spPr/>
        <p:txBody>
          <a:bodyPr/>
          <a:lstStyle/>
          <a:p>
            <a:r>
              <a:rPr lang="en-US" dirty="0"/>
              <a:t>Furnace Setup</a:t>
            </a:r>
          </a:p>
        </p:txBody>
      </p:sp>
      <p:pic>
        <p:nvPicPr>
          <p:cNvPr id="4" name="Content Placeholder 3">
            <a:extLst>
              <a:ext uri="{FF2B5EF4-FFF2-40B4-BE49-F238E27FC236}">
                <a16:creationId xmlns:a16="http://schemas.microsoft.com/office/drawing/2014/main" id="{481E5C40-C2D3-4616-8B39-FCC01115797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760" b="22905"/>
          <a:stretch/>
        </p:blipFill>
        <p:spPr bwMode="auto">
          <a:xfrm>
            <a:off x="1206993" y="1825625"/>
            <a:ext cx="97780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2503D2FA-2CB9-41F2-932E-F0B38C1C302C}"/>
              </a:ext>
            </a:extLst>
          </p:cNvPr>
          <p:cNvCxnSpPr>
            <a:cxnSpLocks/>
          </p:cNvCxnSpPr>
          <p:nvPr/>
        </p:nvCxnSpPr>
        <p:spPr>
          <a:xfrm>
            <a:off x="3749879" y="3011648"/>
            <a:ext cx="4739780" cy="713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7C592FB-C742-4DD1-B3AB-4BCE9FCFC9C6}"/>
              </a:ext>
            </a:extLst>
          </p:cNvPr>
          <p:cNvSpPr txBox="1"/>
          <p:nvPr/>
        </p:nvSpPr>
        <p:spPr>
          <a:xfrm>
            <a:off x="7478785" y="3901003"/>
            <a:ext cx="2021747" cy="646331"/>
          </a:xfrm>
          <a:prstGeom prst="rect">
            <a:avLst/>
          </a:prstGeom>
          <a:solidFill>
            <a:schemeClr val="bg1"/>
          </a:solidFill>
        </p:spPr>
        <p:txBody>
          <a:bodyPr wrap="square" rtlCol="0">
            <a:spAutoFit/>
          </a:bodyPr>
          <a:lstStyle/>
          <a:p>
            <a:r>
              <a:rPr lang="en-US" dirty="0"/>
              <a:t>Temperature fiber sensors</a:t>
            </a:r>
          </a:p>
        </p:txBody>
      </p:sp>
    </p:spTree>
    <p:extLst>
      <p:ext uri="{BB962C8B-B14F-4D97-AF65-F5344CB8AC3E}">
        <p14:creationId xmlns:p14="http://schemas.microsoft.com/office/powerpoint/2010/main" val="379456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699935-53B3-4177-8E73-BE3A9F4BA0B0}"/>
              </a:ext>
            </a:extLst>
          </p:cNvPr>
          <p:cNvSpPr txBox="1"/>
          <p:nvPr/>
        </p:nvSpPr>
        <p:spPr>
          <a:xfrm>
            <a:off x="317501" y="337554"/>
            <a:ext cx="102838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High Temperature Characteristics of the LUNA </a:t>
            </a:r>
            <a:r>
              <a:rPr lang="en-US" altLang="ko-KR" dirty="0" err="1"/>
              <a:t>ODiSI</a:t>
            </a:r>
            <a:r>
              <a:rPr lang="en-US" altLang="ko-KR" dirty="0"/>
              <a:t>-B and SMF </a:t>
            </a:r>
            <a:endParaRPr lang="ko-KR" altLang="en-US" dirty="0"/>
          </a:p>
        </p:txBody>
      </p:sp>
      <p:pic>
        <p:nvPicPr>
          <p:cNvPr id="4" name="Picture 3">
            <a:extLst>
              <a:ext uri="{FF2B5EF4-FFF2-40B4-BE49-F238E27FC236}">
                <a16:creationId xmlns:a16="http://schemas.microsoft.com/office/drawing/2014/main" id="{6AD9E8AE-2BF0-4608-8C4E-1FE3670F6EBF}"/>
              </a:ext>
            </a:extLst>
          </p:cNvPr>
          <p:cNvPicPr>
            <a:picLocks noChangeAspect="1"/>
          </p:cNvPicPr>
          <p:nvPr/>
        </p:nvPicPr>
        <p:blipFill>
          <a:blip r:embed="rId2"/>
          <a:stretch>
            <a:fillRect/>
          </a:stretch>
        </p:blipFill>
        <p:spPr>
          <a:xfrm>
            <a:off x="458786" y="2257843"/>
            <a:ext cx="7267492" cy="2184735"/>
          </a:xfrm>
          <a:prstGeom prst="rect">
            <a:avLst/>
          </a:prstGeom>
        </p:spPr>
      </p:pic>
      <p:pic>
        <p:nvPicPr>
          <p:cNvPr id="5" name="Picture 4">
            <a:extLst>
              <a:ext uri="{FF2B5EF4-FFF2-40B4-BE49-F238E27FC236}">
                <a16:creationId xmlns:a16="http://schemas.microsoft.com/office/drawing/2014/main" id="{68DD2787-2D1A-4DED-BFB8-02F5665EA301}"/>
              </a:ext>
            </a:extLst>
          </p:cNvPr>
          <p:cNvPicPr>
            <a:picLocks noChangeAspect="1"/>
          </p:cNvPicPr>
          <p:nvPr/>
        </p:nvPicPr>
        <p:blipFill>
          <a:blip r:embed="rId3"/>
          <a:stretch>
            <a:fillRect/>
          </a:stretch>
        </p:blipFill>
        <p:spPr>
          <a:xfrm>
            <a:off x="7988671" y="1794329"/>
            <a:ext cx="3882626" cy="2625822"/>
          </a:xfrm>
          <a:prstGeom prst="rect">
            <a:avLst/>
          </a:prstGeom>
        </p:spPr>
      </p:pic>
    </p:spTree>
    <p:extLst>
      <p:ext uri="{BB962C8B-B14F-4D97-AF65-F5344CB8AC3E}">
        <p14:creationId xmlns:p14="http://schemas.microsoft.com/office/powerpoint/2010/main" val="43962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699935-53B3-4177-8E73-BE3A9F4BA0B0}"/>
              </a:ext>
            </a:extLst>
          </p:cNvPr>
          <p:cNvSpPr txBox="1"/>
          <p:nvPr/>
        </p:nvSpPr>
        <p:spPr>
          <a:xfrm>
            <a:off x="317501" y="337554"/>
            <a:ext cx="102838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High Temperature Characteristics of the LUNA </a:t>
            </a:r>
            <a:r>
              <a:rPr lang="en-US" altLang="ko-KR" dirty="0" err="1"/>
              <a:t>ODiSI</a:t>
            </a:r>
            <a:r>
              <a:rPr lang="en-US" altLang="ko-KR" dirty="0"/>
              <a:t>-B and SMF </a:t>
            </a:r>
            <a:endParaRPr lang="ko-KR" altLang="en-US" dirty="0"/>
          </a:p>
        </p:txBody>
      </p:sp>
      <p:pic>
        <p:nvPicPr>
          <p:cNvPr id="3" name="Picture 2">
            <a:extLst>
              <a:ext uri="{FF2B5EF4-FFF2-40B4-BE49-F238E27FC236}">
                <a16:creationId xmlns:a16="http://schemas.microsoft.com/office/drawing/2014/main" id="{3DCA879D-4557-43BD-A36F-48BC3611260B}"/>
              </a:ext>
            </a:extLst>
          </p:cNvPr>
          <p:cNvPicPr>
            <a:picLocks noChangeAspect="1"/>
          </p:cNvPicPr>
          <p:nvPr/>
        </p:nvPicPr>
        <p:blipFill>
          <a:blip r:embed="rId2"/>
          <a:stretch>
            <a:fillRect/>
          </a:stretch>
        </p:blipFill>
        <p:spPr>
          <a:xfrm>
            <a:off x="1654121" y="1216549"/>
            <a:ext cx="8350250" cy="4985591"/>
          </a:xfrm>
          <a:prstGeom prst="rect">
            <a:avLst/>
          </a:prstGeom>
        </p:spPr>
      </p:pic>
    </p:spTree>
    <p:extLst>
      <p:ext uri="{BB962C8B-B14F-4D97-AF65-F5344CB8AC3E}">
        <p14:creationId xmlns:p14="http://schemas.microsoft.com/office/powerpoint/2010/main" val="378751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699935-53B3-4177-8E73-BE3A9F4BA0B0}"/>
              </a:ext>
            </a:extLst>
          </p:cNvPr>
          <p:cNvSpPr txBox="1"/>
          <p:nvPr/>
        </p:nvSpPr>
        <p:spPr>
          <a:xfrm>
            <a:off x="317501" y="337554"/>
            <a:ext cx="102838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SMF modifications to withstand High Temperature Environments</a:t>
            </a:r>
            <a:endParaRPr lang="ko-KR" altLang="en-US" dirty="0"/>
          </a:p>
        </p:txBody>
      </p:sp>
      <p:graphicFrame>
        <p:nvGraphicFramePr>
          <p:cNvPr id="4" name="Table 3">
            <a:extLst>
              <a:ext uri="{FF2B5EF4-FFF2-40B4-BE49-F238E27FC236}">
                <a16:creationId xmlns:a16="http://schemas.microsoft.com/office/drawing/2014/main" id="{B3310DD5-8237-480B-968F-250C43127BE1}"/>
              </a:ext>
            </a:extLst>
          </p:cNvPr>
          <p:cNvGraphicFramePr>
            <a:graphicFrameLocks noGrp="1"/>
          </p:cNvGraphicFramePr>
          <p:nvPr>
            <p:extLst>
              <p:ext uri="{D42A27DB-BD31-4B8C-83A1-F6EECF244321}">
                <p14:modId xmlns:p14="http://schemas.microsoft.com/office/powerpoint/2010/main" val="1685699307"/>
              </p:ext>
            </p:extLst>
          </p:nvPr>
        </p:nvGraphicFramePr>
        <p:xfrm>
          <a:off x="684993" y="1264257"/>
          <a:ext cx="5411007" cy="3171105"/>
        </p:xfrm>
        <a:graphic>
          <a:graphicData uri="http://schemas.openxmlformats.org/drawingml/2006/table">
            <a:tbl>
              <a:tblPr firstRow="1" bandRow="1">
                <a:tableStyleId>{9D7B26C5-4107-4FEC-AEDC-1716B250A1EF}</a:tableStyleId>
              </a:tblPr>
              <a:tblGrid>
                <a:gridCol w="2108927">
                  <a:extLst>
                    <a:ext uri="{9D8B030D-6E8A-4147-A177-3AD203B41FA5}">
                      <a16:colId xmlns:a16="http://schemas.microsoft.com/office/drawing/2014/main" val="2478604067"/>
                    </a:ext>
                  </a:extLst>
                </a:gridCol>
                <a:gridCol w="1534019">
                  <a:extLst>
                    <a:ext uri="{9D8B030D-6E8A-4147-A177-3AD203B41FA5}">
                      <a16:colId xmlns:a16="http://schemas.microsoft.com/office/drawing/2014/main" val="2750642342"/>
                    </a:ext>
                  </a:extLst>
                </a:gridCol>
                <a:gridCol w="1768061">
                  <a:extLst>
                    <a:ext uri="{9D8B030D-6E8A-4147-A177-3AD203B41FA5}">
                      <a16:colId xmlns:a16="http://schemas.microsoft.com/office/drawing/2014/main" val="2795976988"/>
                    </a:ext>
                  </a:extLst>
                </a:gridCol>
              </a:tblGrid>
              <a:tr h="277229">
                <a:tc>
                  <a:txBody>
                    <a:bodyPr/>
                    <a:lstStyle/>
                    <a:p>
                      <a:r>
                        <a:rPr lang="en-US" sz="1200" dirty="0">
                          <a:solidFill>
                            <a:schemeClr val="tx1">
                              <a:lumMod val="50000"/>
                            </a:schemeClr>
                          </a:solidFill>
                        </a:rPr>
                        <a:t>Test</a:t>
                      </a:r>
                      <a:r>
                        <a:rPr lang="en-US" sz="1200" baseline="0" dirty="0">
                          <a:solidFill>
                            <a:schemeClr val="tx1">
                              <a:lumMod val="50000"/>
                            </a:schemeClr>
                          </a:solidFill>
                        </a:rPr>
                        <a:t> </a:t>
                      </a:r>
                      <a:r>
                        <a:rPr lang="en-US" sz="1200" dirty="0">
                          <a:solidFill>
                            <a:schemeClr val="tx1">
                              <a:lumMod val="50000"/>
                            </a:schemeClr>
                          </a:solidFill>
                        </a:rPr>
                        <a:t>Parameters</a:t>
                      </a:r>
                    </a:p>
                  </a:txBody>
                  <a:tcPr marL="80481" marR="80481" marT="40240" marB="40240"/>
                </a:tc>
                <a:tc>
                  <a:txBody>
                    <a:bodyPr/>
                    <a:lstStyle/>
                    <a:p>
                      <a:pPr algn="ctr"/>
                      <a:r>
                        <a:rPr lang="en-US" sz="1200" dirty="0">
                          <a:solidFill>
                            <a:schemeClr val="tx1">
                              <a:lumMod val="50000"/>
                            </a:schemeClr>
                          </a:solidFill>
                        </a:rPr>
                        <a:t>750 [C] - HE</a:t>
                      </a:r>
                    </a:p>
                  </a:txBody>
                  <a:tcPr marL="80481" marR="80481" marT="40240" marB="40240"/>
                </a:tc>
                <a:tc>
                  <a:txBody>
                    <a:bodyPr/>
                    <a:lstStyle/>
                    <a:p>
                      <a:pPr algn="ctr"/>
                      <a:r>
                        <a:rPr lang="en-US" sz="1200" dirty="0">
                          <a:solidFill>
                            <a:schemeClr val="tx1">
                              <a:lumMod val="50000"/>
                            </a:schemeClr>
                          </a:solidFill>
                        </a:rPr>
                        <a:t>750 [C] - BN</a:t>
                      </a:r>
                    </a:p>
                  </a:txBody>
                  <a:tcPr marL="80481" marR="80481" marT="40240" marB="40240"/>
                </a:tc>
                <a:extLst>
                  <a:ext uri="{0D108BD9-81ED-4DB2-BD59-A6C34878D82A}">
                    <a16:rowId xmlns:a16="http://schemas.microsoft.com/office/drawing/2014/main" val="2869011124"/>
                  </a:ext>
                </a:extLst>
              </a:tr>
              <a:tr h="277229">
                <a:tc>
                  <a:txBody>
                    <a:bodyPr/>
                    <a:lstStyle/>
                    <a:p>
                      <a:r>
                        <a:rPr lang="en-US" sz="1200">
                          <a:solidFill>
                            <a:schemeClr val="tx1">
                              <a:lumMod val="50000"/>
                            </a:schemeClr>
                          </a:solidFill>
                        </a:rPr>
                        <a:t>Interrogator</a:t>
                      </a:r>
                      <a:r>
                        <a:rPr lang="en-US" sz="1200" baseline="0">
                          <a:solidFill>
                            <a:schemeClr val="tx1">
                              <a:lumMod val="50000"/>
                            </a:schemeClr>
                          </a:solidFill>
                        </a:rPr>
                        <a:t> System</a:t>
                      </a:r>
                      <a:endParaRPr lang="en-US" sz="120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Luna </a:t>
                      </a:r>
                      <a:r>
                        <a:rPr lang="en-US" sz="1200" dirty="0" err="1">
                          <a:solidFill>
                            <a:schemeClr val="tx1">
                              <a:lumMod val="50000"/>
                            </a:schemeClr>
                          </a:solidFill>
                        </a:rPr>
                        <a:t>ODiSI</a:t>
                      </a:r>
                      <a:r>
                        <a:rPr lang="en-US" sz="1200" dirty="0">
                          <a:solidFill>
                            <a:schemeClr val="tx1">
                              <a:lumMod val="50000"/>
                            </a:schemeClr>
                          </a:solidFill>
                        </a:rPr>
                        <a:t>-B</a:t>
                      </a:r>
                    </a:p>
                  </a:txBody>
                  <a:tcPr marL="80481" marR="80481" marT="40240" marB="40240"/>
                </a:tc>
                <a:tc>
                  <a:txBody>
                    <a:bodyPr/>
                    <a:lstStyle/>
                    <a:p>
                      <a:pPr algn="ctr"/>
                      <a:r>
                        <a:rPr lang="en-US" sz="1200" dirty="0">
                          <a:solidFill>
                            <a:schemeClr val="tx1">
                              <a:lumMod val="50000"/>
                            </a:schemeClr>
                          </a:solidFill>
                        </a:rPr>
                        <a:t>Luna </a:t>
                      </a:r>
                      <a:r>
                        <a:rPr lang="en-US" sz="1200" dirty="0" err="1">
                          <a:solidFill>
                            <a:schemeClr val="tx1">
                              <a:lumMod val="50000"/>
                            </a:schemeClr>
                          </a:solidFill>
                        </a:rPr>
                        <a:t>ODiSI</a:t>
                      </a:r>
                      <a:r>
                        <a:rPr lang="en-US" sz="1200" dirty="0">
                          <a:solidFill>
                            <a:schemeClr val="tx1">
                              <a:lumMod val="50000"/>
                            </a:schemeClr>
                          </a:solidFill>
                        </a:rPr>
                        <a:t>-B</a:t>
                      </a:r>
                    </a:p>
                  </a:txBody>
                  <a:tcPr marL="80481" marR="80481" marT="40240" marB="40240"/>
                </a:tc>
                <a:extLst>
                  <a:ext uri="{0D108BD9-81ED-4DB2-BD59-A6C34878D82A}">
                    <a16:rowId xmlns:a16="http://schemas.microsoft.com/office/drawing/2014/main" val="4072175062"/>
                  </a:ext>
                </a:extLst>
              </a:tr>
              <a:tr h="277229">
                <a:tc>
                  <a:txBody>
                    <a:bodyPr/>
                    <a:lstStyle/>
                    <a:p>
                      <a:r>
                        <a:rPr lang="en-US" sz="1200" dirty="0">
                          <a:solidFill>
                            <a:schemeClr val="tx1">
                              <a:lumMod val="50000"/>
                            </a:schemeClr>
                          </a:solidFill>
                        </a:rPr>
                        <a:t>Type of Optical Fiber</a:t>
                      </a:r>
                    </a:p>
                  </a:txBody>
                  <a:tcPr marL="80481" marR="80481" marT="40240" marB="40240"/>
                </a:tc>
                <a:tc>
                  <a:txBody>
                    <a:bodyPr/>
                    <a:lstStyle/>
                    <a:p>
                      <a:pPr algn="ctr"/>
                      <a:r>
                        <a:rPr lang="en-US" sz="1200">
                          <a:solidFill>
                            <a:schemeClr val="tx1">
                              <a:lumMod val="50000"/>
                            </a:schemeClr>
                          </a:solidFill>
                        </a:rPr>
                        <a:t>Single</a:t>
                      </a:r>
                      <a:r>
                        <a:rPr lang="en-US" sz="1200" baseline="0">
                          <a:solidFill>
                            <a:schemeClr val="tx1">
                              <a:lumMod val="50000"/>
                            </a:schemeClr>
                          </a:solidFill>
                        </a:rPr>
                        <a:t> mode (SMF-28e)</a:t>
                      </a:r>
                      <a:endParaRPr lang="en-US" sz="120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Single</a:t>
                      </a:r>
                      <a:r>
                        <a:rPr lang="en-US" sz="1200" baseline="0" dirty="0">
                          <a:solidFill>
                            <a:schemeClr val="tx1">
                              <a:lumMod val="50000"/>
                            </a:schemeClr>
                          </a:solidFill>
                        </a:rPr>
                        <a:t> mode (SMF-28e)</a:t>
                      </a:r>
                      <a:endParaRPr lang="en-US" sz="1200" dirty="0">
                        <a:solidFill>
                          <a:schemeClr val="tx1">
                            <a:lumMod val="50000"/>
                          </a:schemeClr>
                        </a:solidFill>
                      </a:endParaRPr>
                    </a:p>
                  </a:txBody>
                  <a:tcPr marL="80481" marR="80481" marT="40240" marB="40240"/>
                </a:tc>
                <a:extLst>
                  <a:ext uri="{0D108BD9-81ED-4DB2-BD59-A6C34878D82A}">
                    <a16:rowId xmlns:a16="http://schemas.microsoft.com/office/drawing/2014/main" val="2403526825"/>
                  </a:ext>
                </a:extLst>
              </a:tr>
              <a:tr h="277229">
                <a:tc>
                  <a:txBody>
                    <a:bodyPr/>
                    <a:lstStyle/>
                    <a:p>
                      <a:r>
                        <a:rPr lang="en-US" sz="1200" dirty="0">
                          <a:solidFill>
                            <a:schemeClr val="tx1">
                              <a:lumMod val="50000"/>
                            </a:schemeClr>
                          </a:solidFill>
                        </a:rPr>
                        <a:t>Heater Type</a:t>
                      </a:r>
                    </a:p>
                  </a:txBody>
                  <a:tcPr marL="80481" marR="80481" marT="40240" marB="40240"/>
                </a:tc>
                <a:tc>
                  <a:txBody>
                    <a:bodyPr/>
                    <a:lstStyle/>
                    <a:p>
                      <a:pPr algn="ctr"/>
                      <a:r>
                        <a:rPr lang="en-US" sz="1200">
                          <a:solidFill>
                            <a:schemeClr val="tx1">
                              <a:lumMod val="50000"/>
                            </a:schemeClr>
                          </a:solidFill>
                        </a:rPr>
                        <a:t>Tube Furnace</a:t>
                      </a:r>
                    </a:p>
                  </a:txBody>
                  <a:tcPr marL="80481" marR="80481" marT="40240" marB="40240"/>
                </a:tc>
                <a:tc>
                  <a:txBody>
                    <a:bodyPr/>
                    <a:lstStyle/>
                    <a:p>
                      <a:pPr algn="ctr"/>
                      <a:r>
                        <a:rPr lang="en-US" sz="1200" dirty="0">
                          <a:solidFill>
                            <a:schemeClr val="tx1">
                              <a:lumMod val="50000"/>
                            </a:schemeClr>
                          </a:solidFill>
                        </a:rPr>
                        <a:t>Tube Furnace</a:t>
                      </a:r>
                    </a:p>
                  </a:txBody>
                  <a:tcPr marL="80481" marR="80481" marT="40240" marB="40240"/>
                </a:tc>
                <a:extLst>
                  <a:ext uri="{0D108BD9-81ED-4DB2-BD59-A6C34878D82A}">
                    <a16:rowId xmlns:a16="http://schemas.microsoft.com/office/drawing/2014/main" val="718490233"/>
                  </a:ext>
                </a:extLst>
              </a:tr>
              <a:tr h="277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Anneal</a:t>
                      </a:r>
                      <a:r>
                        <a:rPr lang="en-US" sz="1200" baseline="0" dirty="0">
                          <a:solidFill>
                            <a:schemeClr val="tx1">
                              <a:lumMod val="50000"/>
                            </a:schemeClr>
                          </a:solidFill>
                        </a:rPr>
                        <a:t> Type</a:t>
                      </a:r>
                      <a:endParaRPr lang="en-US" sz="1200" dirty="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800 [C] for 2 [</a:t>
                      </a:r>
                      <a:r>
                        <a:rPr lang="en-US" sz="1200" dirty="0" err="1">
                          <a:solidFill>
                            <a:schemeClr val="tx1">
                              <a:lumMod val="50000"/>
                            </a:schemeClr>
                          </a:solidFill>
                        </a:rPr>
                        <a:t>hrs</a:t>
                      </a:r>
                      <a:r>
                        <a:rPr lang="en-US" sz="1200" dirty="0">
                          <a:solidFill>
                            <a:schemeClr val="tx1">
                              <a:lumMod val="50000"/>
                            </a:schemeClr>
                          </a:solidFill>
                        </a:rPr>
                        <a:t>]</a:t>
                      </a:r>
                    </a:p>
                  </a:txBody>
                  <a:tcPr marL="80481" marR="80481" marT="40240" marB="40240"/>
                </a:tc>
                <a:tc>
                  <a:txBody>
                    <a:bodyPr/>
                    <a:lstStyle/>
                    <a:p>
                      <a:pPr algn="ctr"/>
                      <a:r>
                        <a:rPr lang="en-US" sz="1200" dirty="0">
                          <a:solidFill>
                            <a:schemeClr val="tx1">
                              <a:lumMod val="50000"/>
                            </a:schemeClr>
                          </a:solidFill>
                        </a:rPr>
                        <a:t>800 [C] for 2 [</a:t>
                      </a:r>
                      <a:r>
                        <a:rPr lang="en-US" sz="1200" dirty="0" err="1">
                          <a:solidFill>
                            <a:schemeClr val="tx1">
                              <a:lumMod val="50000"/>
                            </a:schemeClr>
                          </a:solidFill>
                        </a:rPr>
                        <a:t>hrs</a:t>
                      </a:r>
                      <a:r>
                        <a:rPr lang="en-US" sz="1200" dirty="0">
                          <a:solidFill>
                            <a:schemeClr val="tx1">
                              <a:lumMod val="50000"/>
                            </a:schemeClr>
                          </a:solidFill>
                        </a:rPr>
                        <a:t>]</a:t>
                      </a:r>
                    </a:p>
                  </a:txBody>
                  <a:tcPr marL="80481" marR="80481" marT="40240" marB="40240"/>
                </a:tc>
                <a:extLst>
                  <a:ext uri="{0D108BD9-81ED-4DB2-BD59-A6C34878D82A}">
                    <a16:rowId xmlns:a16="http://schemas.microsoft.com/office/drawing/2014/main" val="2758848751"/>
                  </a:ext>
                </a:extLst>
              </a:tr>
              <a:tr h="277229">
                <a:tc>
                  <a:txBody>
                    <a:bodyPr/>
                    <a:lstStyle/>
                    <a:p>
                      <a:r>
                        <a:rPr lang="en-US" sz="1200" dirty="0">
                          <a:solidFill>
                            <a:schemeClr val="tx1">
                              <a:lumMod val="50000"/>
                            </a:schemeClr>
                          </a:solidFill>
                        </a:rPr>
                        <a:t>Typical Experimental Timeframes</a:t>
                      </a:r>
                    </a:p>
                  </a:txBody>
                  <a:tcPr marL="80481" marR="80481" marT="40240" marB="40240"/>
                </a:tc>
                <a:tc>
                  <a:txBody>
                    <a:bodyPr/>
                    <a:lstStyle/>
                    <a:p>
                      <a:pPr algn="ctr"/>
                      <a:r>
                        <a:rPr lang="en-US" sz="1200" dirty="0">
                          <a:solidFill>
                            <a:schemeClr val="tx1">
                              <a:lumMod val="50000"/>
                            </a:schemeClr>
                          </a:solidFill>
                        </a:rPr>
                        <a:t>Until failure</a:t>
                      </a:r>
                    </a:p>
                  </a:txBody>
                  <a:tcPr marL="80481" marR="80481" marT="40240" marB="40240"/>
                </a:tc>
                <a:tc>
                  <a:txBody>
                    <a:bodyPr/>
                    <a:lstStyle/>
                    <a:p>
                      <a:pPr algn="ctr"/>
                      <a:r>
                        <a:rPr lang="en-US" sz="1200" dirty="0">
                          <a:solidFill>
                            <a:schemeClr val="tx1">
                              <a:lumMod val="50000"/>
                            </a:schemeClr>
                          </a:solidFill>
                        </a:rPr>
                        <a:t>Until failure</a:t>
                      </a:r>
                    </a:p>
                  </a:txBody>
                  <a:tcPr marL="80481" marR="80481" marT="40240" marB="40240"/>
                </a:tc>
                <a:extLst>
                  <a:ext uri="{0D108BD9-81ED-4DB2-BD59-A6C34878D82A}">
                    <a16:rowId xmlns:a16="http://schemas.microsoft.com/office/drawing/2014/main" val="2265799580"/>
                  </a:ext>
                </a:extLst>
              </a:tr>
              <a:tr h="277229">
                <a:tc>
                  <a:txBody>
                    <a:bodyPr/>
                    <a:lstStyle/>
                    <a:p>
                      <a:r>
                        <a:rPr lang="en-US" sz="1200">
                          <a:solidFill>
                            <a:schemeClr val="tx1">
                              <a:lumMod val="50000"/>
                            </a:schemeClr>
                          </a:solidFill>
                        </a:rPr>
                        <a:t>Termination End Types</a:t>
                      </a:r>
                    </a:p>
                  </a:txBody>
                  <a:tcPr marL="80481" marR="80481" marT="40240" marB="40240"/>
                </a:tc>
                <a:tc>
                  <a:txBody>
                    <a:bodyPr/>
                    <a:lstStyle/>
                    <a:p>
                      <a:pPr algn="ctr"/>
                      <a:r>
                        <a:rPr lang="en-US" sz="1200" dirty="0">
                          <a:solidFill>
                            <a:schemeClr val="tx1">
                              <a:lumMod val="50000"/>
                            </a:schemeClr>
                          </a:solidFill>
                        </a:rPr>
                        <a:t>~30 degree polish</a:t>
                      </a:r>
                    </a:p>
                  </a:txBody>
                  <a:tcPr marL="80481" marR="80481" marT="40240" marB="40240"/>
                </a:tc>
                <a:tc>
                  <a:txBody>
                    <a:bodyPr/>
                    <a:lstStyle/>
                    <a:p>
                      <a:pPr algn="ctr"/>
                      <a:r>
                        <a:rPr lang="en-US" sz="1200" dirty="0">
                          <a:solidFill>
                            <a:schemeClr val="tx1">
                              <a:lumMod val="50000"/>
                            </a:schemeClr>
                          </a:solidFill>
                        </a:rPr>
                        <a:t>~30 degree polish</a:t>
                      </a:r>
                    </a:p>
                  </a:txBody>
                  <a:tcPr marL="80481" marR="80481" marT="40240" marB="40240"/>
                </a:tc>
                <a:extLst>
                  <a:ext uri="{0D108BD9-81ED-4DB2-BD59-A6C34878D82A}">
                    <a16:rowId xmlns:a16="http://schemas.microsoft.com/office/drawing/2014/main" val="2479112372"/>
                  </a:ext>
                </a:extLst>
              </a:tr>
              <a:tr h="416090">
                <a:tc>
                  <a:txBody>
                    <a:bodyPr/>
                    <a:lstStyle/>
                    <a:p>
                      <a:r>
                        <a:rPr lang="en-US" sz="1200">
                          <a:solidFill>
                            <a:schemeClr val="tx1">
                              <a:lumMod val="50000"/>
                            </a:schemeClr>
                          </a:solidFill>
                        </a:rPr>
                        <a:t>Backfilled</a:t>
                      </a:r>
                      <a:r>
                        <a:rPr lang="en-US" sz="1200" baseline="0">
                          <a:solidFill>
                            <a:schemeClr val="tx1">
                              <a:lumMod val="50000"/>
                            </a:schemeClr>
                          </a:solidFill>
                        </a:rPr>
                        <a:t> Gas Type</a:t>
                      </a:r>
                      <a:endParaRPr lang="en-US" sz="120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Helium</a:t>
                      </a:r>
                    </a:p>
                  </a:txBody>
                  <a:tcPr marL="80481" marR="80481" marT="40240" marB="40240"/>
                </a:tc>
                <a:tc>
                  <a:txBody>
                    <a:bodyPr/>
                    <a:lstStyle/>
                    <a:p>
                      <a:pPr algn="ctr"/>
                      <a:r>
                        <a:rPr lang="en-US" sz="1200" dirty="0">
                          <a:solidFill>
                            <a:schemeClr val="tx1">
                              <a:lumMod val="50000"/>
                            </a:schemeClr>
                          </a:solidFill>
                        </a:rPr>
                        <a:t>Air with Boron Nitride coating</a:t>
                      </a:r>
                    </a:p>
                  </a:txBody>
                  <a:tcPr marL="80481" marR="80481" marT="40240" marB="40240"/>
                </a:tc>
                <a:extLst>
                  <a:ext uri="{0D108BD9-81ED-4DB2-BD59-A6C34878D82A}">
                    <a16:rowId xmlns:a16="http://schemas.microsoft.com/office/drawing/2014/main" val="575836737"/>
                  </a:ext>
                </a:extLst>
              </a:tr>
              <a:tr h="277229">
                <a:tc>
                  <a:txBody>
                    <a:bodyPr/>
                    <a:lstStyle/>
                    <a:p>
                      <a:r>
                        <a:rPr lang="en-US" sz="1200" dirty="0">
                          <a:solidFill>
                            <a:schemeClr val="tx1">
                              <a:lumMod val="50000"/>
                            </a:schemeClr>
                          </a:solidFill>
                        </a:rPr>
                        <a:t>Optical Fiber</a:t>
                      </a:r>
                      <a:r>
                        <a:rPr lang="en-US" sz="1200" baseline="0" dirty="0">
                          <a:solidFill>
                            <a:schemeClr val="tx1">
                              <a:lumMod val="50000"/>
                            </a:schemeClr>
                          </a:solidFill>
                        </a:rPr>
                        <a:t> Coating</a:t>
                      </a:r>
                      <a:endParaRPr lang="en-US" sz="1200" dirty="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Mechanical</a:t>
                      </a:r>
                      <a:r>
                        <a:rPr lang="en-US" sz="1200" baseline="0" dirty="0">
                          <a:solidFill>
                            <a:schemeClr val="tx1">
                              <a:lumMod val="50000"/>
                            </a:schemeClr>
                          </a:solidFill>
                        </a:rPr>
                        <a:t>ly Removed</a:t>
                      </a:r>
                      <a:endParaRPr lang="en-US" sz="1200" b="0" dirty="0">
                        <a:solidFill>
                          <a:schemeClr val="tx1">
                            <a:lumMod val="50000"/>
                          </a:schemeClr>
                        </a:solidFill>
                      </a:endParaRPr>
                    </a:p>
                  </a:txBody>
                  <a:tcPr marL="80481" marR="80481" marT="40240" marB="40240"/>
                </a:tc>
                <a:tc>
                  <a:txBody>
                    <a:bodyPr/>
                    <a:lstStyle/>
                    <a:p>
                      <a:pPr algn="ctr"/>
                      <a:r>
                        <a:rPr lang="en-US" sz="1200" dirty="0">
                          <a:solidFill>
                            <a:schemeClr val="tx1">
                              <a:lumMod val="50000"/>
                            </a:schemeClr>
                          </a:solidFill>
                        </a:rPr>
                        <a:t>Mechanical</a:t>
                      </a:r>
                      <a:r>
                        <a:rPr lang="en-US" sz="1200" baseline="0" dirty="0">
                          <a:solidFill>
                            <a:schemeClr val="tx1">
                              <a:lumMod val="50000"/>
                            </a:schemeClr>
                          </a:solidFill>
                        </a:rPr>
                        <a:t>ly Removed</a:t>
                      </a:r>
                      <a:endParaRPr lang="en-US" sz="1200" b="0" dirty="0">
                        <a:solidFill>
                          <a:schemeClr val="tx1">
                            <a:lumMod val="50000"/>
                          </a:schemeClr>
                        </a:solidFill>
                      </a:endParaRPr>
                    </a:p>
                  </a:txBody>
                  <a:tcPr marL="80481" marR="80481" marT="40240" marB="40240"/>
                </a:tc>
                <a:extLst>
                  <a:ext uri="{0D108BD9-81ED-4DB2-BD59-A6C34878D82A}">
                    <a16:rowId xmlns:a16="http://schemas.microsoft.com/office/drawing/2014/main" val="595352723"/>
                  </a:ext>
                </a:extLst>
              </a:tr>
            </a:tbl>
          </a:graphicData>
        </a:graphic>
      </p:graphicFrame>
      <p:pic>
        <p:nvPicPr>
          <p:cNvPr id="3" name="Picture 2">
            <a:extLst>
              <a:ext uri="{FF2B5EF4-FFF2-40B4-BE49-F238E27FC236}">
                <a16:creationId xmlns:a16="http://schemas.microsoft.com/office/drawing/2014/main" id="{2BC7D4B7-712E-4418-818A-A55C3BAF9627}"/>
              </a:ext>
            </a:extLst>
          </p:cNvPr>
          <p:cNvPicPr>
            <a:picLocks noChangeAspect="1"/>
          </p:cNvPicPr>
          <p:nvPr/>
        </p:nvPicPr>
        <p:blipFill>
          <a:blip r:embed="rId2"/>
          <a:stretch>
            <a:fillRect/>
          </a:stretch>
        </p:blipFill>
        <p:spPr>
          <a:xfrm>
            <a:off x="6734800" y="1295284"/>
            <a:ext cx="4936967" cy="2548803"/>
          </a:xfrm>
          <a:prstGeom prst="rect">
            <a:avLst/>
          </a:prstGeom>
        </p:spPr>
      </p:pic>
    </p:spTree>
    <p:extLst>
      <p:ext uri="{BB962C8B-B14F-4D97-AF65-F5344CB8AC3E}">
        <p14:creationId xmlns:p14="http://schemas.microsoft.com/office/powerpoint/2010/main" val="310191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DC64-CC7A-4FBA-9D38-27799E248B64}"/>
              </a:ext>
            </a:extLst>
          </p:cNvPr>
          <p:cNvSpPr>
            <a:spLocks noGrp="1"/>
          </p:cNvSpPr>
          <p:nvPr>
            <p:ph type="title"/>
          </p:nvPr>
        </p:nvSpPr>
        <p:spPr>
          <a:xfrm>
            <a:off x="838200" y="250711"/>
            <a:ext cx="10515600" cy="717055"/>
          </a:xfrm>
        </p:spPr>
        <p:txBody>
          <a:bodyPr>
            <a:noAutofit/>
          </a:bodyPr>
          <a:lstStyle/>
          <a:p>
            <a:r>
              <a:rPr lang="en-US" sz="2800" dirty="0"/>
              <a:t>Optical fiber temperature sensors survivability test in 750 [C] furnace</a:t>
            </a:r>
          </a:p>
        </p:txBody>
      </p:sp>
      <p:sp>
        <p:nvSpPr>
          <p:cNvPr id="7" name="TextBox 6">
            <a:extLst>
              <a:ext uri="{FF2B5EF4-FFF2-40B4-BE49-F238E27FC236}">
                <a16:creationId xmlns:a16="http://schemas.microsoft.com/office/drawing/2014/main" id="{DFEDF021-A0D3-4A2C-B2B8-72EA03582FDE}"/>
              </a:ext>
            </a:extLst>
          </p:cNvPr>
          <p:cNvSpPr txBox="1"/>
          <p:nvPr/>
        </p:nvSpPr>
        <p:spPr>
          <a:xfrm>
            <a:off x="6096000" y="5551714"/>
            <a:ext cx="5175380" cy="1077218"/>
          </a:xfrm>
          <a:prstGeom prst="rect">
            <a:avLst/>
          </a:prstGeom>
          <a:noFill/>
        </p:spPr>
        <p:txBody>
          <a:bodyPr wrap="square" rtlCol="0">
            <a:spAutoFit/>
          </a:bodyPr>
          <a:lstStyle/>
          <a:p>
            <a:r>
              <a:rPr lang="en-US" sz="1600" dirty="0"/>
              <a:t>Plot shows the signal loss for the initial keys of Helium fiber (magenta) and BN fiber (blue).  Red line shows 50% signal loss threshold.  Helium and BN exceeded the 50% line at 18.6 [</a:t>
            </a:r>
            <a:r>
              <a:rPr lang="en-US" sz="1600" dirty="0" err="1"/>
              <a:t>hr</a:t>
            </a:r>
            <a:r>
              <a:rPr lang="en-US" sz="1600" dirty="0"/>
              <a:t>] and 42.4 [</a:t>
            </a:r>
            <a:r>
              <a:rPr lang="en-US" sz="1600" dirty="0" err="1"/>
              <a:t>hr</a:t>
            </a:r>
            <a:r>
              <a:rPr lang="en-US" sz="1600" dirty="0"/>
              <a:t>], respectively.</a:t>
            </a:r>
          </a:p>
        </p:txBody>
      </p:sp>
      <p:pic>
        <p:nvPicPr>
          <p:cNvPr id="12" name="Picture 11" descr="Chart, scatter chart&#10;&#10;Description automatically generated">
            <a:extLst>
              <a:ext uri="{FF2B5EF4-FFF2-40B4-BE49-F238E27FC236}">
                <a16:creationId xmlns:a16="http://schemas.microsoft.com/office/drawing/2014/main" id="{5766E7EF-291F-44DD-88D8-7A3182B20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513" y="895221"/>
            <a:ext cx="5452844" cy="4677729"/>
          </a:xfrm>
          <a:prstGeom prst="rect">
            <a:avLst/>
          </a:prstGeom>
        </p:spPr>
      </p:pic>
      <p:cxnSp>
        <p:nvCxnSpPr>
          <p:cNvPr id="16" name="Straight Connector 15">
            <a:extLst>
              <a:ext uri="{FF2B5EF4-FFF2-40B4-BE49-F238E27FC236}">
                <a16:creationId xmlns:a16="http://schemas.microsoft.com/office/drawing/2014/main" id="{275DC299-3743-4BFD-96A1-36F62875D01F}"/>
              </a:ext>
            </a:extLst>
          </p:cNvPr>
          <p:cNvCxnSpPr/>
          <p:nvPr/>
        </p:nvCxnSpPr>
        <p:spPr>
          <a:xfrm>
            <a:off x="6509857" y="3154664"/>
            <a:ext cx="41357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4" name="Content Placeholder 3">
            <a:extLst>
              <a:ext uri="{FF2B5EF4-FFF2-40B4-BE49-F238E27FC236}">
                <a16:creationId xmlns:a16="http://schemas.microsoft.com/office/drawing/2014/main" id="{3CB3E2B5-B4AB-4EA4-B596-E5BAC50D720F}"/>
              </a:ext>
            </a:extLst>
          </p:cNvPr>
          <p:cNvSpPr>
            <a:spLocks noGrp="1"/>
          </p:cNvSpPr>
          <p:nvPr>
            <p:ph idx="1"/>
          </p:nvPr>
        </p:nvSpPr>
        <p:spPr>
          <a:xfrm>
            <a:off x="846590" y="1825625"/>
            <a:ext cx="5017316" cy="4351338"/>
          </a:xfrm>
        </p:spPr>
        <p:txBody>
          <a:bodyPr>
            <a:normAutofit/>
          </a:bodyPr>
          <a:lstStyle/>
          <a:p>
            <a:r>
              <a:rPr lang="en-US" sz="1800" dirty="0"/>
              <a:t>Corning SMF-28 Ultra can survive 750 [C] temperatures for 1780 hours (10.6 weeks) when protected with Helium gas cover or Boron Nitride coating</a:t>
            </a:r>
          </a:p>
          <a:p>
            <a:r>
              <a:rPr lang="en-US" sz="1800" dirty="0"/>
              <a:t>If we consider a 50% signal threshold for both He and BN fibers as a metric, then this test shows BN helps the fiber maintain signal more than the Helium backfilled gas by about 24 hours. </a:t>
            </a:r>
          </a:p>
          <a:p>
            <a:r>
              <a:rPr lang="en-US" sz="1800" dirty="0"/>
              <a:t>31 reference keys were made for both the Helium fiber and BN fiber.  Creating numerous reference keys is not ideal to maintain signal, and therefore, we are searching for fibers that have enhanced Rayleigh scatter signals.</a:t>
            </a:r>
          </a:p>
        </p:txBody>
      </p:sp>
      <p:cxnSp>
        <p:nvCxnSpPr>
          <p:cNvPr id="11" name="Straight Arrow Connector 10">
            <a:extLst>
              <a:ext uri="{FF2B5EF4-FFF2-40B4-BE49-F238E27FC236}">
                <a16:creationId xmlns:a16="http://schemas.microsoft.com/office/drawing/2014/main" id="{C5085C69-AB47-4F2B-9CF5-4A87BCE1465D}"/>
              </a:ext>
            </a:extLst>
          </p:cNvPr>
          <p:cNvCxnSpPr>
            <a:cxnSpLocks/>
          </p:cNvCxnSpPr>
          <p:nvPr/>
        </p:nvCxnSpPr>
        <p:spPr>
          <a:xfrm flipV="1">
            <a:off x="6778869" y="3165233"/>
            <a:ext cx="0" cy="1301259"/>
          </a:xfrm>
          <a:prstGeom prst="straightConnector1">
            <a:avLst/>
          </a:prstGeom>
          <a:ln w="2857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3888A7-633F-4832-8642-3E7D6F1F50B6}"/>
              </a:ext>
            </a:extLst>
          </p:cNvPr>
          <p:cNvCxnSpPr>
            <a:cxnSpLocks/>
          </p:cNvCxnSpPr>
          <p:nvPr/>
        </p:nvCxnSpPr>
        <p:spPr>
          <a:xfrm flipV="1">
            <a:off x="7177445" y="3176961"/>
            <a:ext cx="0" cy="612524"/>
          </a:xfrm>
          <a:prstGeom prst="straightConnector1">
            <a:avLst/>
          </a:prstGeom>
          <a:ln w="2857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1EF535-E7DF-469A-A968-32FF90A662CC}"/>
              </a:ext>
            </a:extLst>
          </p:cNvPr>
          <p:cNvSpPr txBox="1"/>
          <p:nvPr/>
        </p:nvSpPr>
        <p:spPr>
          <a:xfrm>
            <a:off x="6708531" y="4466492"/>
            <a:ext cx="2198077" cy="369332"/>
          </a:xfrm>
          <a:prstGeom prst="rect">
            <a:avLst/>
          </a:prstGeom>
          <a:noFill/>
        </p:spPr>
        <p:txBody>
          <a:bodyPr wrap="square" rtlCol="0">
            <a:spAutoFit/>
          </a:bodyPr>
          <a:lstStyle/>
          <a:p>
            <a:r>
              <a:rPr lang="en-US" dirty="0"/>
              <a:t>18.6 [</a:t>
            </a:r>
            <a:r>
              <a:rPr lang="en-US" dirty="0" err="1"/>
              <a:t>hrs</a:t>
            </a:r>
            <a:r>
              <a:rPr lang="en-US" dirty="0"/>
              <a:t>] – He </a:t>
            </a:r>
          </a:p>
        </p:txBody>
      </p:sp>
      <p:sp>
        <p:nvSpPr>
          <p:cNvPr id="18" name="TextBox 17">
            <a:extLst>
              <a:ext uri="{FF2B5EF4-FFF2-40B4-BE49-F238E27FC236}">
                <a16:creationId xmlns:a16="http://schemas.microsoft.com/office/drawing/2014/main" id="{F01920F7-1DE1-4220-9DFF-003A89F97D63}"/>
              </a:ext>
            </a:extLst>
          </p:cNvPr>
          <p:cNvSpPr txBox="1"/>
          <p:nvPr/>
        </p:nvSpPr>
        <p:spPr>
          <a:xfrm>
            <a:off x="6982111" y="3758656"/>
            <a:ext cx="2198077" cy="369332"/>
          </a:xfrm>
          <a:prstGeom prst="rect">
            <a:avLst/>
          </a:prstGeom>
          <a:noFill/>
        </p:spPr>
        <p:txBody>
          <a:bodyPr wrap="square" rtlCol="0">
            <a:spAutoFit/>
          </a:bodyPr>
          <a:lstStyle/>
          <a:p>
            <a:r>
              <a:rPr lang="en-US" dirty="0"/>
              <a:t>42.4 [</a:t>
            </a:r>
            <a:r>
              <a:rPr lang="en-US" dirty="0" err="1"/>
              <a:t>hrs</a:t>
            </a:r>
            <a:r>
              <a:rPr lang="en-US" dirty="0"/>
              <a:t>] – BN </a:t>
            </a:r>
          </a:p>
        </p:txBody>
      </p:sp>
    </p:spTree>
    <p:extLst>
      <p:ext uri="{BB962C8B-B14F-4D97-AF65-F5344CB8AC3E}">
        <p14:creationId xmlns:p14="http://schemas.microsoft.com/office/powerpoint/2010/main" val="178195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343940" y="1322558"/>
            <a:ext cx="4458969" cy="5078313"/>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r>
              <a:rPr lang="en-US" altLang="ko-KR" sz="1800" dirty="0"/>
              <a:t>UW-Madison’s high pressure testing loop can simulate PWR conditions using single or multiple heating rods.</a:t>
            </a:r>
          </a:p>
          <a:p>
            <a:pPr marL="0" indent="0">
              <a:buNone/>
            </a:pPr>
            <a:r>
              <a:rPr lang="en-US" altLang="ko-KR" sz="1800" dirty="0"/>
              <a:t> </a:t>
            </a:r>
          </a:p>
          <a:p>
            <a:r>
              <a:rPr lang="en-US" altLang="ko-KR" sz="1800" dirty="0"/>
              <a:t>PWR conditions can reach temperatures up to 400 [C] and pressures up to 25 [MPa]. </a:t>
            </a:r>
          </a:p>
          <a:p>
            <a:pPr marL="0" indent="0">
              <a:buNone/>
            </a:pPr>
            <a:endParaRPr lang="en-US" altLang="ko-KR" sz="1800" dirty="0"/>
          </a:p>
          <a:p>
            <a:r>
              <a:rPr lang="en-US" altLang="ko-KR" sz="1800" dirty="0"/>
              <a:t>Fiber optic sensor (FOS) system used to capture distributed temperature measurements with spatial resolution ranging from 1.25 [mm] to 5 [mm]. </a:t>
            </a:r>
          </a:p>
          <a:p>
            <a:endParaRPr lang="en-US" altLang="ko-KR" sz="1800" dirty="0"/>
          </a:p>
          <a:p>
            <a:r>
              <a:rPr lang="en-US" altLang="ko-KR" sz="1800" dirty="0"/>
              <a:t>Critical Heat Flux (CHF) events detected, and trigger shut down of experiment to protect heat rod and testing facility.</a:t>
            </a:r>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43940" y="348031"/>
            <a:ext cx="9891901"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Health Monitoring via Distributed Temperature Measurements</a:t>
            </a:r>
            <a:endParaRPr lang="ko-KR" altLang="en-US" dirty="0"/>
          </a:p>
        </p:txBody>
      </p:sp>
      <p:pic>
        <p:nvPicPr>
          <p:cNvPr id="14" name="Picture 13">
            <a:extLst>
              <a:ext uri="{FF2B5EF4-FFF2-40B4-BE49-F238E27FC236}">
                <a16:creationId xmlns:a16="http://schemas.microsoft.com/office/drawing/2014/main" id="{1DE2221E-16A3-43BD-9530-684676C57542}"/>
              </a:ext>
            </a:extLst>
          </p:cNvPr>
          <p:cNvPicPr>
            <a:picLocks noChangeAspect="1"/>
          </p:cNvPicPr>
          <p:nvPr/>
        </p:nvPicPr>
        <p:blipFill>
          <a:blip r:embed="rId2"/>
          <a:stretch>
            <a:fillRect/>
          </a:stretch>
        </p:blipFill>
        <p:spPr>
          <a:xfrm>
            <a:off x="4902577" y="874363"/>
            <a:ext cx="7030561" cy="5539455"/>
          </a:xfrm>
          <a:prstGeom prst="rect">
            <a:avLst/>
          </a:prstGeom>
        </p:spPr>
      </p:pic>
      <p:sp>
        <p:nvSpPr>
          <p:cNvPr id="15" name="TextBox 14">
            <a:extLst>
              <a:ext uri="{FF2B5EF4-FFF2-40B4-BE49-F238E27FC236}">
                <a16:creationId xmlns:a16="http://schemas.microsoft.com/office/drawing/2014/main" id="{69949C6C-FDA7-468D-9DE3-A0C653FA6FDB}"/>
              </a:ext>
            </a:extLst>
          </p:cNvPr>
          <p:cNvSpPr txBox="1"/>
          <p:nvPr/>
        </p:nvSpPr>
        <p:spPr>
          <a:xfrm>
            <a:off x="5006110" y="5283200"/>
            <a:ext cx="3703782" cy="101566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(a) </a:t>
            </a:r>
            <a:r>
              <a:rPr lang="en-US" sz="1200" dirty="0">
                <a:latin typeface="Arial" panose="020B0604020202020204" pitchFamily="34" charset="0"/>
                <a:cs typeface="Arial" panose="020B0604020202020204" pitchFamily="34" charset="0"/>
              </a:rPr>
              <a:t>High pressure testing loop. </a:t>
            </a:r>
            <a:r>
              <a:rPr lang="en-US" sz="1200" b="1" dirty="0">
                <a:latin typeface="Arial" panose="020B0604020202020204" pitchFamily="34" charset="0"/>
                <a:cs typeface="Arial" panose="020B0604020202020204" pitchFamily="34" charset="0"/>
              </a:rPr>
              <a:t>(b) </a:t>
            </a:r>
            <a:r>
              <a:rPr lang="en-US" sz="1200" dirty="0">
                <a:latin typeface="Arial" panose="020B0604020202020204" pitchFamily="34" charset="0"/>
                <a:cs typeface="Arial" panose="020B0604020202020204" pitchFamily="34" charset="0"/>
              </a:rPr>
              <a:t>Experimental</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temperature profile [C] mapped on Position [m] vs Time [s] plot. White spots represent no data. </a:t>
            </a:r>
            <a:r>
              <a:rPr lang="en-US" sz="1200" b="1" dirty="0">
                <a:latin typeface="Arial" panose="020B0604020202020204" pitchFamily="34" charset="0"/>
                <a:cs typeface="Arial" panose="020B0604020202020204" pitchFamily="34" charset="0"/>
              </a:rPr>
              <a:t>(c) </a:t>
            </a:r>
            <a:r>
              <a:rPr lang="en-US" sz="1200" dirty="0">
                <a:latin typeface="Arial" panose="020B0604020202020204" pitchFamily="34" charset="0"/>
                <a:cs typeface="Arial" panose="020B0604020202020204" pitchFamily="34" charset="0"/>
              </a:rPr>
              <a:t>Temperature [C] vs Position plot [m] of CHF event.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83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317500" y="1488290"/>
            <a:ext cx="10868660" cy="4339650"/>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pPr marL="0" indent="0">
              <a:buNone/>
            </a:pPr>
            <a:r>
              <a:rPr lang="en-US" altLang="ko-KR" sz="2400" b="1" dirty="0"/>
              <a:t>Section 1</a:t>
            </a:r>
          </a:p>
          <a:p>
            <a:r>
              <a:rPr lang="en-US" altLang="ko-KR" sz="2400" dirty="0"/>
              <a:t>Discussion on how optical fibers work</a:t>
            </a:r>
          </a:p>
          <a:p>
            <a:r>
              <a:rPr lang="en-US" altLang="ko-KR" sz="2400" dirty="0"/>
              <a:t>Discussion on Rayleigh backscatter</a:t>
            </a:r>
          </a:p>
          <a:p>
            <a:r>
              <a:rPr lang="en-US" altLang="ko-KR" sz="2400" dirty="0"/>
              <a:t>Discussion on OFDR</a:t>
            </a:r>
          </a:p>
          <a:p>
            <a:r>
              <a:rPr lang="en-US" altLang="ko-KR" sz="2400" dirty="0"/>
              <a:t>Discussion on the temperature and strain algorithm</a:t>
            </a:r>
          </a:p>
          <a:p>
            <a:pPr marL="0" indent="0">
              <a:buNone/>
            </a:pPr>
            <a:endParaRPr lang="en-US" altLang="ko-KR" sz="2400" dirty="0"/>
          </a:p>
          <a:p>
            <a:pPr marL="0" indent="0">
              <a:buNone/>
            </a:pPr>
            <a:r>
              <a:rPr lang="en-US" altLang="ko-KR" sz="2400" b="1" dirty="0"/>
              <a:t>Section 2</a:t>
            </a:r>
          </a:p>
          <a:p>
            <a:r>
              <a:rPr lang="en-US" altLang="ko-KR" sz="2400" dirty="0"/>
              <a:t>Characteristics of the LUNA </a:t>
            </a:r>
            <a:r>
              <a:rPr lang="en-US" altLang="ko-KR" sz="2400" dirty="0" err="1"/>
              <a:t>ODiSI</a:t>
            </a:r>
            <a:r>
              <a:rPr lang="en-US" altLang="ko-KR" sz="2400" dirty="0"/>
              <a:t>-B and temperature data</a:t>
            </a:r>
          </a:p>
          <a:p>
            <a:r>
              <a:rPr lang="en-US" altLang="ko-KR" sz="2400" dirty="0"/>
              <a:t>Research on using strain data on pressurized vessels to characterize internal pressure</a:t>
            </a:r>
          </a:p>
          <a:p>
            <a:endParaRPr lang="en-US" altLang="ko-KR" sz="1800" dirty="0"/>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17501" y="337554"/>
            <a:ext cx="6096000"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Presentation Outline</a:t>
            </a:r>
            <a:endParaRPr lang="ko-KR" altLang="en-US" dirty="0"/>
          </a:p>
        </p:txBody>
      </p:sp>
    </p:spTree>
    <p:extLst>
      <p:ext uri="{BB962C8B-B14F-4D97-AF65-F5344CB8AC3E}">
        <p14:creationId xmlns:p14="http://schemas.microsoft.com/office/powerpoint/2010/main" val="2066088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D770-40AA-41DE-A2C8-E0E428C7E2D1}"/>
              </a:ext>
            </a:extLst>
          </p:cNvPr>
          <p:cNvSpPr>
            <a:spLocks noGrp="1"/>
          </p:cNvSpPr>
          <p:nvPr>
            <p:ph type="ctrTitle"/>
          </p:nvPr>
        </p:nvSpPr>
        <p:spPr/>
        <p:txBody>
          <a:bodyPr/>
          <a:lstStyle/>
          <a:p>
            <a:r>
              <a:rPr lang="en-US" dirty="0"/>
              <a:t>Distributed Strain Sensing</a:t>
            </a:r>
          </a:p>
        </p:txBody>
      </p:sp>
      <p:sp>
        <p:nvSpPr>
          <p:cNvPr id="3" name="Subtitle 2">
            <a:extLst>
              <a:ext uri="{FF2B5EF4-FFF2-40B4-BE49-F238E27FC236}">
                <a16:creationId xmlns:a16="http://schemas.microsoft.com/office/drawing/2014/main" id="{6BD6271F-2276-40FD-A4BA-F838CA503C33}"/>
              </a:ext>
            </a:extLst>
          </p:cNvPr>
          <p:cNvSpPr>
            <a:spLocks noGrp="1"/>
          </p:cNvSpPr>
          <p:nvPr>
            <p:ph type="subTitle" idx="1"/>
          </p:nvPr>
        </p:nvSpPr>
        <p:spPr/>
        <p:txBody>
          <a:bodyPr/>
          <a:lstStyle/>
          <a:p>
            <a:r>
              <a:rPr lang="en-US" dirty="0"/>
              <a:t>LUNA </a:t>
            </a:r>
            <a:r>
              <a:rPr lang="en-US" dirty="0" err="1"/>
              <a:t>ODiSI</a:t>
            </a:r>
            <a:r>
              <a:rPr lang="en-US" dirty="0"/>
              <a:t>-B</a:t>
            </a:r>
          </a:p>
        </p:txBody>
      </p:sp>
    </p:spTree>
    <p:extLst>
      <p:ext uri="{BB962C8B-B14F-4D97-AF65-F5344CB8AC3E}">
        <p14:creationId xmlns:p14="http://schemas.microsoft.com/office/powerpoint/2010/main" val="121764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343940" y="1582340"/>
            <a:ext cx="5661355" cy="4247317"/>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r>
              <a:rPr lang="en-US" altLang="ko-KR" sz="1800" dirty="0"/>
              <a:t>Conduct research on embedding fiber optical sensors (FOS) onto the surface of tubes for monitoring internal pressure.</a:t>
            </a:r>
          </a:p>
          <a:p>
            <a:endParaRPr lang="en-US" altLang="ko-KR" sz="1800" dirty="0"/>
          </a:p>
          <a:p>
            <a:r>
              <a:rPr lang="en-US" altLang="ko-KR" sz="1800" dirty="0"/>
              <a:t>FOS are wrapped and bonded around tubes in a helical orientation or in a helical trench. The helical configuration allows for the optical strain sensor to be decomposed into its axial and circumferential components.</a:t>
            </a:r>
          </a:p>
          <a:p>
            <a:endParaRPr lang="en-US" altLang="ko-KR" sz="1800" dirty="0"/>
          </a:p>
          <a:p>
            <a:r>
              <a:rPr lang="en-US" altLang="ko-KR" sz="1800" dirty="0"/>
              <a:t>Develop a methodology for collecting strain data in high-temperature and high-pressure environments. The strain data needs to be compensated for temperature influence.</a:t>
            </a:r>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43940" y="348031"/>
            <a:ext cx="9891901"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Health Monitoring via Distributed Strain Measurements</a:t>
            </a:r>
            <a:endParaRPr lang="ko-KR" altLang="en-US" dirty="0"/>
          </a:p>
        </p:txBody>
      </p:sp>
      <p:pic>
        <p:nvPicPr>
          <p:cNvPr id="9" name="Picture 8">
            <a:extLst>
              <a:ext uri="{FF2B5EF4-FFF2-40B4-BE49-F238E27FC236}">
                <a16:creationId xmlns:a16="http://schemas.microsoft.com/office/drawing/2014/main" id="{4FD62349-51C2-47B2-9507-A4D21791B1EC}"/>
              </a:ext>
            </a:extLst>
          </p:cNvPr>
          <p:cNvPicPr>
            <a:picLocks noChangeAspect="1"/>
          </p:cNvPicPr>
          <p:nvPr/>
        </p:nvPicPr>
        <p:blipFill>
          <a:blip r:embed="rId2"/>
          <a:stretch>
            <a:fillRect/>
          </a:stretch>
        </p:blipFill>
        <p:spPr>
          <a:xfrm>
            <a:off x="6096000" y="1948056"/>
            <a:ext cx="5876279" cy="3196600"/>
          </a:xfrm>
          <a:prstGeom prst="rect">
            <a:avLst/>
          </a:prstGeom>
          <a:ln>
            <a:solidFill>
              <a:schemeClr val="tx1"/>
            </a:solidFill>
          </a:ln>
        </p:spPr>
      </p:pic>
      <p:sp>
        <p:nvSpPr>
          <p:cNvPr id="12" name="TextBox 11">
            <a:extLst>
              <a:ext uri="{FF2B5EF4-FFF2-40B4-BE49-F238E27FC236}">
                <a16:creationId xmlns:a16="http://schemas.microsoft.com/office/drawing/2014/main" id="{035FDBA6-BAB7-49FD-8822-8ECB28510F79}"/>
              </a:ext>
            </a:extLst>
          </p:cNvPr>
          <p:cNvSpPr txBox="1"/>
          <p:nvPr/>
        </p:nvSpPr>
        <p:spPr>
          <a:xfrm>
            <a:off x="6247962" y="5346087"/>
            <a:ext cx="4968119" cy="461665"/>
          </a:xfrm>
          <a:prstGeom prst="rect">
            <a:avLst/>
          </a:prstGeom>
          <a:noFill/>
        </p:spPr>
        <p:txBody>
          <a:bodyPr wrap="square">
            <a:spAutoFit/>
          </a:bodyPr>
          <a:lstStyle/>
          <a:p>
            <a:r>
              <a:rPr lang="en-US" sz="1200" b="1" dirty="0">
                <a:effectLst/>
                <a:latin typeface="Arial" panose="020B0604020202020204" pitchFamily="34" charset="0"/>
                <a:ea typeface="Calibri" panose="020F0502020204030204" pitchFamily="34" charset="0"/>
                <a:cs typeface="Arial" panose="020B0604020202020204" pitchFamily="34" charset="0"/>
              </a:rPr>
              <a:t>Figure: </a:t>
            </a:r>
            <a:r>
              <a:rPr lang="en-US" sz="1200" dirty="0">
                <a:effectLst/>
                <a:latin typeface="Arial" panose="020B0604020202020204" pitchFamily="34" charset="0"/>
                <a:ea typeface="Calibri" panose="020F0502020204030204" pitchFamily="34" charset="0"/>
                <a:cs typeface="Arial" panose="020B0604020202020204" pitchFamily="34" charset="0"/>
              </a:rPr>
              <a:t>Schematic of helical trench on a 3/8 [in] O.D. tube w/ 22.5 [in] length.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547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259C-C995-4D51-AEA7-788BD30636DF}"/>
              </a:ext>
            </a:extLst>
          </p:cNvPr>
          <p:cNvSpPr>
            <a:spLocks noGrp="1"/>
          </p:cNvSpPr>
          <p:nvPr>
            <p:ph type="title"/>
          </p:nvPr>
        </p:nvSpPr>
        <p:spPr>
          <a:xfrm>
            <a:off x="838200" y="365125"/>
            <a:ext cx="10515600" cy="697811"/>
          </a:xfrm>
        </p:spPr>
        <p:txBody>
          <a:bodyPr>
            <a:normAutofit/>
          </a:bodyPr>
          <a:lstStyle/>
          <a:p>
            <a:r>
              <a:rPr lang="en-US" sz="2800" dirty="0"/>
              <a:t>Experimental Setup and Correlation Methodology for the </a:t>
            </a:r>
            <a:r>
              <a:rPr lang="en-US" sz="2800" dirty="0" err="1"/>
              <a:t>ODiSI</a:t>
            </a:r>
            <a:r>
              <a:rPr lang="en-US" sz="2800" dirty="0"/>
              <a:t>-B </a:t>
            </a:r>
          </a:p>
        </p:txBody>
      </p:sp>
      <p:pic>
        <p:nvPicPr>
          <p:cNvPr id="7" name="Picture 6">
            <a:extLst>
              <a:ext uri="{FF2B5EF4-FFF2-40B4-BE49-F238E27FC236}">
                <a16:creationId xmlns:a16="http://schemas.microsoft.com/office/drawing/2014/main" id="{0664D554-58F5-45C0-8D4E-2D335651BEA5}"/>
              </a:ext>
            </a:extLst>
          </p:cNvPr>
          <p:cNvPicPr/>
          <p:nvPr/>
        </p:nvPicPr>
        <p:blipFill>
          <a:blip r:embed="rId2"/>
          <a:stretch>
            <a:fillRect/>
          </a:stretch>
        </p:blipFill>
        <p:spPr>
          <a:xfrm>
            <a:off x="6953250" y="2812144"/>
            <a:ext cx="4400550" cy="3330246"/>
          </a:xfrm>
          <a:prstGeom prst="rect">
            <a:avLst/>
          </a:prstGeom>
        </p:spPr>
      </p:pic>
      <p:pic>
        <p:nvPicPr>
          <p:cNvPr id="8" name="Picture 7" descr="A picture containing device, meter, miller&#10;&#10;Description automatically generated">
            <a:extLst>
              <a:ext uri="{FF2B5EF4-FFF2-40B4-BE49-F238E27FC236}">
                <a16:creationId xmlns:a16="http://schemas.microsoft.com/office/drawing/2014/main" id="{09FF2086-78C7-4F0E-BE5B-19E7087E139B}"/>
              </a:ext>
            </a:extLst>
          </p:cNvPr>
          <p:cNvPicPr/>
          <p:nvPr/>
        </p:nvPicPr>
        <p:blipFill>
          <a:blip r:embed="rId3"/>
          <a:stretch>
            <a:fillRect/>
          </a:stretch>
        </p:blipFill>
        <p:spPr>
          <a:xfrm>
            <a:off x="6953250" y="958668"/>
            <a:ext cx="4400550" cy="1832157"/>
          </a:xfrm>
          <a:prstGeom prst="rect">
            <a:avLst/>
          </a:prstGeom>
        </p:spPr>
      </p:pic>
      <p:sp>
        <p:nvSpPr>
          <p:cNvPr id="10" name="Content Placeholder 2">
            <a:extLst>
              <a:ext uri="{FF2B5EF4-FFF2-40B4-BE49-F238E27FC236}">
                <a16:creationId xmlns:a16="http://schemas.microsoft.com/office/drawing/2014/main" id="{C65988DC-62A7-4FE3-BBE0-2EE3A6E883B2}"/>
              </a:ext>
            </a:extLst>
          </p:cNvPr>
          <p:cNvSpPr>
            <a:spLocks noGrp="1"/>
          </p:cNvSpPr>
          <p:nvPr>
            <p:ph idx="1"/>
          </p:nvPr>
        </p:nvSpPr>
        <p:spPr>
          <a:xfrm>
            <a:off x="762000" y="1419224"/>
            <a:ext cx="5238750" cy="4886325"/>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single-mode fiber from Corning (SMF 28-Ultra) was wrapped in the helix groove and adhered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Ceramabond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668, a high-temperature ceramic adhesive.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Luna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ODiSI</a:t>
            </a:r>
            <a:r>
              <a:rPr lang="en-US" sz="1800" dirty="0">
                <a:effectLst/>
                <a:latin typeface="Calibri" panose="020F0502020204030204" pitchFamily="34" charset="0"/>
                <a:ea typeface="Calibri" panose="020F0502020204030204" pitchFamily="34" charset="0"/>
                <a:cs typeface="Times New Roman" panose="02020603050405020304" pitchFamily="18" charset="0"/>
              </a:rPr>
              <a:t>-B was used to interrogate the SMF 28-Ultra fiber</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hydraulic pump was used to pressurize the 3/8-inch SS tube up to 10,000± 100 [psi]. </a:t>
            </a:r>
          </a:p>
          <a:p>
            <a:r>
              <a:rPr lang="en-US" sz="1800" dirty="0">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requency shift response to 1,000± 100  [psi] stages in internal pressure up to 10,000± 100 [psi] were measured.   </a:t>
            </a:r>
            <a:endParaRPr lang="en-US" sz="1800" dirty="0"/>
          </a:p>
          <a:p>
            <a:pPr marL="0" indent="0">
              <a:buNone/>
            </a:pPr>
            <a:endParaRPr lang="en-US" sz="1800" dirty="0"/>
          </a:p>
          <a:p>
            <a:endParaRPr lang="en-US" sz="1800" dirty="0"/>
          </a:p>
          <a:p>
            <a:endParaRPr lang="en-US" dirty="0"/>
          </a:p>
        </p:txBody>
      </p:sp>
      <p:sp>
        <p:nvSpPr>
          <p:cNvPr id="11" name="TextBox 10">
            <a:extLst>
              <a:ext uri="{FF2B5EF4-FFF2-40B4-BE49-F238E27FC236}">
                <a16:creationId xmlns:a16="http://schemas.microsoft.com/office/drawing/2014/main" id="{F73B5AAF-FF02-4200-BAF4-1DD0FAD04786}"/>
              </a:ext>
            </a:extLst>
          </p:cNvPr>
          <p:cNvSpPr txBox="1"/>
          <p:nvPr/>
        </p:nvSpPr>
        <p:spPr>
          <a:xfrm>
            <a:off x="6096000" y="6075527"/>
            <a:ext cx="6067425" cy="584775"/>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Figure:</a:t>
            </a:r>
            <a:r>
              <a:rPr lang="en-US" sz="1600" dirty="0">
                <a:effectLst/>
                <a:latin typeface="Calibri" panose="020F0502020204030204" pitchFamily="34" charset="0"/>
                <a:ea typeface="Calibri" panose="020F0502020204030204" pitchFamily="34" charset="0"/>
                <a:cs typeface="Times New Roman" panose="02020603050405020304" pitchFamily="18" charset="0"/>
              </a:rPr>
              <a:t> Experimental setup (top). Frequency shift response to ten 1000± 100 [psi] stages(bottom). </a:t>
            </a:r>
            <a:endParaRPr lang="en-US" sz="1400" dirty="0"/>
          </a:p>
        </p:txBody>
      </p:sp>
    </p:spTree>
    <p:extLst>
      <p:ext uri="{BB962C8B-B14F-4D97-AF65-F5344CB8AC3E}">
        <p14:creationId xmlns:p14="http://schemas.microsoft.com/office/powerpoint/2010/main" val="116918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259C-C995-4D51-AEA7-788BD30636DF}"/>
              </a:ext>
            </a:extLst>
          </p:cNvPr>
          <p:cNvSpPr>
            <a:spLocks noGrp="1"/>
          </p:cNvSpPr>
          <p:nvPr>
            <p:ph type="title"/>
          </p:nvPr>
        </p:nvSpPr>
        <p:spPr>
          <a:xfrm>
            <a:off x="838200" y="365126"/>
            <a:ext cx="10515600" cy="615950"/>
          </a:xfrm>
        </p:spPr>
        <p:txBody>
          <a:bodyPr>
            <a:normAutofit/>
          </a:bodyPr>
          <a:lstStyle/>
          <a:p>
            <a:r>
              <a:rPr lang="en-US" sz="2800" dirty="0"/>
              <a:t>Luna </a:t>
            </a:r>
            <a:r>
              <a:rPr lang="en-US" sz="2800" dirty="0" err="1"/>
              <a:t>ODiSI</a:t>
            </a:r>
            <a:r>
              <a:rPr lang="en-US" sz="2800" dirty="0"/>
              <a:t>-B Correlation for Hoop Strain</a:t>
            </a:r>
          </a:p>
        </p:txBody>
      </p:sp>
      <p:sp>
        <p:nvSpPr>
          <p:cNvPr id="9" name="Content Placeholder 2">
            <a:extLst>
              <a:ext uri="{FF2B5EF4-FFF2-40B4-BE49-F238E27FC236}">
                <a16:creationId xmlns:a16="http://schemas.microsoft.com/office/drawing/2014/main" id="{BA415D39-BE42-460B-A595-255BE33408F3}"/>
              </a:ext>
            </a:extLst>
          </p:cNvPr>
          <p:cNvSpPr txBox="1">
            <a:spLocks/>
          </p:cNvSpPr>
          <p:nvPr/>
        </p:nvSpPr>
        <p:spPr>
          <a:xfrm>
            <a:off x="762000" y="1419224"/>
            <a:ext cx="5238750" cy="4886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Calibri" panose="020F0502020204030204" pitchFamily="34" charset="0"/>
                <a:cs typeface="Times New Roman" panose="02020603050405020304" pitchFamily="18" charset="0"/>
              </a:rPr>
              <a:t>Internal pressure was converted to hoop strain using pressurized vessel equations.</a:t>
            </a:r>
          </a:p>
          <a:p>
            <a:r>
              <a:rPr lang="en-US" sz="1800" dirty="0">
                <a:latin typeface="Calibri" panose="020F0502020204030204" pitchFamily="34" charset="0"/>
                <a:cs typeface="Times New Roman" panose="02020603050405020304" pitchFamily="18" charset="0"/>
              </a:rPr>
              <a:t>Hoop strain was plotted against frequency shift.</a:t>
            </a:r>
          </a:p>
          <a:p>
            <a:r>
              <a:rPr lang="en-US" sz="1800" dirty="0">
                <a:latin typeface="Calibri" panose="020F0502020204030204" pitchFamily="34" charset="0"/>
                <a:cs typeface="Times New Roman" panose="02020603050405020304" pitchFamily="18" charset="0"/>
              </a:rPr>
              <a:t>MS Excel was used to find a linear fit for a correlation.</a:t>
            </a:r>
          </a:p>
          <a:p>
            <a:r>
              <a:rPr lang="en-US" sz="1800" dirty="0">
                <a:latin typeface="Calibri" panose="020F0502020204030204" pitchFamily="34" charset="0"/>
                <a:cs typeface="Times New Roman" panose="02020603050405020304" pitchFamily="18" charset="0"/>
              </a:rPr>
              <a:t>New correlation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ε=-59.60υ where υ is the frequency shift values. </a:t>
            </a:r>
            <a:endParaRPr lang="en-US" sz="1800" dirty="0"/>
          </a:p>
          <a:p>
            <a:pPr marL="0" indent="0">
              <a:buFont typeface="Arial" panose="020B0604020202020204" pitchFamily="34" charset="0"/>
              <a:buNone/>
            </a:pPr>
            <a:endParaRPr lang="en-US" sz="1800" dirty="0"/>
          </a:p>
          <a:p>
            <a:endParaRPr lang="en-US" sz="1800" dirty="0"/>
          </a:p>
          <a:p>
            <a:endParaRPr lang="en-US" dirty="0"/>
          </a:p>
        </p:txBody>
      </p:sp>
      <p:pic>
        <p:nvPicPr>
          <p:cNvPr id="10" name="Picture 9">
            <a:extLst>
              <a:ext uri="{FF2B5EF4-FFF2-40B4-BE49-F238E27FC236}">
                <a16:creationId xmlns:a16="http://schemas.microsoft.com/office/drawing/2014/main" id="{826C3F4A-932E-4581-8770-B3839CCEB03F}"/>
              </a:ext>
            </a:extLst>
          </p:cNvPr>
          <p:cNvPicPr/>
          <p:nvPr/>
        </p:nvPicPr>
        <p:blipFill>
          <a:blip r:embed="rId2">
            <a:extLst>
              <a:ext uri="{28A0092B-C50C-407E-A947-70E740481C1C}">
                <a14:useLocalDpi xmlns:a14="http://schemas.microsoft.com/office/drawing/2010/main" val="0"/>
              </a:ext>
            </a:extLst>
          </a:blip>
          <a:stretch>
            <a:fillRect/>
          </a:stretch>
        </p:blipFill>
        <p:spPr>
          <a:xfrm>
            <a:off x="6400799" y="1419224"/>
            <a:ext cx="5595145" cy="3800476"/>
          </a:xfrm>
          <a:prstGeom prst="rect">
            <a:avLst/>
          </a:prstGeom>
        </p:spPr>
      </p:pic>
      <p:sp>
        <p:nvSpPr>
          <p:cNvPr id="12" name="TextBox 11">
            <a:extLst>
              <a:ext uri="{FF2B5EF4-FFF2-40B4-BE49-F238E27FC236}">
                <a16:creationId xmlns:a16="http://schemas.microsoft.com/office/drawing/2014/main" id="{D66FE49D-0A05-40DC-A64B-411D9AFDCD5A}"/>
              </a:ext>
            </a:extLst>
          </p:cNvPr>
          <p:cNvSpPr txBox="1"/>
          <p:nvPr/>
        </p:nvSpPr>
        <p:spPr>
          <a:xfrm>
            <a:off x="6124575" y="5365460"/>
            <a:ext cx="6067425" cy="646331"/>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Figure: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Hoop strain plotted against Frequency shift [dB].  MS Excel was used to find a linear fit.</a:t>
            </a:r>
            <a:endParaRPr lang="en-US" sz="1400" dirty="0"/>
          </a:p>
        </p:txBody>
      </p:sp>
    </p:spTree>
    <p:extLst>
      <p:ext uri="{BB962C8B-B14F-4D97-AF65-F5344CB8AC3E}">
        <p14:creationId xmlns:p14="http://schemas.microsoft.com/office/powerpoint/2010/main" val="423878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D770-40AA-41DE-A2C8-E0E428C7E2D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6BD6271F-2276-40FD-A4BA-F838CA503C3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578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1989-C699-4381-BED9-14B5BF57F25D}"/>
              </a:ext>
            </a:extLst>
          </p:cNvPr>
          <p:cNvSpPr>
            <a:spLocks noGrp="1"/>
          </p:cNvSpPr>
          <p:nvPr>
            <p:ph type="ctrTitle"/>
          </p:nvPr>
        </p:nvSpPr>
        <p:spPr/>
        <p:txBody>
          <a:bodyPr/>
          <a:lstStyle/>
          <a:p>
            <a:r>
              <a:rPr lang="en-US" dirty="0"/>
              <a:t>Section 1: Background</a:t>
            </a:r>
          </a:p>
        </p:txBody>
      </p:sp>
      <p:sp>
        <p:nvSpPr>
          <p:cNvPr id="3" name="Subtitle 2">
            <a:extLst>
              <a:ext uri="{FF2B5EF4-FFF2-40B4-BE49-F238E27FC236}">
                <a16:creationId xmlns:a16="http://schemas.microsoft.com/office/drawing/2014/main" id="{4977362D-6F58-453C-8BEA-EEB16336E1DD}"/>
              </a:ext>
            </a:extLst>
          </p:cNvPr>
          <p:cNvSpPr>
            <a:spLocks noGrp="1"/>
          </p:cNvSpPr>
          <p:nvPr>
            <p:ph type="subTitle" idx="1"/>
          </p:nvPr>
        </p:nvSpPr>
        <p:spPr/>
        <p:txBody>
          <a:bodyPr/>
          <a:lstStyle/>
          <a:p>
            <a:r>
              <a:rPr lang="en-US" dirty="0"/>
              <a:t>Optic fibers, Rayleigh scattering, OFDR, Temperature &amp; Strain </a:t>
            </a:r>
            <a:r>
              <a:rPr lang="en-US" dirty="0" err="1"/>
              <a:t>Algothrim</a:t>
            </a:r>
            <a:endParaRPr lang="en-US" dirty="0"/>
          </a:p>
        </p:txBody>
      </p:sp>
    </p:spTree>
    <p:extLst>
      <p:ext uri="{BB962C8B-B14F-4D97-AF65-F5344CB8AC3E}">
        <p14:creationId xmlns:p14="http://schemas.microsoft.com/office/powerpoint/2010/main" val="350911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317501" y="1397674"/>
            <a:ext cx="6711949" cy="4062651"/>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en-US" altLang="ko-KR" sz="1800" dirty="0"/>
          </a:p>
          <a:p>
            <a:r>
              <a:rPr lang="en-US" altLang="ko-KR" sz="1800" dirty="0"/>
              <a:t>Optical fibers may be used for temperature, strain, pressure.</a:t>
            </a:r>
          </a:p>
          <a:p>
            <a:r>
              <a:rPr lang="en-US" altLang="ko-KR" sz="1800" dirty="0"/>
              <a:t>The spatial resolution is very high.  Choice of having 1.25 [mm] at 24 [Hz] or 5 [mm] at 100 [Hz] of spacing between each data point.</a:t>
            </a:r>
          </a:p>
          <a:p>
            <a:pPr lvl="1">
              <a:buFont typeface="Wingdings" panose="05000000000000000000" pitchFamily="2" charset="2"/>
              <a:buChar char="v"/>
            </a:pPr>
            <a:r>
              <a:rPr lang="en-US" altLang="ko-KR" sz="2000" dirty="0"/>
              <a:t>For example, in a one-meter sensor, you can have as much 800 points of data for each time step.   At 24 [Hz], you have 19,200 points of data for each second. </a:t>
            </a:r>
          </a:p>
          <a:p>
            <a:r>
              <a:rPr lang="en-US" altLang="ko-KR" sz="1800" dirty="0"/>
              <a:t>For this reason, fiber optic sensors are candidates for research, big data collection for machine learning algorithms, and health monitoring of critical components in power plants or facilities.</a:t>
            </a:r>
          </a:p>
          <a:p>
            <a:endParaRPr lang="en-US" altLang="ko-KR" sz="1800" dirty="0"/>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17501" y="337554"/>
            <a:ext cx="77311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Why use fiber optic sensors</a:t>
            </a:r>
            <a:endParaRPr lang="ko-KR" altLang="en-US" dirty="0"/>
          </a:p>
        </p:txBody>
      </p:sp>
      <p:pic>
        <p:nvPicPr>
          <p:cNvPr id="5" name="Picture 4" descr="A close up of a device&#10;&#10;Description automatically generated">
            <a:extLst>
              <a:ext uri="{FF2B5EF4-FFF2-40B4-BE49-F238E27FC236}">
                <a16:creationId xmlns:a16="http://schemas.microsoft.com/office/drawing/2014/main" id="{B57D7049-E5CB-4EE7-9AEA-1E1AFB4EB6D5}"/>
              </a:ext>
            </a:extLst>
          </p:cNvPr>
          <p:cNvPicPr>
            <a:picLocks noChangeAspect="1"/>
          </p:cNvPicPr>
          <p:nvPr/>
        </p:nvPicPr>
        <p:blipFill rotWithShape="1">
          <a:blip r:embed="rId2"/>
          <a:srcRect l="17313" t="-90" r="6448" b="244"/>
          <a:stretch/>
        </p:blipFill>
        <p:spPr>
          <a:xfrm>
            <a:off x="7696199" y="1697841"/>
            <a:ext cx="3075453" cy="3020858"/>
          </a:xfrm>
          <a:prstGeom prst="rect">
            <a:avLst/>
          </a:prstGeom>
        </p:spPr>
      </p:pic>
      <p:sp>
        <p:nvSpPr>
          <p:cNvPr id="7" name="TextBox 6">
            <a:extLst>
              <a:ext uri="{FF2B5EF4-FFF2-40B4-BE49-F238E27FC236}">
                <a16:creationId xmlns:a16="http://schemas.microsoft.com/office/drawing/2014/main" id="{016511AD-E2F4-4930-B37A-11DDDACA5679}"/>
              </a:ext>
            </a:extLst>
          </p:cNvPr>
          <p:cNvSpPr txBox="1"/>
          <p:nvPr/>
        </p:nvSpPr>
        <p:spPr>
          <a:xfrm>
            <a:off x="7696198" y="5021659"/>
            <a:ext cx="3075453"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a:t>
            </a:r>
            <a:r>
              <a:rPr lang="en-US" sz="1200" dirty="0">
                <a:latin typeface="Arial" panose="020B0604020202020204" pitchFamily="34" charset="0"/>
                <a:cs typeface="Arial" panose="020B0604020202020204" pitchFamily="34" charset="0"/>
              </a:rPr>
              <a:t>Fiber-optic temperature and strain sensor – 1 [m] length</a:t>
            </a:r>
          </a:p>
        </p:txBody>
      </p:sp>
    </p:spTree>
    <p:extLst>
      <p:ext uri="{BB962C8B-B14F-4D97-AF65-F5344CB8AC3E}">
        <p14:creationId xmlns:p14="http://schemas.microsoft.com/office/powerpoint/2010/main" val="268265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00CF-94B7-45E2-BB05-1DA7DCAB6D5F}"/>
              </a:ext>
            </a:extLst>
          </p:cNvPr>
          <p:cNvSpPr>
            <a:spLocks noGrp="1"/>
          </p:cNvSpPr>
          <p:nvPr>
            <p:ph type="title"/>
          </p:nvPr>
        </p:nvSpPr>
        <p:spPr/>
        <p:txBody>
          <a:bodyPr/>
          <a:lstStyle/>
          <a:p>
            <a:r>
              <a:rPr lang="en-US" dirty="0"/>
              <a:t>Required components for temperature and strain measurements</a:t>
            </a:r>
          </a:p>
        </p:txBody>
      </p:sp>
      <p:sp>
        <p:nvSpPr>
          <p:cNvPr id="3" name="Content Placeholder 2">
            <a:extLst>
              <a:ext uri="{FF2B5EF4-FFF2-40B4-BE49-F238E27FC236}">
                <a16:creationId xmlns:a16="http://schemas.microsoft.com/office/drawing/2014/main" id="{E2AB852E-CB34-46DB-AF03-193BB79A97FF}"/>
              </a:ext>
            </a:extLst>
          </p:cNvPr>
          <p:cNvSpPr>
            <a:spLocks noGrp="1"/>
          </p:cNvSpPr>
          <p:nvPr>
            <p:ph sz="half" idx="1"/>
          </p:nvPr>
        </p:nvSpPr>
        <p:spPr>
          <a:xfrm>
            <a:off x="838200" y="4373879"/>
            <a:ext cx="5516880" cy="1803083"/>
          </a:xfrm>
        </p:spPr>
        <p:txBody>
          <a:bodyPr/>
          <a:lstStyle/>
          <a:p>
            <a:r>
              <a:rPr lang="en-US" dirty="0"/>
              <a:t>Single mode fibers</a:t>
            </a:r>
          </a:p>
          <a:p>
            <a:r>
              <a:rPr lang="en-US" dirty="0"/>
              <a:t>Tunable laser and reflectometer</a:t>
            </a:r>
          </a:p>
          <a:p>
            <a:r>
              <a:rPr lang="en-US" dirty="0"/>
              <a:t>Temperature and Strain algorithm </a:t>
            </a:r>
          </a:p>
          <a:p>
            <a:endParaRPr lang="en-US" dirty="0"/>
          </a:p>
        </p:txBody>
      </p:sp>
      <p:pic>
        <p:nvPicPr>
          <p:cNvPr id="5" name="Picture 4" descr="A close up of a device&#10;&#10;Description automatically generated">
            <a:extLst>
              <a:ext uri="{FF2B5EF4-FFF2-40B4-BE49-F238E27FC236}">
                <a16:creationId xmlns:a16="http://schemas.microsoft.com/office/drawing/2014/main" id="{3F8611B7-D5D3-4CA3-A5EF-6B1B9E6D6440}"/>
              </a:ext>
            </a:extLst>
          </p:cNvPr>
          <p:cNvPicPr>
            <a:picLocks noChangeAspect="1"/>
          </p:cNvPicPr>
          <p:nvPr/>
        </p:nvPicPr>
        <p:blipFill rotWithShape="1">
          <a:blip r:embed="rId2"/>
          <a:srcRect l="17313" t="-90" r="6448" b="244"/>
          <a:stretch/>
        </p:blipFill>
        <p:spPr>
          <a:xfrm>
            <a:off x="1691642" y="1462330"/>
            <a:ext cx="2475432" cy="2431489"/>
          </a:xfrm>
          <a:prstGeom prst="rect">
            <a:avLst/>
          </a:prstGeom>
        </p:spPr>
      </p:pic>
      <p:pic>
        <p:nvPicPr>
          <p:cNvPr id="7" name="Picture 6">
            <a:extLst>
              <a:ext uri="{FF2B5EF4-FFF2-40B4-BE49-F238E27FC236}">
                <a16:creationId xmlns:a16="http://schemas.microsoft.com/office/drawing/2014/main" id="{9F4AC45C-63E6-4ABA-916C-019B1BA46101}"/>
              </a:ext>
            </a:extLst>
          </p:cNvPr>
          <p:cNvPicPr>
            <a:picLocks noChangeAspect="1"/>
          </p:cNvPicPr>
          <p:nvPr/>
        </p:nvPicPr>
        <p:blipFill>
          <a:blip r:embed="rId3"/>
          <a:stretch>
            <a:fillRect/>
          </a:stretch>
        </p:blipFill>
        <p:spPr>
          <a:xfrm>
            <a:off x="4867155" y="1462330"/>
            <a:ext cx="5633203" cy="2431489"/>
          </a:xfrm>
          <a:prstGeom prst="rect">
            <a:avLst/>
          </a:prstGeom>
        </p:spPr>
      </p:pic>
    </p:spTree>
    <p:extLst>
      <p:ext uri="{BB962C8B-B14F-4D97-AF65-F5344CB8AC3E}">
        <p14:creationId xmlns:p14="http://schemas.microsoft.com/office/powerpoint/2010/main" val="104958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3F512AA-ABD0-406D-BB25-B86E391A8DD7}"/>
                  </a:ext>
                </a:extLst>
              </p:cNvPr>
              <p:cNvSpPr txBox="1"/>
              <p:nvPr/>
            </p:nvSpPr>
            <p:spPr>
              <a:xfrm>
                <a:off x="317500" y="1488291"/>
                <a:ext cx="5178425" cy="3895554"/>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en-US" altLang="ko-KR" sz="1800" dirty="0"/>
              </a:p>
              <a:p>
                <a:r>
                  <a:rPr lang="en-US" altLang="ko-KR" sz="1800" dirty="0"/>
                  <a:t>Snell’s law</a:t>
                </a:r>
              </a:p>
              <a:p>
                <a:pPr lvl="1"/>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𝑛</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𝑠𝑖𝑛</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𝜃</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𝑛</m:t>
                          </m:r>
                        </m:e>
                        <m:sub>
                          <m:r>
                            <a:rPr lang="en-US" altLang="ko-KR" sz="2000" b="0" i="1" smtClean="0">
                              <a:latin typeface="Cambria Math" panose="02040503050406030204" pitchFamily="18" charset="0"/>
                            </a:rPr>
                            <m:t>2</m:t>
                          </m:r>
                        </m:sub>
                      </m:sSub>
                      <m:r>
                        <a:rPr lang="en-US" altLang="ko-KR" sz="2000" b="0" i="1" smtClean="0">
                          <a:latin typeface="Cambria Math" panose="02040503050406030204" pitchFamily="18" charset="0"/>
                        </a:rPr>
                        <m:t>𝑠𝑖𝑛</m:t>
                      </m:r>
                      <m:sSub>
                        <m:sSubPr>
                          <m:ctrlPr>
                            <a:rPr lang="en-US" altLang="ko-KR" sz="2000" b="0" i="1" smtClean="0">
                              <a:latin typeface="Cambria Math" panose="02040503050406030204" pitchFamily="18" charset="0"/>
                            </a:rPr>
                          </m:ctrlPr>
                        </m:sSubPr>
                        <m:e>
                          <m:r>
                            <a:rPr lang="ko-KR" altLang="en-US" sz="2000" b="0" i="1" smtClean="0">
                              <a:latin typeface="Cambria Math" panose="02040503050406030204" pitchFamily="18" charset="0"/>
                            </a:rPr>
                            <m:t>𝜃</m:t>
                          </m:r>
                        </m:e>
                        <m:sub>
                          <m:r>
                            <a:rPr lang="en-US" altLang="ko-KR" sz="2000" b="0" i="1" smtClean="0">
                              <a:latin typeface="Cambria Math" panose="02040503050406030204" pitchFamily="18" charset="0"/>
                            </a:rPr>
                            <m:t>2</m:t>
                          </m:r>
                        </m:sub>
                      </m:sSub>
                    </m:oMath>
                  </m:oMathPara>
                </a14:m>
                <a:endParaRPr lang="en-US" altLang="ko-KR" sz="2000" dirty="0"/>
              </a:p>
              <a:p>
                <a:r>
                  <a:rPr lang="en-US" altLang="ko-KR" sz="1800" dirty="0"/>
                  <a:t>The critical angle</a:t>
                </a:r>
              </a:p>
              <a:p>
                <a:pPr lvl="1"/>
                <a:r>
                  <a:rPr lang="en-US" altLang="ko-KR" sz="2000" dirty="0"/>
                  <a:t>	</a:t>
                </a:r>
                <a14:m>
                  <m:oMath xmlns:m="http://schemas.openxmlformats.org/officeDocument/2006/math">
                    <m:sSub>
                      <m:sSubPr>
                        <m:ctrlPr>
                          <a:rPr lang="en-US" altLang="ko-KR" sz="2000" b="0" i="1" smtClean="0">
                            <a:latin typeface="Cambria Math" panose="02040503050406030204" pitchFamily="18" charset="0"/>
                          </a:rPr>
                        </m:ctrlPr>
                      </m:sSubPr>
                      <m:e>
                        <m:r>
                          <a:rPr lang="ko-KR" altLang="en-US" sz="2000" i="1" smtClean="0">
                            <a:latin typeface="Cambria Math" panose="02040503050406030204" pitchFamily="18" charset="0"/>
                          </a:rPr>
                          <m:t>𝜃</m:t>
                        </m:r>
                      </m:e>
                      <m:sub>
                        <m:r>
                          <a:rPr lang="en-US" altLang="ko-KR" sz="2000" b="0" i="1" smtClean="0">
                            <a:latin typeface="Cambria Math" panose="02040503050406030204" pitchFamily="18" charset="0"/>
                          </a:rPr>
                          <m:t>𝐶</m:t>
                        </m:r>
                      </m:sub>
                    </m:sSub>
                    <m:r>
                      <a:rPr lang="en-US" altLang="ko-KR" sz="2000" b="0" i="1" smtClean="0">
                        <a:latin typeface="Cambria Math" panose="02040503050406030204" pitchFamily="18" charset="0"/>
                      </a:rPr>
                      <m:t>=</m:t>
                    </m:r>
                    <m:func>
                      <m:funcPr>
                        <m:ctrlPr>
                          <a:rPr lang="en-US" altLang="ko-KR" sz="2000" b="0" i="1" smtClean="0">
                            <a:latin typeface="Cambria Math" panose="02040503050406030204" pitchFamily="18" charset="0"/>
                          </a:rPr>
                        </m:ctrlPr>
                      </m:funcPr>
                      <m:fName>
                        <m:sSup>
                          <m:sSupPr>
                            <m:ctrlPr>
                              <a:rPr lang="en-US" altLang="ko-KR" sz="2000" b="0" i="1" smtClean="0">
                                <a:latin typeface="Cambria Math" panose="02040503050406030204" pitchFamily="18" charset="0"/>
                              </a:rPr>
                            </m:ctrlPr>
                          </m:sSupPr>
                          <m:e>
                            <m:r>
                              <m:rPr>
                                <m:sty m:val="p"/>
                              </m:rPr>
                              <a:rPr lang="en-US" altLang="ko-KR" sz="2000" b="0" i="0" smtClean="0">
                                <a:latin typeface="Cambria Math" panose="02040503050406030204" pitchFamily="18" charset="0"/>
                              </a:rPr>
                              <m:t>sin</m:t>
                            </m:r>
                          </m:e>
                          <m:sup>
                            <m:r>
                              <a:rPr lang="en-US" altLang="ko-KR" sz="2000" b="0" i="1" smtClean="0">
                                <a:latin typeface="Cambria Math" panose="02040503050406030204" pitchFamily="18" charset="0"/>
                              </a:rPr>
                              <m:t>−1</m:t>
                            </m:r>
                          </m:sup>
                        </m:sSup>
                      </m:fName>
                      <m:e>
                        <m:r>
                          <a:rPr lang="en-US" altLang="ko-KR" sz="2000" b="0" i="1" smtClean="0">
                            <a:latin typeface="Cambria Math" panose="02040503050406030204" pitchFamily="18" charset="0"/>
                          </a:rPr>
                          <m:t>(</m:t>
                        </m:r>
                        <m:f>
                          <m:fPr>
                            <m:ctrlPr>
                              <a:rPr lang="en-US" altLang="ko-KR" sz="2000" b="0" i="1" smtClean="0">
                                <a:latin typeface="Cambria Math" panose="02040503050406030204" pitchFamily="18" charset="0"/>
                              </a:rPr>
                            </m:ctrlPr>
                          </m:fPr>
                          <m:num>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𝑛</m:t>
                                </m:r>
                              </m:e>
                              <m:sub>
                                <m:r>
                                  <a:rPr lang="en-US" altLang="ko-KR" sz="2000" b="0" i="1" smtClean="0">
                                    <a:latin typeface="Cambria Math" panose="02040503050406030204" pitchFamily="18" charset="0"/>
                                  </a:rPr>
                                  <m:t>2</m:t>
                                </m:r>
                              </m:sub>
                            </m:sSub>
                          </m:num>
                          <m:den>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𝑛</m:t>
                                </m:r>
                              </m:e>
                              <m:sub>
                                <m:r>
                                  <a:rPr lang="en-US" altLang="ko-KR" sz="2000" b="0" i="1" smtClean="0">
                                    <a:latin typeface="Cambria Math" panose="02040503050406030204" pitchFamily="18" charset="0"/>
                                  </a:rPr>
                                  <m:t>1</m:t>
                                </m:r>
                              </m:sub>
                            </m:sSub>
                          </m:den>
                        </m:f>
                        <m:r>
                          <a:rPr lang="en-US" altLang="ko-KR" sz="2000" b="0" i="1" smtClean="0">
                            <a:latin typeface="Cambria Math" panose="02040503050406030204" pitchFamily="18" charset="0"/>
                          </a:rPr>
                          <m:t>)</m:t>
                        </m:r>
                      </m:e>
                    </m:func>
                  </m:oMath>
                </a14:m>
                <a:endParaRPr lang="en-US" altLang="ko-KR" sz="2000" dirty="0"/>
              </a:p>
              <a:p>
                <a:r>
                  <a:rPr lang="en-US" altLang="ko-KR" sz="1800" dirty="0"/>
                  <a:t>The bigger the difference between the indices of refraction in the two optical materials, the larger the critical angle.</a:t>
                </a:r>
              </a:p>
              <a:p>
                <a:endParaRPr lang="en-US" altLang="ko-KR" sz="1800" dirty="0"/>
              </a:p>
              <a:p>
                <a:r>
                  <a:rPr lang="en-US" altLang="ko-KR" sz="1800" dirty="0"/>
                  <a:t>The fiber is design to be a light guide.</a:t>
                </a:r>
              </a:p>
              <a:p>
                <a:endParaRPr lang="en-US" altLang="ko-KR" sz="1800" dirty="0"/>
              </a:p>
              <a:p>
                <a:endParaRPr lang="en-US" altLang="ko-KR" sz="1800" dirty="0"/>
              </a:p>
              <a:p>
                <a:endParaRPr lang="en-US" altLang="ko-KR" sz="1800" dirty="0"/>
              </a:p>
            </p:txBody>
          </p:sp>
        </mc:Choice>
        <mc:Fallback>
          <p:sp>
            <p:nvSpPr>
              <p:cNvPr id="6" name="TextBox 5">
                <a:extLst>
                  <a:ext uri="{FF2B5EF4-FFF2-40B4-BE49-F238E27FC236}">
                    <a16:creationId xmlns:a16="http://schemas.microsoft.com/office/drawing/2014/main" id="{D3F512AA-ABD0-406D-BB25-B86E391A8DD7}"/>
                  </a:ext>
                </a:extLst>
              </p:cNvPr>
              <p:cNvSpPr txBox="1">
                <a:spLocks noRot="1" noChangeAspect="1" noMove="1" noResize="1" noEditPoints="1" noAdjustHandles="1" noChangeArrowheads="1" noChangeShapeType="1" noTextEdit="1"/>
              </p:cNvSpPr>
              <p:nvPr/>
            </p:nvSpPr>
            <p:spPr>
              <a:xfrm>
                <a:off x="317500" y="1488291"/>
                <a:ext cx="5178425" cy="3895554"/>
              </a:xfrm>
              <a:prstGeom prst="rect">
                <a:avLst/>
              </a:prstGeom>
              <a:blipFill>
                <a:blip r:embed="rId2"/>
                <a:stretch>
                  <a:fillRect l="-706" r="-4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A699935-53B3-4177-8E73-BE3A9F4BA0B0}"/>
              </a:ext>
            </a:extLst>
          </p:cNvPr>
          <p:cNvSpPr txBox="1"/>
          <p:nvPr/>
        </p:nvSpPr>
        <p:spPr>
          <a:xfrm>
            <a:off x="317501" y="337554"/>
            <a:ext cx="77311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Optical Fiber Theory – Total Internal Reflection</a:t>
            </a:r>
            <a:endParaRPr lang="ko-KR" altLang="en-US" dirty="0"/>
          </a:p>
        </p:txBody>
      </p:sp>
      <p:sp>
        <p:nvSpPr>
          <p:cNvPr id="7" name="TextBox 6">
            <a:extLst>
              <a:ext uri="{FF2B5EF4-FFF2-40B4-BE49-F238E27FC236}">
                <a16:creationId xmlns:a16="http://schemas.microsoft.com/office/drawing/2014/main" id="{016511AD-E2F4-4930-B37A-11DDDACA5679}"/>
              </a:ext>
            </a:extLst>
          </p:cNvPr>
          <p:cNvSpPr txBox="1"/>
          <p:nvPr/>
        </p:nvSpPr>
        <p:spPr>
          <a:xfrm>
            <a:off x="7696198" y="5021659"/>
            <a:ext cx="3075453"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a:t>
            </a:r>
            <a:r>
              <a:rPr lang="en-US" sz="1200" dirty="0">
                <a:latin typeface="Arial" panose="020B0604020202020204" pitchFamily="34" charset="0"/>
                <a:cs typeface="Arial" panose="020B0604020202020204" pitchFamily="34" charset="0"/>
              </a:rPr>
              <a:t>Illustration of Total Internal Reflection [1]</a:t>
            </a:r>
          </a:p>
        </p:txBody>
      </p:sp>
      <p:pic>
        <p:nvPicPr>
          <p:cNvPr id="1028" name="Picture 4">
            <a:extLst>
              <a:ext uri="{FF2B5EF4-FFF2-40B4-BE49-F238E27FC236}">
                <a16:creationId xmlns:a16="http://schemas.microsoft.com/office/drawing/2014/main" id="{6EC66DF6-5F30-400D-AA6D-B27923C12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3475"/>
            <a:ext cx="5265964" cy="3686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11B415-2654-4F16-969F-9AB17A770D3B}"/>
              </a:ext>
            </a:extLst>
          </p:cNvPr>
          <p:cNvSpPr txBox="1"/>
          <p:nvPr/>
        </p:nvSpPr>
        <p:spPr>
          <a:xfrm>
            <a:off x="3781425" y="6243447"/>
            <a:ext cx="8277225"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 https://images.fineartamerica.com/images-medium-large-5/refraction-and-total-internal-reflection-russell-kightley.jpg</a:t>
            </a:r>
          </a:p>
        </p:txBody>
      </p:sp>
    </p:spTree>
    <p:extLst>
      <p:ext uri="{BB962C8B-B14F-4D97-AF65-F5344CB8AC3E}">
        <p14:creationId xmlns:p14="http://schemas.microsoft.com/office/powerpoint/2010/main" val="264965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317500" y="1488291"/>
            <a:ext cx="5178425" cy="4801314"/>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en-US" altLang="ko-KR" sz="1800" dirty="0"/>
          </a:p>
          <a:p>
            <a:r>
              <a:rPr lang="en-US" altLang="ko-KR" sz="1800" dirty="0"/>
              <a:t>Outside Vapor Deposition (OVD) process is commonly used in the manufacturing of optical fibers.  </a:t>
            </a:r>
          </a:p>
          <a:p>
            <a:r>
              <a:rPr lang="en-US" altLang="ko-KR" sz="1800" dirty="0"/>
              <a:t>3 steps: Laydown, consolidation, and draw.</a:t>
            </a:r>
          </a:p>
          <a:p>
            <a:endParaRPr lang="en-US" altLang="ko-KR" sz="1800" dirty="0"/>
          </a:p>
          <a:p>
            <a:pPr marL="514350" lvl="1" indent="-342900">
              <a:buFont typeface="+mj-lt"/>
              <a:buAutoNum type="arabicPeriod"/>
            </a:pPr>
            <a:r>
              <a:rPr lang="en-US" altLang="ko-KR" dirty="0">
                <a:latin typeface="Arial" panose="020B0604020202020204" pitchFamily="34" charset="0"/>
                <a:cs typeface="Arial" panose="020B0604020202020204" pitchFamily="34" charset="0"/>
              </a:rPr>
              <a:t>Laydown process - a soot preform is made from ultra pure vapors as they react in the flame to form fine soot particles of silica or Germania.  </a:t>
            </a:r>
          </a:p>
          <a:p>
            <a:pPr marL="514350" lvl="1" indent="-342900">
              <a:buFont typeface="+mj-lt"/>
              <a:buAutoNum type="arabicPeriod"/>
            </a:pPr>
            <a:r>
              <a:rPr lang="en-US" altLang="ko-KR" dirty="0">
                <a:latin typeface="Arial" panose="020B0604020202020204" pitchFamily="34" charset="0"/>
                <a:cs typeface="Arial" panose="020B0604020202020204" pitchFamily="34" charset="0"/>
              </a:rPr>
              <a:t>Consolidation process – the bait rod is removed and the preform is placed in a furnace.  The preform is sintered into a solid glass. </a:t>
            </a:r>
          </a:p>
          <a:p>
            <a:pPr marL="514350" lvl="1" indent="-342900">
              <a:buFont typeface="+mj-lt"/>
              <a:buAutoNum type="arabicPeriod"/>
            </a:pPr>
            <a:r>
              <a:rPr lang="en-US" altLang="ko-KR" dirty="0">
                <a:latin typeface="Arial" panose="020B0604020202020204" pitchFamily="34" charset="0"/>
                <a:cs typeface="Arial" panose="020B0604020202020204" pitchFamily="34" charset="0"/>
              </a:rPr>
              <a:t>Draw process – the preform is placed in a draw tower and drawn into one continuous strand of silica fiber.  </a:t>
            </a:r>
          </a:p>
        </p:txBody>
      </p:sp>
      <p:sp>
        <p:nvSpPr>
          <p:cNvPr id="8" name="TextBox 7">
            <a:extLst>
              <a:ext uri="{FF2B5EF4-FFF2-40B4-BE49-F238E27FC236}">
                <a16:creationId xmlns:a16="http://schemas.microsoft.com/office/drawing/2014/main" id="{FA699935-53B3-4177-8E73-BE3A9F4BA0B0}"/>
              </a:ext>
            </a:extLst>
          </p:cNvPr>
          <p:cNvSpPr txBox="1"/>
          <p:nvPr/>
        </p:nvSpPr>
        <p:spPr>
          <a:xfrm>
            <a:off x="317501" y="337554"/>
            <a:ext cx="7731124"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Silica Optical Fiber – Manufacturing process</a:t>
            </a:r>
            <a:endParaRPr lang="ko-KR" altLang="en-US" dirty="0"/>
          </a:p>
        </p:txBody>
      </p:sp>
      <p:sp>
        <p:nvSpPr>
          <p:cNvPr id="7" name="TextBox 6">
            <a:extLst>
              <a:ext uri="{FF2B5EF4-FFF2-40B4-BE49-F238E27FC236}">
                <a16:creationId xmlns:a16="http://schemas.microsoft.com/office/drawing/2014/main" id="{016511AD-E2F4-4930-B37A-11DDDACA5679}"/>
              </a:ext>
            </a:extLst>
          </p:cNvPr>
          <p:cNvSpPr txBox="1"/>
          <p:nvPr/>
        </p:nvSpPr>
        <p:spPr>
          <a:xfrm>
            <a:off x="6859122" y="4221559"/>
            <a:ext cx="4466101"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a:t>
            </a:r>
            <a:r>
              <a:rPr lang="en-US" sz="1200" dirty="0">
                <a:latin typeface="Arial" panose="020B0604020202020204" pitchFamily="34" charset="0"/>
                <a:cs typeface="Arial" panose="020B0604020202020204" pitchFamily="34" charset="0"/>
              </a:rPr>
              <a:t>Illustration of Laydown process [2]</a:t>
            </a:r>
          </a:p>
        </p:txBody>
      </p:sp>
      <p:sp>
        <p:nvSpPr>
          <p:cNvPr id="9" name="TextBox 8">
            <a:extLst>
              <a:ext uri="{FF2B5EF4-FFF2-40B4-BE49-F238E27FC236}">
                <a16:creationId xmlns:a16="http://schemas.microsoft.com/office/drawing/2014/main" id="{3111B415-2654-4F16-969F-9AB17A770D3B}"/>
              </a:ext>
            </a:extLst>
          </p:cNvPr>
          <p:cNvSpPr txBox="1"/>
          <p:nvPr/>
        </p:nvSpPr>
        <p:spPr>
          <a:xfrm>
            <a:off x="3781425" y="6243447"/>
            <a:ext cx="8277225"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[2] </a:t>
            </a:r>
            <a:r>
              <a:rPr lang="en-US" sz="1200" b="0" i="0" dirty="0">
                <a:solidFill>
                  <a:srgbClr val="000000"/>
                </a:solidFill>
                <a:effectLst/>
                <a:latin typeface="Open Sans" panose="020B0606030504020204" pitchFamily="34" charset="0"/>
              </a:rPr>
              <a:t>P. </a:t>
            </a:r>
            <a:r>
              <a:rPr lang="en-US" sz="1200" b="0" i="0" dirty="0" err="1">
                <a:solidFill>
                  <a:srgbClr val="000000"/>
                </a:solidFill>
                <a:effectLst/>
                <a:latin typeface="Open Sans" panose="020B0606030504020204" pitchFamily="34" charset="0"/>
              </a:rPr>
              <a:t>Aithal</a:t>
            </a:r>
            <a:r>
              <a:rPr lang="en-US" sz="1200" b="0" i="0" dirty="0">
                <a:solidFill>
                  <a:srgbClr val="000000"/>
                </a:solidFill>
                <a:effectLst/>
                <a:latin typeface="Open Sans" panose="020B0606030504020204" pitchFamily="34" charset="0"/>
              </a:rPr>
              <a:t> and H. Ravindra, </a:t>
            </a:r>
            <a:r>
              <a:rPr lang="en-US" sz="1200" b="0" i="1" dirty="0">
                <a:solidFill>
                  <a:srgbClr val="000000"/>
                </a:solidFill>
                <a:effectLst/>
                <a:latin typeface="Open Sans" panose="020B0606030504020204" pitchFamily="34" charset="0"/>
              </a:rPr>
              <a:t>Textbook of Engineering Physics</a:t>
            </a:r>
            <a:r>
              <a:rPr lang="en-US" sz="1200" b="0" i="0" dirty="0">
                <a:solidFill>
                  <a:srgbClr val="000000"/>
                </a:solidFill>
                <a:effectLst/>
                <a:latin typeface="Open Sans" panose="020B0606030504020204" pitchFamily="34" charset="0"/>
              </a:rPr>
              <a:t>, 1st ed. Acme Learning Private Limited, 2021.</a:t>
            </a:r>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27E2AC-2563-4BB8-9243-81FBE4A4E8D2}"/>
              </a:ext>
            </a:extLst>
          </p:cNvPr>
          <p:cNvPicPr>
            <a:picLocks noChangeAspect="1"/>
          </p:cNvPicPr>
          <p:nvPr/>
        </p:nvPicPr>
        <p:blipFill>
          <a:blip r:embed="rId2"/>
          <a:stretch>
            <a:fillRect/>
          </a:stretch>
        </p:blipFill>
        <p:spPr>
          <a:xfrm>
            <a:off x="6305550" y="1091395"/>
            <a:ext cx="5019673" cy="2727356"/>
          </a:xfrm>
          <a:prstGeom prst="rect">
            <a:avLst/>
          </a:prstGeom>
        </p:spPr>
      </p:pic>
    </p:spTree>
    <p:extLst>
      <p:ext uri="{BB962C8B-B14F-4D97-AF65-F5344CB8AC3E}">
        <p14:creationId xmlns:p14="http://schemas.microsoft.com/office/powerpoint/2010/main" val="244619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F512AA-ABD0-406D-BB25-B86E391A8DD7}"/>
              </a:ext>
            </a:extLst>
          </p:cNvPr>
          <p:cNvSpPr txBox="1"/>
          <p:nvPr/>
        </p:nvSpPr>
        <p:spPr>
          <a:xfrm>
            <a:off x="486540" y="3624922"/>
            <a:ext cx="5159375" cy="2585323"/>
          </a:xfrm>
          <a:prstGeom prst="rect">
            <a:avLst/>
          </a:prstGeom>
          <a:noFill/>
        </p:spPr>
        <p:txBody>
          <a:bodyPr wrap="square" rtlCol="0">
            <a:spAutoFit/>
          </a:bodyPr>
          <a:lstStyle>
            <a:defPPr>
              <a:defRPr lang="en-US"/>
            </a:defPPr>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stStyle>
          <a:p>
            <a:endParaRPr lang="en-US" altLang="ko-KR" sz="1800" dirty="0"/>
          </a:p>
          <a:p>
            <a:r>
              <a:rPr lang="en-US" altLang="ko-KR" sz="1800" dirty="0"/>
              <a:t>First proposed for measuring losses inside single-mode optical fiber system. [3]</a:t>
            </a:r>
          </a:p>
          <a:p>
            <a:r>
              <a:rPr lang="en-US" altLang="ko-KR" sz="1800" dirty="0"/>
              <a:t>Relies on a scan of the Rayleigh backscatter amplitude.</a:t>
            </a:r>
          </a:p>
          <a:p>
            <a:r>
              <a:rPr lang="en-US" altLang="ko-KR" sz="1800" dirty="0"/>
              <a:t>A frequency scan is made by changing the wavelength of the laser and a detector measures the backscatter amplitude</a:t>
            </a:r>
          </a:p>
          <a:p>
            <a:endParaRPr lang="en-US" altLang="ko-KR" sz="1800" dirty="0"/>
          </a:p>
        </p:txBody>
      </p:sp>
      <p:sp>
        <p:nvSpPr>
          <p:cNvPr id="8" name="TextBox 7">
            <a:extLst>
              <a:ext uri="{FF2B5EF4-FFF2-40B4-BE49-F238E27FC236}">
                <a16:creationId xmlns:a16="http://schemas.microsoft.com/office/drawing/2014/main" id="{FA699935-53B3-4177-8E73-BE3A9F4BA0B0}"/>
              </a:ext>
            </a:extLst>
          </p:cNvPr>
          <p:cNvSpPr txBox="1"/>
          <p:nvPr/>
        </p:nvSpPr>
        <p:spPr>
          <a:xfrm>
            <a:off x="317501" y="337554"/>
            <a:ext cx="6096000" cy="424732"/>
          </a:xfrm>
          <a:prstGeom prst="rect">
            <a:avLst/>
          </a:prstGeom>
        </p:spPr>
        <p:txBody>
          <a:bodyPr vert="horz" lIns="91440" tIns="45720" rIns="91440" bIns="45720" rtlCol="0" anchor="ctr">
            <a:noAutofit/>
          </a:bodyPr>
          <a:lstStyle>
            <a:lvl1pPr>
              <a:lnSpc>
                <a:spcPct val="90000"/>
              </a:lnSpc>
              <a:spcBef>
                <a:spcPct val="0"/>
              </a:spcBef>
              <a:buNone/>
              <a:defRPr sz="2400" b="0">
                <a:solidFill>
                  <a:srgbClr val="BA0000"/>
                </a:solidFill>
                <a:latin typeface="Arial" panose="020B0604020202020204" pitchFamily="34" charset="0"/>
                <a:ea typeface="+mj-ea"/>
                <a:cs typeface="Arial" panose="020B0604020202020204" pitchFamily="34" charset="0"/>
              </a:defRPr>
            </a:lvl1pPr>
          </a:lstStyle>
          <a:p>
            <a:r>
              <a:rPr lang="en-US" altLang="ko-KR" dirty="0"/>
              <a:t>Optical Frequency Domain Reflectometry </a:t>
            </a:r>
            <a:endParaRPr lang="ko-KR" altLang="en-US" dirty="0"/>
          </a:p>
        </p:txBody>
      </p:sp>
      <p:sp>
        <p:nvSpPr>
          <p:cNvPr id="7" name="TextBox 6">
            <a:extLst>
              <a:ext uri="{FF2B5EF4-FFF2-40B4-BE49-F238E27FC236}">
                <a16:creationId xmlns:a16="http://schemas.microsoft.com/office/drawing/2014/main" id="{016511AD-E2F4-4930-B37A-11DDDACA5679}"/>
              </a:ext>
            </a:extLst>
          </p:cNvPr>
          <p:cNvSpPr txBox="1"/>
          <p:nvPr/>
        </p:nvSpPr>
        <p:spPr>
          <a:xfrm>
            <a:off x="7696198" y="5021659"/>
            <a:ext cx="3075453"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Figure 5: </a:t>
            </a:r>
            <a:r>
              <a:rPr lang="en-US" sz="1200" dirty="0">
                <a:latin typeface="Arial" panose="020B0604020202020204" pitchFamily="34" charset="0"/>
                <a:cs typeface="Arial" panose="020B0604020202020204" pitchFamily="34" charset="0"/>
              </a:rPr>
              <a:t>Fiber-optic temperature and strain sensor</a:t>
            </a:r>
          </a:p>
        </p:txBody>
      </p:sp>
      <p:pic>
        <p:nvPicPr>
          <p:cNvPr id="9" name="Picture 8" descr="Shape&#10;&#10;Description automatically generated">
            <a:extLst>
              <a:ext uri="{FF2B5EF4-FFF2-40B4-BE49-F238E27FC236}">
                <a16:creationId xmlns:a16="http://schemas.microsoft.com/office/drawing/2014/main" id="{87BEB759-9AEE-4CF1-940F-FC280A09D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80" y="913606"/>
            <a:ext cx="5296639" cy="5296639"/>
          </a:xfrm>
          <a:prstGeom prst="rect">
            <a:avLst/>
          </a:prstGeom>
        </p:spPr>
      </p:pic>
      <p:pic>
        <p:nvPicPr>
          <p:cNvPr id="10" name="Picture 9">
            <a:extLst>
              <a:ext uri="{FF2B5EF4-FFF2-40B4-BE49-F238E27FC236}">
                <a16:creationId xmlns:a16="http://schemas.microsoft.com/office/drawing/2014/main" id="{27EFDD40-A427-4C8A-BD56-C1B99D63C8D2}"/>
              </a:ext>
            </a:extLst>
          </p:cNvPr>
          <p:cNvPicPr>
            <a:picLocks noChangeAspect="1"/>
          </p:cNvPicPr>
          <p:nvPr/>
        </p:nvPicPr>
        <p:blipFill>
          <a:blip r:embed="rId3"/>
          <a:stretch>
            <a:fillRect/>
          </a:stretch>
        </p:blipFill>
        <p:spPr>
          <a:xfrm>
            <a:off x="486540" y="1246980"/>
            <a:ext cx="5486127" cy="2641208"/>
          </a:xfrm>
          <a:prstGeom prst="rect">
            <a:avLst/>
          </a:prstGeom>
        </p:spPr>
      </p:pic>
      <p:sp>
        <p:nvSpPr>
          <p:cNvPr id="11" name="TextBox 10">
            <a:extLst>
              <a:ext uri="{FF2B5EF4-FFF2-40B4-BE49-F238E27FC236}">
                <a16:creationId xmlns:a16="http://schemas.microsoft.com/office/drawing/2014/main" id="{5BA16F0C-5F7B-400C-A9E1-6AF2731DD426}"/>
              </a:ext>
            </a:extLst>
          </p:cNvPr>
          <p:cNvSpPr txBox="1"/>
          <p:nvPr/>
        </p:nvSpPr>
        <p:spPr>
          <a:xfrm>
            <a:off x="952642" y="6093573"/>
            <a:ext cx="10404566" cy="523220"/>
          </a:xfrm>
          <a:prstGeom prst="rect">
            <a:avLst/>
          </a:prstGeom>
          <a:noFill/>
        </p:spPr>
        <p:txBody>
          <a:bodyPr wrap="square" rtlCol="0">
            <a:spAutoFit/>
          </a:bodyPr>
          <a:lstStyle/>
          <a:p>
            <a:r>
              <a:rPr lang="en-US" sz="1400" dirty="0"/>
              <a:t>[3]W. Eickhoff and R. Ulrich, "Optical frequency domain reflectometry in single‐mode fiber", </a:t>
            </a:r>
            <a:r>
              <a:rPr lang="en-US" sz="1400" i="1" dirty="0"/>
              <a:t>Applied Physics Letters</a:t>
            </a:r>
            <a:r>
              <a:rPr lang="en-US" sz="1400" dirty="0"/>
              <a:t>, vol. 39, no. 9, pp. 693-695, 1981. Available: 10.1063/1.92872</a:t>
            </a:r>
          </a:p>
        </p:txBody>
      </p:sp>
    </p:spTree>
    <p:extLst>
      <p:ext uri="{BB962C8B-B14F-4D97-AF65-F5344CB8AC3E}">
        <p14:creationId xmlns:p14="http://schemas.microsoft.com/office/powerpoint/2010/main" val="1848856662"/>
      </p:ext>
    </p:extLst>
  </p:cSld>
  <p:clrMapOvr>
    <a:masterClrMapping/>
  </p:clrMapOvr>
</p:sld>
</file>

<file path=ppt/theme/theme1.xml><?xml version="1.0" encoding="utf-8"?>
<a:theme xmlns:a="http://schemas.openxmlformats.org/drawingml/2006/main" name="UW_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_THEME" id="{CF9640D8-8D84-4D03-8EBE-55B79BBBCC98}" vid="{CFEA94AC-C0B7-4364-855C-B93674256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12997</TotalTime>
  <Words>2418</Words>
  <Application>Microsoft Office PowerPoint</Application>
  <PresentationFormat>Widescreen</PresentationFormat>
  <Paragraphs>359</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Aboriginal Sans</vt:lpstr>
      <vt:lpstr>Arial</vt:lpstr>
      <vt:lpstr>Calibri</vt:lpstr>
      <vt:lpstr>Calibri Light</vt:lpstr>
      <vt:lpstr>Cambria Math</vt:lpstr>
      <vt:lpstr>Open Sans</vt:lpstr>
      <vt:lpstr>Wingdings</vt:lpstr>
      <vt:lpstr>UW_THEME</vt:lpstr>
      <vt:lpstr>PowerPoint Presentation</vt:lpstr>
      <vt:lpstr>Optical Fiber Temperature and Stress Measurements</vt:lpstr>
      <vt:lpstr>PowerPoint Presentation</vt:lpstr>
      <vt:lpstr>Section 1: Background</vt:lpstr>
      <vt:lpstr>PowerPoint Presentation</vt:lpstr>
      <vt:lpstr>Required components for temperature and strain measurements</vt:lpstr>
      <vt:lpstr>PowerPoint Presentation</vt:lpstr>
      <vt:lpstr>PowerPoint Presentation</vt:lpstr>
      <vt:lpstr>PowerPoint Presentation</vt:lpstr>
      <vt:lpstr>PowerPoint Presentation</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Optical Frequency Domain Reflectometry (OFDR)-Algorithm</vt:lpstr>
      <vt:lpstr>Section 2 Distributed Temperature Sensing</vt:lpstr>
      <vt:lpstr>Furnace Setup</vt:lpstr>
      <vt:lpstr>PowerPoint Presentation</vt:lpstr>
      <vt:lpstr>PowerPoint Presentation</vt:lpstr>
      <vt:lpstr>PowerPoint Presentation</vt:lpstr>
      <vt:lpstr>Optical fiber temperature sensors survivability test in 750 [C] furnace</vt:lpstr>
      <vt:lpstr>PowerPoint Presentation</vt:lpstr>
      <vt:lpstr>Distributed Strain Sensing</vt:lpstr>
      <vt:lpstr>PowerPoint Presentation</vt:lpstr>
      <vt:lpstr>Experimental Setup and Correlation Methodology for the ODiSI-B </vt:lpstr>
      <vt:lpstr>Luna ODiSI-B Correlation for Hoop Strain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CHF Measurements in the LPCHF</dc:title>
  <dc:creator>lee donghwi</dc:creator>
  <cp:lastModifiedBy>ALASTAIR BIG LUNA</cp:lastModifiedBy>
  <cp:revision>375</cp:revision>
  <dcterms:created xsi:type="dcterms:W3CDTF">2020-01-22T19:22:08Z</dcterms:created>
  <dcterms:modified xsi:type="dcterms:W3CDTF">2021-10-05T21:07:38Z</dcterms:modified>
</cp:coreProperties>
</file>