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comments/comment2.xml" ContentType="application/vnd.openxmlformats-officedocument.presentationml.comments+xml"/>
  <Override PartName="/ppt/notesSlides/notesSlide10.xml" ContentType="application/vnd.openxmlformats-officedocument.presentationml.notesSlide+xml"/>
  <Override PartName="/ppt/comments/comment3.xml" ContentType="application/vnd.openxmlformats-officedocument.presentationml.comments+xml"/>
  <Override PartName="/ppt/notesSlides/notesSlide11.xml" ContentType="application/vnd.openxmlformats-officedocument.presentationml.notesSlide+xml"/>
  <Override PartName="/ppt/comments/comment4.xml" ContentType="application/vnd.openxmlformats-officedocument.presentationml.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5.xml" ContentType="application/vnd.openxmlformats-officedocument.presentationml.comments+xml"/>
  <Override PartName="/ppt/notesSlides/notesSlide15.xml" ContentType="application/vnd.openxmlformats-officedocument.presentationml.notesSlide+xml"/>
  <Override PartName="/ppt/comments/comment6.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7.xml" ContentType="application/vnd.openxmlformats-officedocument.presentationml.comments+xml"/>
  <Override PartName="/ppt/notesSlides/notesSlide18.xml" ContentType="application/vnd.openxmlformats-officedocument.presentationml.notesSlide+xml"/>
  <Override PartName="/ppt/comments/comment8.xml" ContentType="application/vnd.openxmlformats-officedocument.presentationml.comments+xml"/>
  <Override PartName="/ppt/notesSlides/notesSlide19.xml" ContentType="application/vnd.openxmlformats-officedocument.presentationml.notesSlide+xml"/>
  <Override PartName="/ppt/comments/comment9.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10.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omments/comment11.xml" ContentType="application/vnd.openxmlformats-officedocument.presentationml.comment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3"/>
  </p:notesMasterIdLst>
  <p:sldIdLst>
    <p:sldId id="256" r:id="rId2"/>
    <p:sldId id="269" r:id="rId3"/>
    <p:sldId id="276" r:id="rId4"/>
    <p:sldId id="283" r:id="rId5"/>
    <p:sldId id="304" r:id="rId6"/>
    <p:sldId id="303" r:id="rId7"/>
    <p:sldId id="291" r:id="rId8"/>
    <p:sldId id="284" r:id="rId9"/>
    <p:sldId id="305" r:id="rId10"/>
    <p:sldId id="278" r:id="rId11"/>
    <p:sldId id="292" r:id="rId12"/>
    <p:sldId id="286" r:id="rId13"/>
    <p:sldId id="275" r:id="rId14"/>
    <p:sldId id="277" r:id="rId15"/>
    <p:sldId id="293" r:id="rId16"/>
    <p:sldId id="260" r:id="rId17"/>
    <p:sldId id="282" r:id="rId18"/>
    <p:sldId id="259" r:id="rId19"/>
    <p:sldId id="279" r:id="rId20"/>
    <p:sldId id="285" r:id="rId21"/>
    <p:sldId id="262" r:id="rId22"/>
    <p:sldId id="289" r:id="rId23"/>
    <p:sldId id="295" r:id="rId24"/>
    <p:sldId id="263" r:id="rId25"/>
    <p:sldId id="264" r:id="rId26"/>
    <p:sldId id="261" r:id="rId27"/>
    <p:sldId id="265" r:id="rId28"/>
    <p:sldId id="287" r:id="rId29"/>
    <p:sldId id="266" r:id="rId30"/>
    <p:sldId id="281" r:id="rId31"/>
    <p:sldId id="297" r:id="rId32"/>
    <p:sldId id="288" r:id="rId33"/>
    <p:sldId id="267" r:id="rId34"/>
    <p:sldId id="307" r:id="rId35"/>
    <p:sldId id="294" r:id="rId36"/>
    <p:sldId id="298" r:id="rId37"/>
    <p:sldId id="274" r:id="rId38"/>
    <p:sldId id="258" r:id="rId39"/>
    <p:sldId id="299" r:id="rId40"/>
    <p:sldId id="300" r:id="rId41"/>
    <p:sldId id="306" r:id="rId4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0BA4484-F1E0-441C-8302-093A5448CC3D}">
          <p14:sldIdLst>
            <p14:sldId id="256"/>
            <p14:sldId id="269"/>
            <p14:sldId id="276"/>
            <p14:sldId id="283"/>
            <p14:sldId id="304"/>
            <p14:sldId id="303"/>
            <p14:sldId id="291"/>
            <p14:sldId id="284"/>
            <p14:sldId id="305"/>
            <p14:sldId id="278"/>
            <p14:sldId id="292"/>
            <p14:sldId id="286"/>
            <p14:sldId id="275"/>
            <p14:sldId id="277"/>
            <p14:sldId id="293"/>
            <p14:sldId id="260"/>
            <p14:sldId id="282"/>
            <p14:sldId id="259"/>
            <p14:sldId id="279"/>
            <p14:sldId id="285"/>
            <p14:sldId id="262"/>
            <p14:sldId id="289"/>
            <p14:sldId id="295"/>
            <p14:sldId id="263"/>
            <p14:sldId id="264"/>
            <p14:sldId id="261"/>
            <p14:sldId id="265"/>
            <p14:sldId id="287"/>
            <p14:sldId id="266"/>
            <p14:sldId id="281"/>
            <p14:sldId id="297"/>
            <p14:sldId id="288"/>
            <p14:sldId id="267"/>
            <p14:sldId id="307"/>
            <p14:sldId id="294"/>
            <p14:sldId id="298"/>
            <p14:sldId id="274"/>
            <p14:sldId id="258"/>
            <p14:sldId id="299"/>
            <p14:sldId id="300"/>
            <p14:sldId id="30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EW MULLIN" initials="" lastIdx="10" clrIdx="0"/>
  <p:cmAuthor id="2" name="Matthew J Mullin" initials="MJM" lastIdx="7" clrIdx="1">
    <p:extLst>
      <p:ext uri="{19B8F6BF-5375-455C-9EA6-DF929625EA0E}">
        <p15:presenceInfo xmlns:p15="http://schemas.microsoft.com/office/powerpoint/2012/main" userId="Matthew J Mull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28" autoAdjust="0"/>
    <p:restoredTop sz="96517" autoAdjust="0"/>
  </p:normalViewPr>
  <p:slideViewPr>
    <p:cSldViewPr snapToGrid="0" snapToObjects="1">
      <p:cViewPr varScale="1">
        <p:scale>
          <a:sx n="119" d="100"/>
          <a:sy n="119" d="100"/>
        </p:scale>
        <p:origin x="10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12-07T09:46:39.835" idx="2">
    <p:pos x="4113" y="1561"/>
    <p:text>with satellites, tradeoff between spatial and time resolution</p:text>
    <p:extLst>
      <p:ext uri="{C676402C-5697-4E1C-873F-D02D1690AC5C}">
        <p15:threadingInfo xmlns:p15="http://schemas.microsoft.com/office/powerpoint/2012/main" timeZoneBias="36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1-11-23T18:52:59.718" idx="6">
    <p:pos x="396" y="775"/>
    <p:text>important because helps determine what computational requirements are needed for 1-min time scale</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21-11-23T17:25:04.445" idx="1">
    <p:pos x="6329" y="2840"/>
    <p:text>where Q_t_rec_obs is the observed thermal output of the receiver at time t, Q_t_rec_mod is the thermal output of the receiver model at time t, and fNN is a multidimensional neural network with input variable vector x(t), where x(t) represents a time-series vector that contains features such as ground station irradiance, surface temperature, etc.</p:text>
  </p:cm>
  <p:cm authorId="1" dt="2021-11-23T18:41:26.369" idx="2">
    <p:pos x="6523" y="3453"/>
    <p:text>these two tasks are needed for Task 4, which will be discussed later</p:text>
  </p:cm>
  <p:cm authorId="2" dt="2021-12-06T16:23:51.312" idx="1">
    <p:pos x="6199" y="1036"/>
    <p:text>also as a heuristic for speeding computing up</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12-07T09:46:39.835" idx="3">
    <p:pos x="4113" y="1561"/>
    <p:text>with satellites, tradeoff between spatial and time resolution</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11-29T21:46:55.806" idx="3">
    <p:pos x="468" y="372"/>
    <p:text>reason for 2 methods: might be useful for speed, both methods can be combined with dimensionality reduction/PCA to speed things up.</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21-11-29T21:46:55.806" idx="7">
    <p:pos x="468" y="372"/>
    <p:text>reason for 2 methods: might be useful for speed, both methods can be combined with dimensionality reduction/PCA to speed things up.</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21-11-30T15:06:37.337" idx="4">
    <p:pos x="282" y="775"/>
    <p:text>"If you look into reference 7, you'll see that the analytical view factor method can be orders of magnitude more computationally efficient than using monte carlo ray tracing to determine view factors.</p:text>
  </p:cm>
</p:cmLst>
</file>

<file path=ppt/comments/comment6.xml><?xml version="1.0" encoding="utf-8"?>
<p:cmLst xmlns:a="http://schemas.openxmlformats.org/drawingml/2006/main" xmlns:r="http://schemas.openxmlformats.org/officeDocument/2006/relationships" xmlns:p="http://schemas.openxmlformats.org/presentationml/2006/main">
  <p:cm authorId="2" dt="2021-12-07T13:18:05.727" idx="5">
    <p:pos x="10" y="10"/>
    <p:text>contextualize w/ flowchart</p:text>
    <p:extLst>
      <p:ext uri="{C676402C-5697-4E1C-873F-D02D1690AC5C}">
        <p15:threadingInfo xmlns:p15="http://schemas.microsoft.com/office/powerpoint/2012/main" timeZoneBias="3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11-23T18:52:01.528" idx="5">
    <p:pos x="396" y="775"/>
    <p:text>and other deep learning models</p:text>
  </p:cm>
</p:cmLst>
</file>

<file path=ppt/comments/comment8.xml><?xml version="1.0" encoding="utf-8"?>
<p:cmLst xmlns:a="http://schemas.openxmlformats.org/drawingml/2006/main" xmlns:r="http://schemas.openxmlformats.org/officeDocument/2006/relationships" xmlns:p="http://schemas.openxmlformats.org/presentationml/2006/main">
  <p:cm authorId="2" dt="2021-12-07T13:16:18.145" idx="4">
    <p:pos x="10" y="10"/>
    <p:text>replace with graphic</p:text>
    <p:extLst>
      <p:ext uri="{C676402C-5697-4E1C-873F-D02D1690AC5C}">
        <p15:threadingInfo xmlns:p15="http://schemas.microsoft.com/office/powerpoint/2012/main" timeZoneBias="36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2" dt="2021-12-07T13:16:18.145" idx="7">
    <p:pos x="10" y="10"/>
    <p:text>replace with graphic</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08B937E-B0BC-41CF-AE61-8D2FF608C9EA}" type="datetimeFigureOut">
              <a:rPr lang="en-US" smtClean="0"/>
              <a:t>2/14/2022</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D7C1456-4AAE-4724-8EC5-D0B38258E23E}" type="slidenum">
              <a:rPr lang="en-US" smtClean="0"/>
              <a:t>‹#›</a:t>
            </a:fld>
            <a:endParaRPr lang="en-US"/>
          </a:p>
        </p:txBody>
      </p:sp>
    </p:spTree>
    <p:extLst>
      <p:ext uri="{BB962C8B-B14F-4D97-AF65-F5344CB8AC3E}">
        <p14:creationId xmlns:p14="http://schemas.microsoft.com/office/powerpoint/2010/main" val="975102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C1456-4AAE-4724-8EC5-D0B38258E23E}" type="slidenum">
              <a:rPr lang="en-US" smtClean="0"/>
              <a:t>4</a:t>
            </a:fld>
            <a:endParaRPr lang="en-US"/>
          </a:p>
        </p:txBody>
      </p:sp>
    </p:spTree>
    <p:extLst>
      <p:ext uri="{BB962C8B-B14F-4D97-AF65-F5344CB8AC3E}">
        <p14:creationId xmlns:p14="http://schemas.microsoft.com/office/powerpoint/2010/main" val="3006025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4dfc6a2b7_0_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04dfc6a2b7_0_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4dfc6a2b7_0_4: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04dfc6a2b7_0_4: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4606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C1456-4AAE-4724-8EC5-D0B38258E23E}" type="slidenum">
              <a:rPr lang="en-US" smtClean="0"/>
              <a:t>23</a:t>
            </a:fld>
            <a:endParaRPr lang="en-US"/>
          </a:p>
        </p:txBody>
      </p:sp>
    </p:spTree>
    <p:extLst>
      <p:ext uri="{BB962C8B-B14F-4D97-AF65-F5344CB8AC3E}">
        <p14:creationId xmlns:p14="http://schemas.microsoft.com/office/powerpoint/2010/main" val="1926017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04dfc6a2b7_0_23: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04dfc6a2b7_0_23: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04dfc6a2b7_0_7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04dfc6a2b7_0_7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04d1531bf7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04d1531bf7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fc89fd4e80_0_18: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fc89fd4e80_0_18: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3a118d446_0_5: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03a118d446_0_5: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fc89fd4e80_0_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c89fd4e80_0_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Using TSI’s - total sky imagers, can get 1-minute time resolution data and 1-m spatial resolution using what are essentially surveillance cameras. </a:t>
            </a:r>
            <a:endParaRPr/>
          </a:p>
          <a:p>
            <a:pPr marL="0" lvl="0" indent="0" algn="l" rtl="0">
              <a:spcBef>
                <a:spcPts val="0"/>
              </a:spcBef>
              <a:spcAft>
                <a:spcPts val="0"/>
              </a:spcAft>
              <a:buNone/>
            </a:pPr>
            <a:r>
              <a:rPr lang="en-US"/>
              <a:t>Works best in 15-30 min ahead time intervals, but when combined with a weather station and NWP, can work in a sub 6h range.</a:t>
            </a:r>
            <a:endParaRPr/>
          </a:p>
        </p:txBody>
      </p:sp>
    </p:spTree>
    <p:extLst>
      <p:ext uri="{BB962C8B-B14F-4D97-AF65-F5344CB8AC3E}">
        <p14:creationId xmlns:p14="http://schemas.microsoft.com/office/powerpoint/2010/main" val="1152968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fc89fd4e80_0_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c89fd4e80_0_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Using TSI’s - total sky imagers, can get 1-minute time resolution data and 1-m spatial resolution using what are essentially surveillance cameras. </a:t>
            </a:r>
            <a:endParaRPr/>
          </a:p>
          <a:p>
            <a:pPr marL="0" lvl="0" indent="0" algn="l" rtl="0">
              <a:spcBef>
                <a:spcPts val="0"/>
              </a:spcBef>
              <a:spcAft>
                <a:spcPts val="0"/>
              </a:spcAft>
              <a:buNone/>
            </a:pPr>
            <a:r>
              <a:rPr lang="en-US"/>
              <a:t>Works best in 15-30 min ahead time intervals, but when combined with a weather station and NWP, can work in a sub 6h range.</a:t>
            </a:r>
            <a:endParaRPr/>
          </a:p>
        </p:txBody>
      </p:sp>
    </p:spTree>
    <p:extLst>
      <p:ext uri="{BB962C8B-B14F-4D97-AF65-F5344CB8AC3E}">
        <p14:creationId xmlns:p14="http://schemas.microsoft.com/office/powerpoint/2010/main" val="39628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C1456-4AAE-4724-8EC5-D0B38258E23E}" type="slidenum">
              <a:rPr lang="en-US" smtClean="0"/>
              <a:t>5</a:t>
            </a:fld>
            <a:endParaRPr lang="en-US"/>
          </a:p>
        </p:txBody>
      </p:sp>
    </p:spTree>
    <p:extLst>
      <p:ext uri="{BB962C8B-B14F-4D97-AF65-F5344CB8AC3E}">
        <p14:creationId xmlns:p14="http://schemas.microsoft.com/office/powerpoint/2010/main" val="1122393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fc89fd4e80_0_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c89fd4e80_0_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Using TSI’s - total sky imagers, can get 1-minute time resolution data and 1-m spatial resolution using what are essentially surveillance cameras. </a:t>
            </a:r>
            <a:endParaRPr/>
          </a:p>
          <a:p>
            <a:pPr marL="0" lvl="0" indent="0" algn="l" rtl="0">
              <a:spcBef>
                <a:spcPts val="0"/>
              </a:spcBef>
              <a:spcAft>
                <a:spcPts val="0"/>
              </a:spcAft>
              <a:buNone/>
            </a:pPr>
            <a:r>
              <a:rPr lang="en-US"/>
              <a:t>Works best in 15-30 min ahead time intervals, but when combined with a weather station and NWP, can work in a sub 6h range.</a:t>
            </a:r>
            <a:endParaRPr/>
          </a:p>
        </p:txBody>
      </p:sp>
    </p:spTree>
    <p:extLst>
      <p:ext uri="{BB962C8B-B14F-4D97-AF65-F5344CB8AC3E}">
        <p14:creationId xmlns:p14="http://schemas.microsoft.com/office/powerpoint/2010/main" val="1389217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03a118d446_0_1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03a118d446_0_1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03a118d446_0_1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03a118d446_0_1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117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103a118d446_0_19: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103a118d446_0_19: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6298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fc89fd4e80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fc89fd4e80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fc89fd4e80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fc89fd4e80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976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C1456-4AAE-4724-8EC5-D0B38258E23E}" type="slidenum">
              <a:rPr lang="en-US" smtClean="0"/>
              <a:t>6</a:t>
            </a:fld>
            <a:endParaRPr lang="en-US"/>
          </a:p>
        </p:txBody>
      </p:sp>
    </p:spTree>
    <p:extLst>
      <p:ext uri="{BB962C8B-B14F-4D97-AF65-F5344CB8AC3E}">
        <p14:creationId xmlns:p14="http://schemas.microsoft.com/office/powerpoint/2010/main" val="2786865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7C1456-4AAE-4724-8EC5-D0B38258E23E}" type="slidenum">
              <a:rPr lang="en-US" smtClean="0"/>
              <a:t>7</a:t>
            </a:fld>
            <a:endParaRPr lang="en-US"/>
          </a:p>
        </p:txBody>
      </p:sp>
    </p:spTree>
    <p:extLst>
      <p:ext uri="{BB962C8B-B14F-4D97-AF65-F5344CB8AC3E}">
        <p14:creationId xmlns:p14="http://schemas.microsoft.com/office/powerpoint/2010/main" val="2282395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fc89fd4e80_0_0: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fc89fd4e80_0_0: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156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fc89fd4e80_0_12: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fc89fd4e80_0_12: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fc89fd4e80_0_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c89fd4e80_0_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Do similar works exist?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Using TSI’s - total sky imagers, can get 1-minute time resolution data and 1-m spatial resolution using what are essentially surveillance cameras. </a:t>
            </a:r>
            <a:endParaRPr dirty="0"/>
          </a:p>
          <a:p>
            <a:pPr marL="0" lvl="0" indent="0" algn="l" rtl="0">
              <a:spcBef>
                <a:spcPts val="0"/>
              </a:spcBef>
              <a:spcAft>
                <a:spcPts val="0"/>
              </a:spcAft>
              <a:buNone/>
            </a:pPr>
            <a:r>
              <a:rPr lang="en-US" dirty="0"/>
              <a:t>Works best in 15-30 min ahead time intervals, but when combined with a weather station and NWP, can work in a sub 6h range.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fc89fd4e80_0_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c89fd4e80_0_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 data is typically available to operators and for nowcasting. What can we expect from BSE in terms of spatial, temporal accuracy.</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Using TSI’s - total sky imagers, can get 1-minute time resolution data and 1-m spatial resolution using what are essentially surveillance cameras. </a:t>
            </a:r>
            <a:endParaRPr dirty="0"/>
          </a:p>
          <a:p>
            <a:pPr marL="0" lvl="0" indent="0" algn="l" rtl="0">
              <a:spcBef>
                <a:spcPts val="0"/>
              </a:spcBef>
              <a:spcAft>
                <a:spcPts val="0"/>
              </a:spcAft>
              <a:buNone/>
            </a:pPr>
            <a:r>
              <a:rPr lang="en-US" dirty="0"/>
              <a:t>Works best in 15-30 min ahead time intervals, but when combined with a weather station and NWP, can work in a sub 6h range.</a:t>
            </a:r>
            <a:endParaRPr dirty="0"/>
          </a:p>
        </p:txBody>
      </p:sp>
    </p:spTree>
    <p:extLst>
      <p:ext uri="{BB962C8B-B14F-4D97-AF65-F5344CB8AC3E}">
        <p14:creationId xmlns:p14="http://schemas.microsoft.com/office/powerpoint/2010/main" val="335094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fc89fd4e80_0_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fc89fd4e80_0_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Using TSI’s - total sky imagers, can get 1-minute time resolution data and 1-m spatial resolution using what are essentially surveillance cameras. </a:t>
            </a:r>
            <a:endParaRPr dirty="0"/>
          </a:p>
          <a:p>
            <a:pPr marL="0" lvl="0" indent="0" algn="l" rtl="0">
              <a:spcBef>
                <a:spcPts val="0"/>
              </a:spcBef>
              <a:spcAft>
                <a:spcPts val="0"/>
              </a:spcAft>
              <a:buNone/>
            </a:pPr>
            <a:r>
              <a:rPr lang="en-US" dirty="0"/>
              <a:t>Works best in 15-30 min ahead time intervals, but when combined with a weather station and NWP, can work in a sub 6h range.</a:t>
            </a:r>
            <a:endParaRPr dirty="0"/>
          </a:p>
        </p:txBody>
      </p:sp>
    </p:spTree>
    <p:extLst>
      <p:ext uri="{BB962C8B-B14F-4D97-AF65-F5344CB8AC3E}">
        <p14:creationId xmlns:p14="http://schemas.microsoft.com/office/powerpoint/2010/main" val="8953157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734728" y="2283618"/>
            <a:ext cx="8200724" cy="2290763"/>
          </a:xfrm>
        </p:spPr>
        <p:txBody>
          <a:bodyPr anchor="t"/>
          <a:lstStyle>
            <a:lvl1pPr algn="l">
              <a:defRPr sz="60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734728" y="4747444"/>
            <a:ext cx="8200724"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75900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16372"/>
            <a:ext cx="10515600" cy="640936"/>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230597"/>
            <a:ext cx="10515600" cy="50489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2C82-A379-4545-9012-2E0C55996908}" type="datetimeFigureOut">
              <a:rPr lang="en-US" smtClean="0"/>
              <a:t>2/14/2022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 y="0"/>
            <a:ext cx="12192000" cy="6858000"/>
          </a:xfrm>
          <a:prstGeom prst="rect">
            <a:avLst/>
          </a:prstGeom>
        </p:spPr>
      </p:pic>
      <p:sp>
        <p:nvSpPr>
          <p:cNvPr id="2" name="Title 1"/>
          <p:cNvSpPr>
            <a:spLocks noGrp="1"/>
          </p:cNvSpPr>
          <p:nvPr>
            <p:ph type="title" hasCustomPrompt="1"/>
          </p:nvPr>
        </p:nvSpPr>
        <p:spPr>
          <a:xfrm>
            <a:off x="831850" y="1871481"/>
            <a:ext cx="10515600" cy="2852737"/>
          </a:xfrm>
        </p:spPr>
        <p:txBody>
          <a:bodyPr anchor="ctr">
            <a:normAutofit/>
          </a:bodyPr>
          <a:lstStyle>
            <a:lvl1pPr>
              <a:defRPr sz="4800">
                <a:solidFill>
                  <a:schemeClr val="bg1"/>
                </a:solidFill>
              </a:defRPr>
            </a:lvl1pPr>
          </a:lstStyle>
          <a:p>
            <a:r>
              <a:rPr lang="en-US" dirty="0"/>
              <a:t>Click to edit Master subtitle style</a:t>
            </a:r>
          </a:p>
        </p:txBody>
      </p:sp>
      <p:sp>
        <p:nvSpPr>
          <p:cNvPr id="3" name="Text Placeholder 2"/>
          <p:cNvSpPr>
            <a:spLocks noGrp="1"/>
          </p:cNvSpPr>
          <p:nvPr>
            <p:ph type="body" idx="1"/>
          </p:nvPr>
        </p:nvSpPr>
        <p:spPr>
          <a:xfrm>
            <a:off x="831850" y="4695339"/>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6B92C82-A379-4545-9012-2E0C55996908}" type="datetimeFigureOut">
              <a:rPr lang="en-US" smtClean="0"/>
              <a:t>2/14/2022</a:t>
            </a:fld>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65099"/>
            <a:ext cx="10515600" cy="68366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230596"/>
            <a:ext cx="5181600" cy="5023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B92C82-A379-4545-9012-2E0C55996908}"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14216"/>
            <a:ext cx="10515600" cy="640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16841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093720"/>
            <a:ext cx="5157787"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16841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093720"/>
            <a:ext cx="5183188" cy="40959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B92C82-A379-4545-9012-2E0C55996908}" type="datetimeFigureOut">
              <a:rPr lang="en-US" smtClean="0"/>
              <a:t>2/14/2022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33467"/>
            <a:ext cx="10515600" cy="61529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6B92C82-A379-4545-9012-2E0C55996908}"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B92C82-A379-4545-9012-2E0C55996908}" type="datetimeFigureOut">
              <a:rPr lang="en-US" smtClean="0"/>
              <a:t>2/14/2022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Open">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Date Placeholder 4"/>
          <p:cNvSpPr>
            <a:spLocks noGrp="1"/>
          </p:cNvSpPr>
          <p:nvPr>
            <p:ph type="dt" sz="half" idx="10"/>
          </p:nvPr>
        </p:nvSpPr>
        <p:spPr/>
        <p:txBody>
          <a:bodyPr/>
          <a:lstStyle/>
          <a:p>
            <a:fld id="{E6B92C82-A379-4545-9012-2E0C55996908}" type="datetimeFigureOut">
              <a:rPr lang="en-US" smtClean="0"/>
              <a:t>2/14/2022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5DE6D7-F04D-7741-82FC-941AB368F7CA}"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B92C82-A379-4545-9012-2E0C55996908}" type="datetimeFigureOut">
              <a:rPr lang="en-US" smtClean="0"/>
              <a:t>2/14/2022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5DE6D7-F04D-7741-82FC-941AB368F7CA}" type="slidenum">
              <a:rPr lang="en-US" smtClean="0"/>
              <a:t>‹#›</a:t>
            </a:fld>
            <a:endParaRPr lang="en-US"/>
          </a:p>
        </p:txBody>
      </p:sp>
      <p:sp>
        <p:nvSpPr>
          <p:cNvPr id="6" name="Rectangle 5">
            <a:extLst>
              <a:ext uri="{FF2B5EF4-FFF2-40B4-BE49-F238E27FC236}">
                <a16:creationId xmlns:a16="http://schemas.microsoft.com/office/drawing/2014/main" id="{89F16AF7-FA30-40F5-8881-23EDE9BD9D67}"/>
              </a:ext>
            </a:extLst>
          </p:cNvPr>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9148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282011"/>
            <a:ext cx="10515600" cy="6665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230594"/>
            <a:ext cx="10515600" cy="49292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B92C82-A379-4545-9012-2E0C55996908}" type="datetimeFigureOut">
              <a:rPr lang="en-US" smtClean="0"/>
              <a:t>2/14/2022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5DE6D7-F04D-7741-82FC-941AB368F7CA}" type="slidenum">
              <a:rPr lang="en-US" smtClean="0"/>
              <a:t>‹#›</a:t>
            </a:fld>
            <a:endParaRPr lang="en-US"/>
          </a:p>
        </p:txBody>
      </p:sp>
    </p:spTree>
    <p:extLst>
      <p:ext uri="{BB962C8B-B14F-4D97-AF65-F5344CB8AC3E}">
        <p14:creationId xmlns:p14="http://schemas.microsoft.com/office/powerpoint/2010/main" val="1035067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600">
          <p15:clr>
            <a:srgbClr val="F26B43"/>
          </p15:clr>
        </p15:guide>
        <p15:guide id="4"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comments" Target="../comments/comment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comments" Target="../comments/commen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comments" Target="../comments/comment3.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comments" Target="../comments/comment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comments" Target="../comments/comment5.xm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gif"/><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59.gif"/><Relationship Id="rId5" Type="http://schemas.openxmlformats.org/officeDocument/2006/relationships/image" Target="../media/image53.gif"/><Relationship Id="rId10" Type="http://schemas.openxmlformats.org/officeDocument/2006/relationships/image" Target="../media/image58.gif"/><Relationship Id="rId4" Type="http://schemas.openxmlformats.org/officeDocument/2006/relationships/image" Target="../media/image52.gif"/><Relationship Id="rId9" Type="http://schemas.openxmlformats.org/officeDocument/2006/relationships/image" Target="../media/image57.gif"/><Relationship Id="rId14" Type="http://schemas.openxmlformats.org/officeDocument/2006/relationships/comments" Target="../comments/comment6.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omments" Target="../comments/commen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comments" Target="../comments/comment8.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comments" Target="../comments/comment9.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comments" Target="../comments/comment10.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8" Type="http://schemas.openxmlformats.org/officeDocument/2006/relationships/hyperlink" Target="https://www.wpc.ncep.noaa.gov/sfc/sfcobs/sfcobs.shtml" TargetMode="External"/><Relationship Id="rId3" Type="http://schemas.openxmlformats.org/officeDocument/2006/relationships/hyperlink" Target="https://doi.org/10.5281/zenodo.4172871" TargetMode="External"/><Relationship Id="rId7" Type="http://schemas.openxmlformats.org/officeDocument/2006/relationships/hyperlink" Target="https://doi.org/10.5439/1025306" TargetMode="Externa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hyperlink" Target="http://users.polytech.unice.fr/~lingrand/MarchingCubes/algo.html" TargetMode="External"/><Relationship Id="rId5" Type="http://schemas.openxmlformats.org/officeDocument/2006/relationships/hyperlink" Target="https://doi-org.ezproxy.library.wisc.edu/10.1115/ES2021-63810" TargetMode="External"/><Relationship Id="rId4" Type="http://schemas.openxmlformats.org/officeDocument/2006/relationships/hyperlink" Target="https://www.goes-r.gov/spacesegment/abi.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sentinels.copernicus.eu/web/sentinel/user-guides/sentinel-2-msi/resolutions"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hyperlink" Target="https://srlife.readthedocs.io/en/latest/" TargetMode="External"/><Relationship Id="rId5" Type="http://schemas.openxmlformats.org/officeDocument/2006/relationships/hyperlink" Target="https://scikit-image.org/docs/0.8.0/api/skimage.measure.find_contours.html" TargetMode="External"/><Relationship Id="rId4" Type="http://schemas.openxmlformats.org/officeDocument/2006/relationships/hyperlink" Target="https://doi.org/10.1063/1.5094494"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comments" Target="../comments/commen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6000" dirty="0"/>
              <a:t>Learned Productivity Under Variable Solar Conditions</a:t>
            </a:r>
            <a:br>
              <a:rPr lang="en-US" sz="6000" dirty="0"/>
            </a:br>
            <a:endParaRPr lang="en-US" dirty="0"/>
          </a:p>
        </p:txBody>
      </p:sp>
      <p:sp>
        <p:nvSpPr>
          <p:cNvPr id="3" name="Subtitle 2"/>
          <p:cNvSpPr>
            <a:spLocks noGrp="1"/>
          </p:cNvSpPr>
          <p:nvPr>
            <p:ph type="subTitle" idx="1"/>
          </p:nvPr>
        </p:nvSpPr>
        <p:spPr>
          <a:xfrm>
            <a:off x="734728" y="4747444"/>
            <a:ext cx="6907643" cy="1655762"/>
          </a:xfrm>
        </p:spPr>
        <p:txBody>
          <a:bodyPr/>
          <a:lstStyle/>
          <a:p>
            <a:pPr>
              <a:spcBef>
                <a:spcPts val="750"/>
              </a:spcBef>
            </a:pPr>
            <a:r>
              <a:rPr lang="en-US" dirty="0"/>
              <a:t>Graduate Researcher: Matthew Mullin</a:t>
            </a:r>
          </a:p>
          <a:p>
            <a:pPr>
              <a:spcBef>
                <a:spcPts val="750"/>
              </a:spcBef>
            </a:pPr>
            <a:r>
              <a:rPr lang="en-US" dirty="0"/>
              <a:t>Advisors: Michael Wagner, Gregory </a:t>
            </a:r>
            <a:r>
              <a:rPr lang="en-US" dirty="0" err="1"/>
              <a:t>Nellis</a:t>
            </a:r>
            <a:r>
              <a:rPr lang="en-US" dirty="0"/>
              <a:t> </a:t>
            </a:r>
          </a:p>
        </p:txBody>
      </p:sp>
    </p:spTree>
    <p:extLst>
      <p:ext uri="{BB962C8B-B14F-4D97-AF65-F5344CB8AC3E}">
        <p14:creationId xmlns:p14="http://schemas.microsoft.com/office/powerpoint/2010/main" val="213951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DE90-EAA9-4429-A214-1BE7FEE1CE0E}"/>
              </a:ext>
            </a:extLst>
          </p:cNvPr>
          <p:cNvSpPr>
            <a:spLocks noGrp="1"/>
          </p:cNvSpPr>
          <p:nvPr>
            <p:ph type="title"/>
          </p:nvPr>
        </p:nvSpPr>
        <p:spPr/>
        <p:txBody>
          <a:bodyPr>
            <a:normAutofit fontScale="90000"/>
          </a:bodyPr>
          <a:lstStyle/>
          <a:p>
            <a:r>
              <a:rPr lang="en-US" dirty="0"/>
              <a:t>Goals and Objectives</a:t>
            </a:r>
          </a:p>
        </p:txBody>
      </p:sp>
      <p:sp>
        <p:nvSpPr>
          <p:cNvPr id="3" name="Content Placeholder 2">
            <a:extLst>
              <a:ext uri="{FF2B5EF4-FFF2-40B4-BE49-F238E27FC236}">
                <a16:creationId xmlns:a16="http://schemas.microsoft.com/office/drawing/2014/main" id="{0AC9E4EA-C6DC-4CFF-82F9-32B1AC677DF5}"/>
              </a:ext>
            </a:extLst>
          </p:cNvPr>
          <p:cNvSpPr>
            <a:spLocks noGrp="1"/>
          </p:cNvSpPr>
          <p:nvPr>
            <p:ph idx="1"/>
          </p:nvPr>
        </p:nvSpPr>
        <p:spPr/>
        <p:txBody>
          <a:bodyPr>
            <a:normAutofit fontScale="77500" lnSpcReduction="20000"/>
          </a:bodyPr>
          <a:lstStyle/>
          <a:p>
            <a:pPr marL="0" indent="0">
              <a:lnSpc>
                <a:spcPct val="120000"/>
              </a:lnSpc>
              <a:spcBef>
                <a:spcPts val="0"/>
              </a:spcBef>
              <a:buNone/>
            </a:pPr>
            <a:r>
              <a:rPr lang="en-US" sz="2600" dirty="0"/>
              <a:t>Partners: UW, NREL, and Bright Source Energy (BSE)</a:t>
            </a:r>
          </a:p>
          <a:p>
            <a:pPr marL="0" indent="0">
              <a:lnSpc>
                <a:spcPct val="120000"/>
              </a:lnSpc>
              <a:spcBef>
                <a:spcPts val="0"/>
              </a:spcBef>
              <a:buNone/>
            </a:pPr>
            <a:endParaRPr lang="en-US" sz="2600" dirty="0"/>
          </a:p>
          <a:p>
            <a:pPr marL="0" indent="0">
              <a:lnSpc>
                <a:spcPct val="120000"/>
              </a:lnSpc>
              <a:spcBef>
                <a:spcPts val="0"/>
              </a:spcBef>
              <a:buNone/>
            </a:pPr>
            <a:r>
              <a:rPr lang="en-US" sz="2600" dirty="0"/>
              <a:t>Overall Project: </a:t>
            </a:r>
          </a:p>
          <a:p>
            <a:pPr marL="571500" indent="-571500">
              <a:lnSpc>
                <a:spcPct val="120000"/>
              </a:lnSpc>
              <a:spcBef>
                <a:spcPts val="0"/>
              </a:spcBef>
              <a:buFont typeface="+mj-lt"/>
              <a:buAutoNum type="arabicPeriod"/>
            </a:pPr>
            <a:r>
              <a:rPr lang="en-US" sz="2400" dirty="0"/>
              <a:t>Measure and forecast variable DNI data over a heliostat field with ~1 m spatial resolution and ~30 s temporal resolution for an 8 hour time horizon, accounting for uncertainty and making use of existing infrastructure (PV panels on heliostats).</a:t>
            </a:r>
          </a:p>
          <a:p>
            <a:pPr marL="571500" indent="-571500">
              <a:lnSpc>
                <a:spcPct val="120000"/>
              </a:lnSpc>
              <a:spcBef>
                <a:spcPts val="0"/>
              </a:spcBef>
              <a:buFont typeface="+mj-lt"/>
              <a:buAutoNum type="arabicPeriod"/>
            </a:pPr>
            <a:r>
              <a:rPr lang="en-US" sz="2400" dirty="0">
                <a:highlight>
                  <a:srgbClr val="FFFF00"/>
                </a:highlight>
              </a:rPr>
              <a:t>Use ML where possible to decrease computing time and errors.</a:t>
            </a:r>
          </a:p>
          <a:p>
            <a:pPr marL="571500" indent="-571500">
              <a:lnSpc>
                <a:spcPct val="120000"/>
              </a:lnSpc>
              <a:spcBef>
                <a:spcPts val="0"/>
              </a:spcBef>
              <a:buFont typeface="+mj-lt"/>
              <a:buAutoNum type="arabicPeriod"/>
            </a:pPr>
            <a:r>
              <a:rPr lang="en-US" sz="2400" dirty="0">
                <a:highlight>
                  <a:srgbClr val="FFFF00"/>
                </a:highlight>
              </a:rPr>
              <a:t>Develop a first principles model that goes from solar irradiance data to lifetime receiver cost/damage</a:t>
            </a:r>
          </a:p>
          <a:p>
            <a:pPr marL="571500" indent="-571500">
              <a:lnSpc>
                <a:spcPct val="120000"/>
              </a:lnSpc>
              <a:spcBef>
                <a:spcPts val="0"/>
              </a:spcBef>
              <a:buFont typeface="+mj-lt"/>
              <a:buAutoNum type="arabicPeriod"/>
            </a:pPr>
            <a:r>
              <a:rPr lang="en-US" sz="2400" dirty="0">
                <a:highlight>
                  <a:srgbClr val="FFFF00"/>
                </a:highlight>
              </a:rPr>
              <a:t>Quantify how transient models in (3) affect </a:t>
            </a:r>
            <a:r>
              <a:rPr lang="en-US" sz="2400" dirty="0" err="1">
                <a:highlight>
                  <a:srgbClr val="FFFF00"/>
                </a:highlight>
              </a:rPr>
              <a:t>LCoE</a:t>
            </a:r>
            <a:r>
              <a:rPr lang="en-US" sz="2400" dirty="0">
                <a:highlight>
                  <a:srgbClr val="FFFF00"/>
                </a:highlight>
              </a:rPr>
              <a:t> in modified SAM optimization model</a:t>
            </a:r>
            <a:r>
              <a:rPr lang="en-US" sz="2400" dirty="0"/>
              <a:t>. Create a DL/Reinforcement Learning Model, trained with past operator decisions and against robust global optimization solvers, to give plant operator decision suggestions during times of variability in a ~30s time window, which yields 5% revenue improvement.</a:t>
            </a:r>
          </a:p>
          <a:p>
            <a:pPr marL="0" indent="0">
              <a:lnSpc>
                <a:spcPct val="120000"/>
              </a:lnSpc>
              <a:spcBef>
                <a:spcPts val="0"/>
              </a:spcBef>
              <a:buNone/>
            </a:pPr>
            <a:endParaRPr lang="en-US" dirty="0"/>
          </a:p>
          <a:p>
            <a:pPr marL="0" indent="0">
              <a:lnSpc>
                <a:spcPct val="120000"/>
              </a:lnSpc>
              <a:spcBef>
                <a:spcPts val="0"/>
              </a:spcBef>
              <a:buNone/>
            </a:pPr>
            <a:r>
              <a:rPr lang="en-US" sz="2400" b="1" dirty="0"/>
              <a:t>My part: (3) integrating/developing first principles models, (2) ML heuristics; (4) explore how transient models affect SAM/optimized plant design</a:t>
            </a:r>
          </a:p>
        </p:txBody>
      </p:sp>
      <p:pic>
        <p:nvPicPr>
          <p:cNvPr id="4" name="Picture 3">
            <a:extLst>
              <a:ext uri="{FF2B5EF4-FFF2-40B4-BE49-F238E27FC236}">
                <a16:creationId xmlns:a16="http://schemas.microsoft.com/office/drawing/2014/main" id="{8AC6E99F-447E-4BB9-97FE-9FD1362E8DBD}"/>
              </a:ext>
            </a:extLst>
          </p:cNvPr>
          <p:cNvPicPr>
            <a:picLocks noChangeAspect="1"/>
          </p:cNvPicPr>
          <p:nvPr/>
        </p:nvPicPr>
        <p:blipFill rotWithShape="1">
          <a:blip r:embed="rId2"/>
          <a:srcRect t="17770" b="19622"/>
          <a:stretch/>
        </p:blipFill>
        <p:spPr>
          <a:xfrm>
            <a:off x="9198251" y="1167249"/>
            <a:ext cx="2800350" cy="715617"/>
          </a:xfrm>
          <a:prstGeom prst="rect">
            <a:avLst/>
          </a:prstGeom>
        </p:spPr>
      </p:pic>
      <p:pic>
        <p:nvPicPr>
          <p:cNvPr id="2050" name="Picture 2" descr="National Renewable Energy Laboratory (NREL) Home Page | NREL">
            <a:extLst>
              <a:ext uri="{FF2B5EF4-FFF2-40B4-BE49-F238E27FC236}">
                <a16:creationId xmlns:a16="http://schemas.microsoft.com/office/drawing/2014/main" id="{0C1E1CB4-8226-4646-BD05-F4A982B5F3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662" y="316372"/>
            <a:ext cx="2241528" cy="6409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6F7967-6E9C-47C0-A72D-2FE9B58B5CEE}"/>
              </a:ext>
            </a:extLst>
          </p:cNvPr>
          <p:cNvPicPr>
            <a:picLocks noChangeAspect="1"/>
          </p:cNvPicPr>
          <p:nvPr/>
        </p:nvPicPr>
        <p:blipFill>
          <a:blip r:embed="rId4"/>
          <a:stretch>
            <a:fillRect/>
          </a:stretch>
        </p:blipFill>
        <p:spPr>
          <a:xfrm>
            <a:off x="7045889" y="434666"/>
            <a:ext cx="2241529" cy="732583"/>
          </a:xfrm>
          <a:prstGeom prst="rect">
            <a:avLst/>
          </a:prstGeom>
        </p:spPr>
      </p:pic>
    </p:spTree>
    <p:extLst>
      <p:ext uri="{BB962C8B-B14F-4D97-AF65-F5344CB8AC3E}">
        <p14:creationId xmlns:p14="http://schemas.microsoft.com/office/powerpoint/2010/main" val="37294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987238" y="341499"/>
            <a:ext cx="8811358" cy="683700"/>
          </a:xfrm>
          <a:prstGeom prst="rect">
            <a:avLst/>
          </a:prstGeom>
        </p:spPr>
        <p:txBody>
          <a:bodyPr spcFirstLastPara="1" vert="horz" wrap="square" lIns="91425" tIns="91425" rIns="91425" bIns="91425" rtlCol="0" anchor="ctr" anchorCtr="0">
            <a:noAutofit/>
          </a:bodyPr>
          <a:lstStyle/>
          <a:p>
            <a:pPr marL="19050">
              <a:spcBef>
                <a:spcPts val="0"/>
              </a:spcBef>
              <a:buSzPts val="3300"/>
            </a:pPr>
            <a:r>
              <a:rPr lang="en-US" dirty="0"/>
              <a:t>Breakdown of My Goals</a:t>
            </a:r>
            <a:endParaRPr dirty="0"/>
          </a:p>
        </p:txBody>
      </p:sp>
      <p:sp>
        <p:nvSpPr>
          <p:cNvPr id="69" name="Google Shape;69;p12"/>
          <p:cNvSpPr txBox="1">
            <a:spLocks noGrp="1"/>
          </p:cNvSpPr>
          <p:nvPr>
            <p:ph type="body" idx="1"/>
          </p:nvPr>
        </p:nvSpPr>
        <p:spPr>
          <a:xfrm>
            <a:off x="731520" y="1239010"/>
            <a:ext cx="10807810" cy="5256915"/>
          </a:xfrm>
          <a:prstGeom prst="rect">
            <a:avLst/>
          </a:prstGeom>
        </p:spPr>
        <p:txBody>
          <a:bodyPr spcFirstLastPara="1" vert="horz" wrap="square" lIns="91425" tIns="91425" rIns="91425" bIns="91425" rtlCol="0" anchor="t" anchorCtr="0">
            <a:noAutofit/>
          </a:bodyPr>
          <a:lstStyle/>
          <a:p>
            <a:pPr marL="0" indent="0">
              <a:spcBef>
                <a:spcPts val="750"/>
              </a:spcBef>
              <a:buNone/>
            </a:pPr>
            <a:r>
              <a:rPr lang="en-US" sz="2000" b="1" dirty="0"/>
              <a:t>3) First-principles baseline modeling (NREL, UW)</a:t>
            </a:r>
          </a:p>
          <a:p>
            <a:pPr marL="0" indent="0">
              <a:spcBef>
                <a:spcPts val="750"/>
              </a:spcBef>
              <a:buNone/>
            </a:pPr>
            <a:r>
              <a:rPr lang="en-US" sz="2000" dirty="0"/>
              <a:t>create a </a:t>
            </a:r>
            <a:r>
              <a:rPr lang="en-US" sz="2000" b="1" dirty="0"/>
              <a:t>thermal model</a:t>
            </a:r>
            <a:r>
              <a:rPr lang="en-US" sz="2000" dirty="0"/>
              <a:t> of the receiver from first principles that can then be fed as </a:t>
            </a:r>
            <a:r>
              <a:rPr lang="en-US" sz="2000" b="1" dirty="0"/>
              <a:t>input to an ML</a:t>
            </a:r>
            <a:r>
              <a:rPr lang="en-US" sz="2000" dirty="0"/>
              <a:t> program, which is trained on observed receiver thermal data to </a:t>
            </a:r>
            <a:r>
              <a:rPr lang="en-US" sz="2000" b="1" dirty="0"/>
              <a:t>reduce errors between the model and observed data</a:t>
            </a:r>
          </a:p>
          <a:p>
            <a:pPr>
              <a:spcBef>
                <a:spcPts val="750"/>
              </a:spcBef>
              <a:buFontTx/>
              <a:buChar char="-"/>
            </a:pPr>
            <a:r>
              <a:rPr lang="en-US" sz="2000" b="1" dirty="0"/>
              <a:t>3.1) Optical modeling modifications</a:t>
            </a:r>
          </a:p>
          <a:p>
            <a:pPr lvl="1">
              <a:spcBef>
                <a:spcPts val="750"/>
              </a:spcBef>
              <a:buFontTx/>
              <a:buChar char="-"/>
            </a:pPr>
            <a:r>
              <a:rPr lang="en-US" sz="1700" dirty="0"/>
              <a:t>Adjusting </a:t>
            </a:r>
            <a:r>
              <a:rPr lang="en-US" sz="1700" dirty="0" err="1"/>
              <a:t>SolarPILOT</a:t>
            </a:r>
            <a:r>
              <a:rPr lang="en-US" sz="1700" dirty="0"/>
              <a:t>/</a:t>
            </a:r>
            <a:r>
              <a:rPr lang="en-US" sz="1700" dirty="0" err="1"/>
              <a:t>CoPylot</a:t>
            </a:r>
            <a:r>
              <a:rPr lang="en-US" sz="1700" dirty="0"/>
              <a:t> to work with transient cloud time series data</a:t>
            </a:r>
          </a:p>
          <a:p>
            <a:pPr marL="0" indent="0">
              <a:spcBef>
                <a:spcPts val="750"/>
              </a:spcBef>
              <a:buNone/>
            </a:pPr>
            <a:r>
              <a:rPr lang="en-US" sz="2000" b="1" dirty="0"/>
              <a:t>2) ML Model Development - Solar Field Production (BSE, UW, NREL)</a:t>
            </a:r>
          </a:p>
          <a:p>
            <a:pPr marL="457200" indent="-361950">
              <a:spcBef>
                <a:spcPts val="750"/>
              </a:spcBef>
              <a:buSzPts val="2100"/>
              <a:buChar char="-"/>
            </a:pPr>
            <a:r>
              <a:rPr lang="en-US" sz="2000" dirty="0"/>
              <a:t>Using the model from (3) as </a:t>
            </a:r>
            <a:r>
              <a:rPr lang="en-US" sz="2000" b="1" dirty="0"/>
              <a:t>input</a:t>
            </a:r>
            <a:r>
              <a:rPr lang="en-US" sz="2000" dirty="0"/>
              <a:t> and </a:t>
            </a:r>
            <a:r>
              <a:rPr lang="en-US" sz="2000" b="1" dirty="0"/>
              <a:t>observed data</a:t>
            </a:r>
            <a:r>
              <a:rPr lang="en-US" sz="2000" dirty="0"/>
              <a:t> as the </a:t>
            </a:r>
            <a:r>
              <a:rPr lang="en-US" sz="2000" b="1" dirty="0"/>
              <a:t>training set</a:t>
            </a:r>
            <a:r>
              <a:rPr lang="en-US" sz="2000" dirty="0"/>
              <a:t>, the goal is to create a multidimensional neural network to </a:t>
            </a:r>
            <a:r>
              <a:rPr lang="en-US" sz="2000" b="1" dirty="0"/>
              <a:t>reduce error between the input model and the observed data</a:t>
            </a:r>
            <a:r>
              <a:rPr lang="en-US" sz="2000" dirty="0"/>
              <a:t>. </a:t>
            </a:r>
            <a:endParaRPr lang="en-US" sz="2000" b="1" dirty="0"/>
          </a:p>
          <a:p>
            <a:pPr>
              <a:spcBef>
                <a:spcPts val="750"/>
              </a:spcBef>
              <a:buFontTx/>
              <a:buChar char="-"/>
            </a:pPr>
            <a:r>
              <a:rPr lang="en-US" sz="2000" b="1" dirty="0"/>
              <a:t>2.2) Receiver thermal production prediction (UW)</a:t>
            </a:r>
          </a:p>
          <a:p>
            <a:pPr lvl="1">
              <a:spcBef>
                <a:spcPts val="750"/>
              </a:spcBef>
              <a:buFontTx/>
              <a:buChar char="-"/>
            </a:pPr>
            <a:r>
              <a:rPr lang="en-US" sz="1700" dirty="0"/>
              <a:t>Developing a ML model to predict thermal data from solar flux and other weather inputs</a:t>
            </a:r>
          </a:p>
          <a:p>
            <a:pPr>
              <a:spcBef>
                <a:spcPts val="750"/>
              </a:spcBef>
              <a:buFontTx/>
              <a:buChar char="-"/>
            </a:pPr>
            <a:r>
              <a:rPr lang="en-US" sz="2000" b="1" dirty="0">
                <a:solidFill>
                  <a:schemeClr val="dk1"/>
                </a:solidFill>
              </a:rPr>
              <a:t>4) Application and optimization </a:t>
            </a:r>
            <a:r>
              <a:rPr lang="en-US" sz="2000" dirty="0">
                <a:solidFill>
                  <a:schemeClr val="dk1"/>
                </a:solidFill>
              </a:rPr>
              <a:t>(UW, NREL)</a:t>
            </a:r>
            <a:endParaRPr lang="en-US" sz="2000" b="1" dirty="0">
              <a:solidFill>
                <a:schemeClr val="dk1"/>
              </a:solidFill>
            </a:endParaRPr>
          </a:p>
          <a:p>
            <a:pPr marL="0" indent="0">
              <a:spcBef>
                <a:spcPts val="750"/>
              </a:spcBef>
              <a:buNone/>
            </a:pPr>
            <a:r>
              <a:rPr lang="en-US" sz="2000" dirty="0">
                <a:solidFill>
                  <a:schemeClr val="dk1"/>
                </a:solidFill>
              </a:rPr>
              <a:t>Modifying optimization model to deal with variability factors. Explore how these factors impact initial design modeling and long-term system performance.</a:t>
            </a:r>
          </a:p>
          <a:p>
            <a:pPr marL="457200" indent="-361950">
              <a:spcBef>
                <a:spcPts val="750"/>
              </a:spcBef>
              <a:buSzPts val="2100"/>
              <a:buChar char="-"/>
            </a:pPr>
            <a:endParaRPr lang="en-US" sz="2000" b="1" dirty="0"/>
          </a:p>
        </p:txBody>
      </p:sp>
    </p:spTree>
    <p:extLst>
      <p:ext uri="{BB962C8B-B14F-4D97-AF65-F5344CB8AC3E}">
        <p14:creationId xmlns:p14="http://schemas.microsoft.com/office/powerpoint/2010/main" val="40731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9">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378D-49C1-4CC3-A745-EBE5C5CC27EA}"/>
              </a:ext>
            </a:extLst>
          </p:cNvPr>
          <p:cNvSpPr>
            <a:spLocks noGrp="1"/>
          </p:cNvSpPr>
          <p:nvPr>
            <p:ph type="title"/>
          </p:nvPr>
        </p:nvSpPr>
        <p:spPr/>
        <p:txBody>
          <a:bodyPr/>
          <a:lstStyle/>
          <a:p>
            <a:r>
              <a:rPr lang="en-US" dirty="0"/>
              <a:t>Methodology</a:t>
            </a:r>
          </a:p>
        </p:txBody>
      </p:sp>
    </p:spTree>
    <p:extLst>
      <p:ext uri="{BB962C8B-B14F-4D97-AF65-F5344CB8AC3E}">
        <p14:creationId xmlns:p14="http://schemas.microsoft.com/office/powerpoint/2010/main" val="194279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62">
            <a:extLst>
              <a:ext uri="{FF2B5EF4-FFF2-40B4-BE49-F238E27FC236}">
                <a16:creationId xmlns:a16="http://schemas.microsoft.com/office/drawing/2014/main" id="{F77C38E4-5617-4C7D-9D54-487A1094FD3A}"/>
              </a:ext>
            </a:extLst>
          </p:cNvPr>
          <p:cNvSpPr/>
          <p:nvPr/>
        </p:nvSpPr>
        <p:spPr>
          <a:xfrm rot="16200000">
            <a:off x="5893187" y="-787381"/>
            <a:ext cx="1112288" cy="279962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2AE9794F-CF61-412F-8E62-0DD6EB62B13F}"/>
              </a:ext>
            </a:extLst>
          </p:cNvPr>
          <p:cNvSpPr/>
          <p:nvPr/>
        </p:nvSpPr>
        <p:spPr>
          <a:xfrm>
            <a:off x="5140954" y="1344392"/>
            <a:ext cx="2617889" cy="291754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Rounded Corners 64">
            <a:extLst>
              <a:ext uri="{FF2B5EF4-FFF2-40B4-BE49-F238E27FC236}">
                <a16:creationId xmlns:a16="http://schemas.microsoft.com/office/drawing/2014/main" id="{44D3AC10-AAF5-4770-A5C5-2930EFFCEE82}"/>
              </a:ext>
            </a:extLst>
          </p:cNvPr>
          <p:cNvSpPr/>
          <p:nvPr/>
        </p:nvSpPr>
        <p:spPr>
          <a:xfrm>
            <a:off x="5183231" y="4348112"/>
            <a:ext cx="2575612" cy="240275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3FB37968-6C19-49F2-923E-7896D5672A0D}"/>
              </a:ext>
            </a:extLst>
          </p:cNvPr>
          <p:cNvSpPr/>
          <p:nvPr/>
        </p:nvSpPr>
        <p:spPr>
          <a:xfrm>
            <a:off x="5140954" y="125805"/>
            <a:ext cx="2617889" cy="627819"/>
          </a:xfrm>
          <a:prstGeom prst="round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DNI Nowcasting &amp; Forecasting</a:t>
            </a:r>
          </a:p>
        </p:txBody>
      </p:sp>
      <p:sp>
        <p:nvSpPr>
          <p:cNvPr id="67" name="Rectangle: Rounded Corners 66">
            <a:extLst>
              <a:ext uri="{FF2B5EF4-FFF2-40B4-BE49-F238E27FC236}">
                <a16:creationId xmlns:a16="http://schemas.microsoft.com/office/drawing/2014/main" id="{CB5052C3-45DF-4EE0-9FC5-29DC824A0078}"/>
              </a:ext>
            </a:extLst>
          </p:cNvPr>
          <p:cNvSpPr/>
          <p:nvPr/>
        </p:nvSpPr>
        <p:spPr>
          <a:xfrm>
            <a:off x="5167957" y="1316142"/>
            <a:ext cx="2568164" cy="852338"/>
          </a:xfrm>
          <a:prstGeom prst="round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err="1"/>
              <a:t>SolarPILOT</a:t>
            </a:r>
            <a:r>
              <a:rPr lang="en-US" dirty="0"/>
              <a:t>/</a:t>
            </a:r>
            <a:r>
              <a:rPr lang="en-US" dirty="0" err="1"/>
              <a:t>CoPylot</a:t>
            </a:r>
            <a:r>
              <a:rPr lang="en-US" dirty="0"/>
              <a:t> optical receiver model</a:t>
            </a:r>
          </a:p>
        </p:txBody>
      </p:sp>
      <p:sp>
        <p:nvSpPr>
          <p:cNvPr id="68" name="Rectangle: Rounded Corners 67">
            <a:extLst>
              <a:ext uri="{FF2B5EF4-FFF2-40B4-BE49-F238E27FC236}">
                <a16:creationId xmlns:a16="http://schemas.microsoft.com/office/drawing/2014/main" id="{13F6158D-6EF1-4CA6-8379-C766EB952762}"/>
              </a:ext>
            </a:extLst>
          </p:cNvPr>
          <p:cNvSpPr/>
          <p:nvPr/>
        </p:nvSpPr>
        <p:spPr>
          <a:xfrm>
            <a:off x="5167958" y="2611855"/>
            <a:ext cx="2568163" cy="712240"/>
          </a:xfrm>
          <a:prstGeom prst="round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Flexible thermal receiver model</a:t>
            </a:r>
          </a:p>
        </p:txBody>
      </p:sp>
      <p:sp>
        <p:nvSpPr>
          <p:cNvPr id="69" name="Rectangle: Rounded Corners 68">
            <a:extLst>
              <a:ext uri="{FF2B5EF4-FFF2-40B4-BE49-F238E27FC236}">
                <a16:creationId xmlns:a16="http://schemas.microsoft.com/office/drawing/2014/main" id="{D22458D4-9A82-4BCB-8DA7-05CBFE34C961}"/>
              </a:ext>
            </a:extLst>
          </p:cNvPr>
          <p:cNvSpPr/>
          <p:nvPr/>
        </p:nvSpPr>
        <p:spPr>
          <a:xfrm>
            <a:off x="5299973" y="4396511"/>
            <a:ext cx="2342127" cy="769063"/>
          </a:xfrm>
          <a:prstGeom prst="round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Thermal stress model ‘</a:t>
            </a:r>
            <a:r>
              <a:rPr lang="en-US" dirty="0" err="1"/>
              <a:t>srlife</a:t>
            </a:r>
            <a:r>
              <a:rPr lang="en-US" dirty="0"/>
              <a:t>’ (ANL)</a:t>
            </a:r>
          </a:p>
        </p:txBody>
      </p:sp>
      <p:cxnSp>
        <p:nvCxnSpPr>
          <p:cNvPr id="70" name="Straight Arrow Connector 69">
            <a:extLst>
              <a:ext uri="{FF2B5EF4-FFF2-40B4-BE49-F238E27FC236}">
                <a16:creationId xmlns:a16="http://schemas.microsoft.com/office/drawing/2014/main" id="{CAE716A6-698A-4BE9-BB5E-1D55B74BCD2E}"/>
              </a:ext>
            </a:extLst>
          </p:cNvPr>
          <p:cNvCxnSpPr>
            <a:cxnSpLocks/>
            <a:stCxn id="66" idx="2"/>
            <a:endCxn id="67" idx="0"/>
          </p:cNvCxnSpPr>
          <p:nvPr/>
        </p:nvCxnSpPr>
        <p:spPr>
          <a:xfrm>
            <a:off x="6449899" y="753624"/>
            <a:ext cx="2140" cy="56251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E681EF4B-C0C9-40FC-BDFC-842463F73ACD}"/>
              </a:ext>
            </a:extLst>
          </p:cNvPr>
          <p:cNvCxnSpPr>
            <a:cxnSpLocks/>
            <a:stCxn id="67" idx="2"/>
            <a:endCxn id="68" idx="0"/>
          </p:cNvCxnSpPr>
          <p:nvPr/>
        </p:nvCxnSpPr>
        <p:spPr>
          <a:xfrm>
            <a:off x="6452039" y="2168480"/>
            <a:ext cx="1" cy="4433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DFD60B93-B208-4BAD-B100-59C5AF7BAADE}"/>
              </a:ext>
            </a:extLst>
          </p:cNvPr>
          <p:cNvCxnSpPr>
            <a:cxnSpLocks/>
            <a:stCxn id="68" idx="2"/>
            <a:endCxn id="69" idx="0"/>
          </p:cNvCxnSpPr>
          <p:nvPr/>
        </p:nvCxnSpPr>
        <p:spPr>
          <a:xfrm>
            <a:off x="6452040" y="3324095"/>
            <a:ext cx="18997" cy="1072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3" name="Rectangle: Rounded Corners 72">
            <a:extLst>
              <a:ext uri="{FF2B5EF4-FFF2-40B4-BE49-F238E27FC236}">
                <a16:creationId xmlns:a16="http://schemas.microsoft.com/office/drawing/2014/main" id="{23568320-5F6D-4C02-A27A-2A23B9087163}"/>
              </a:ext>
            </a:extLst>
          </p:cNvPr>
          <p:cNvSpPr/>
          <p:nvPr/>
        </p:nvSpPr>
        <p:spPr>
          <a:xfrm>
            <a:off x="5299973" y="5595367"/>
            <a:ext cx="2342127" cy="734674"/>
          </a:xfrm>
          <a:prstGeom prst="round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Receiver Lifetime/ Cost Calculation</a:t>
            </a:r>
          </a:p>
        </p:txBody>
      </p:sp>
      <p:cxnSp>
        <p:nvCxnSpPr>
          <p:cNvPr id="74" name="Straight Arrow Connector 73">
            <a:extLst>
              <a:ext uri="{FF2B5EF4-FFF2-40B4-BE49-F238E27FC236}">
                <a16:creationId xmlns:a16="http://schemas.microsoft.com/office/drawing/2014/main" id="{46934357-605D-44DE-9096-6200B862E244}"/>
              </a:ext>
            </a:extLst>
          </p:cNvPr>
          <p:cNvCxnSpPr>
            <a:cxnSpLocks/>
            <a:stCxn id="69" idx="2"/>
            <a:endCxn id="73" idx="0"/>
          </p:cNvCxnSpPr>
          <p:nvPr/>
        </p:nvCxnSpPr>
        <p:spPr>
          <a:xfrm>
            <a:off x="6471037" y="5165574"/>
            <a:ext cx="0" cy="42979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5" name="Oval 74">
            <a:extLst>
              <a:ext uri="{FF2B5EF4-FFF2-40B4-BE49-F238E27FC236}">
                <a16:creationId xmlns:a16="http://schemas.microsoft.com/office/drawing/2014/main" id="{F59FE6B9-DA37-485C-9A7F-791FA772AD8E}"/>
              </a:ext>
            </a:extLst>
          </p:cNvPr>
          <p:cNvSpPr/>
          <p:nvPr/>
        </p:nvSpPr>
        <p:spPr>
          <a:xfrm>
            <a:off x="2685179" y="1141056"/>
            <a:ext cx="1697866" cy="117232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Heliostat Aimpoints </a:t>
            </a:r>
          </a:p>
        </p:txBody>
      </p:sp>
      <p:cxnSp>
        <p:nvCxnSpPr>
          <p:cNvPr id="76" name="Straight Arrow Connector 75">
            <a:extLst>
              <a:ext uri="{FF2B5EF4-FFF2-40B4-BE49-F238E27FC236}">
                <a16:creationId xmlns:a16="http://schemas.microsoft.com/office/drawing/2014/main" id="{0086F393-9644-4EBC-80EE-C1F9BAD43A10}"/>
              </a:ext>
            </a:extLst>
          </p:cNvPr>
          <p:cNvCxnSpPr>
            <a:cxnSpLocks/>
            <a:stCxn id="75" idx="6"/>
            <a:endCxn id="67" idx="1"/>
          </p:cNvCxnSpPr>
          <p:nvPr/>
        </p:nvCxnSpPr>
        <p:spPr>
          <a:xfrm>
            <a:off x="4383045" y="1727218"/>
            <a:ext cx="784912" cy="150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8921062D-A36F-4229-9AE7-A9DAF4200E45}"/>
              </a:ext>
            </a:extLst>
          </p:cNvPr>
          <p:cNvSpPr/>
          <p:nvPr/>
        </p:nvSpPr>
        <p:spPr>
          <a:xfrm>
            <a:off x="2713068" y="2376402"/>
            <a:ext cx="1680761" cy="119052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Mass Flow Rates</a:t>
            </a:r>
          </a:p>
        </p:txBody>
      </p:sp>
      <p:cxnSp>
        <p:nvCxnSpPr>
          <p:cNvPr id="78" name="Straight Arrow Connector 77">
            <a:extLst>
              <a:ext uri="{FF2B5EF4-FFF2-40B4-BE49-F238E27FC236}">
                <a16:creationId xmlns:a16="http://schemas.microsoft.com/office/drawing/2014/main" id="{35B114D3-4FBB-4AF2-A61F-C0A420179BB7}"/>
              </a:ext>
            </a:extLst>
          </p:cNvPr>
          <p:cNvCxnSpPr>
            <a:cxnSpLocks/>
            <a:stCxn id="77" idx="6"/>
            <a:endCxn id="68" idx="1"/>
          </p:cNvCxnSpPr>
          <p:nvPr/>
        </p:nvCxnSpPr>
        <p:spPr>
          <a:xfrm flipV="1">
            <a:off x="4393829" y="2967975"/>
            <a:ext cx="774129" cy="3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B65E81FD-1B36-480F-BC36-C1C0D3DAFCFF}"/>
                  </a:ext>
                </a:extLst>
              </p:cNvPr>
              <p:cNvSpPr txBox="1"/>
              <p:nvPr/>
            </p:nvSpPr>
            <p:spPr>
              <a:xfrm>
                <a:off x="4297019" y="1127670"/>
                <a:ext cx="1051333" cy="553998"/>
              </a:xfrm>
              <a:prstGeom prst="rect">
                <a:avLst/>
              </a:prstGeom>
              <a:noFill/>
            </p:spPr>
            <p:txBody>
              <a:bodyPr wrap="square" rtlCol="0">
                <a:spAutoFit/>
              </a:bodyPr>
              <a:lstStyle/>
              <a:p>
                <a:r>
                  <a:rPr lang="en-US" sz="1000" dirty="0"/>
                  <a:t>Operator</a:t>
                </a:r>
              </a:p>
              <a:p>
                <a:r>
                  <a:rPr lang="en-US" sz="1000" dirty="0"/>
                  <a:t>Parameter: </a:t>
                </a:r>
              </a:p>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ea typeface="Cambria Math" panose="02040503050406030204" pitchFamily="18" charset="0"/>
                            </a:rPr>
                          </m:ctrlPr>
                        </m:sSubPr>
                        <m:e>
                          <m:r>
                            <a:rPr lang="en-US" sz="1000" i="1">
                              <a:latin typeface="Cambria Math" panose="02040503050406030204" pitchFamily="18" charset="0"/>
                              <a:ea typeface="Cambria Math" panose="02040503050406030204" pitchFamily="18" charset="0"/>
                            </a:rPr>
                            <m:t>𝜃</m:t>
                          </m:r>
                        </m:e>
                        <m:sub>
                          <m:r>
                            <a:rPr lang="en-US" sz="1000" b="0" i="1" smtClean="0">
                              <a:latin typeface="Cambria Math" panose="02040503050406030204" pitchFamily="18" charset="0"/>
                              <a:ea typeface="Cambria Math" panose="02040503050406030204" pitchFamily="18" charset="0"/>
                            </a:rPr>
                            <m:t>𝑖</m:t>
                          </m:r>
                        </m:sub>
                      </m:sSub>
                      <m:r>
                        <a:rPr lang="en-US" sz="1000" b="0" i="1" smtClean="0">
                          <a:latin typeface="Cambria Math" panose="02040503050406030204" pitchFamily="18" charset="0"/>
                          <a:ea typeface="Cambria Math" panose="02040503050406030204" pitchFamily="18" charset="0"/>
                        </a:rPr>
                        <m:t>∈</m:t>
                      </m:r>
                      <m:sSub>
                        <m:sSubPr>
                          <m:ctrlPr>
                            <a:rPr lang="en-US" sz="1000" b="0" i="1" smtClean="0">
                              <a:latin typeface="Cambria Math" panose="02040503050406030204" pitchFamily="18" charset="0"/>
                              <a:ea typeface="Cambria Math" panose="02040503050406030204" pitchFamily="18" charset="0"/>
                            </a:rPr>
                          </m:ctrlPr>
                        </m:sSubPr>
                        <m:e>
                          <m:r>
                            <a:rPr lang="en-US" sz="1000" b="0" i="1" smtClean="0">
                              <a:latin typeface="Cambria Math" panose="02040503050406030204" pitchFamily="18" charset="0"/>
                              <a:ea typeface="Cambria Math" panose="02040503050406030204" pitchFamily="18" charset="0"/>
                            </a:rPr>
                            <m:t>𝑛</m:t>
                          </m:r>
                        </m:e>
                        <m:sub>
                          <m:r>
                            <a:rPr lang="en-US" sz="1000" b="0" i="1" smtClean="0">
                              <a:latin typeface="Cambria Math" panose="02040503050406030204" pitchFamily="18" charset="0"/>
                              <a:ea typeface="Cambria Math" panose="02040503050406030204" pitchFamily="18" charset="0"/>
                            </a:rPr>
                            <m:t>h𝑒𝑙</m:t>
                          </m:r>
                        </m:sub>
                      </m:sSub>
                    </m:oMath>
                  </m:oMathPara>
                </a14:m>
                <a:endParaRPr lang="en-US" sz="1000" dirty="0"/>
              </a:p>
            </p:txBody>
          </p:sp>
        </mc:Choice>
        <mc:Fallback xmlns="">
          <p:sp>
            <p:nvSpPr>
              <p:cNvPr id="79" name="TextBox 78">
                <a:extLst>
                  <a:ext uri="{FF2B5EF4-FFF2-40B4-BE49-F238E27FC236}">
                    <a16:creationId xmlns:a16="http://schemas.microsoft.com/office/drawing/2014/main" id="{B65E81FD-1B36-480F-BC36-C1C0D3DAFCFF}"/>
                  </a:ext>
                </a:extLst>
              </p:cNvPr>
              <p:cNvSpPr txBox="1">
                <a:spLocks noRot="1" noChangeAspect="1" noMove="1" noResize="1" noEditPoints="1" noAdjustHandles="1" noChangeArrowheads="1" noChangeShapeType="1" noTextEdit="1"/>
              </p:cNvSpPr>
              <p:nvPr/>
            </p:nvSpPr>
            <p:spPr>
              <a:xfrm>
                <a:off x="4297019" y="1127670"/>
                <a:ext cx="1051333" cy="553998"/>
              </a:xfrm>
              <a:prstGeom prst="rect">
                <a:avLst/>
              </a:prstGeom>
              <a:blipFill>
                <a:blip r:embed="rId2"/>
                <a:stretch>
                  <a:fillRect/>
                </a:stretch>
              </a:blipFill>
            </p:spPr>
            <p:txBody>
              <a:bodyPr/>
              <a:lstStyle/>
              <a:p>
                <a:r>
                  <a:rPr lang="en-US">
                    <a:noFill/>
                  </a:rPr>
                  <a:t> </a:t>
                </a:r>
              </a:p>
            </p:txBody>
          </p:sp>
        </mc:Fallback>
      </mc:AlternateContent>
      <p:sp>
        <p:nvSpPr>
          <p:cNvPr id="80" name="TextBox 79">
            <a:extLst>
              <a:ext uri="{FF2B5EF4-FFF2-40B4-BE49-F238E27FC236}">
                <a16:creationId xmlns:a16="http://schemas.microsoft.com/office/drawing/2014/main" id="{17EC36D7-A6C1-4DEF-98A1-ADBE41390B95}"/>
              </a:ext>
            </a:extLst>
          </p:cNvPr>
          <p:cNvSpPr txBox="1"/>
          <p:nvPr/>
        </p:nvSpPr>
        <p:spPr>
          <a:xfrm>
            <a:off x="4387356" y="2463277"/>
            <a:ext cx="846818" cy="553998"/>
          </a:xfrm>
          <a:prstGeom prst="rect">
            <a:avLst/>
          </a:prstGeom>
          <a:noFill/>
        </p:spPr>
        <p:txBody>
          <a:bodyPr wrap="square" rtlCol="0">
            <a:spAutoFit/>
          </a:bodyPr>
          <a:lstStyle/>
          <a:p>
            <a:r>
              <a:rPr lang="en-US" sz="1000" dirty="0"/>
              <a:t>Operator</a:t>
            </a:r>
          </a:p>
          <a:p>
            <a:r>
              <a:rPr lang="en-US" sz="1000" dirty="0"/>
              <a:t>Parameter: </a:t>
            </a:r>
            <a:r>
              <a:rPr lang="en-US" sz="1000" b="0" i="0" dirty="0">
                <a:solidFill>
                  <a:srgbClr val="202124"/>
                </a:solidFill>
                <a:effectLst/>
                <a:latin typeface="Roboto" panose="02000000000000000000" pitchFamily="2" charset="0"/>
              </a:rPr>
              <a:t>ṁ(t)</a:t>
            </a:r>
            <a:endParaRPr lang="en-US" sz="1000" dirty="0"/>
          </a:p>
        </p:txBody>
      </p:sp>
      <p:sp>
        <p:nvSpPr>
          <p:cNvPr id="81" name="Rectangle: Folded Corner 80">
            <a:extLst>
              <a:ext uri="{FF2B5EF4-FFF2-40B4-BE49-F238E27FC236}">
                <a16:creationId xmlns:a16="http://schemas.microsoft.com/office/drawing/2014/main" id="{AE3D7C51-6033-49E9-9525-0179C294AFF8}"/>
              </a:ext>
            </a:extLst>
          </p:cNvPr>
          <p:cNvSpPr/>
          <p:nvPr/>
        </p:nvSpPr>
        <p:spPr>
          <a:xfrm>
            <a:off x="3895425" y="5397146"/>
            <a:ext cx="1185133" cy="634377"/>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UW/BSE:</a:t>
            </a:r>
            <a:endParaRPr lang="en-US" dirty="0">
              <a:solidFill>
                <a:schemeClr val="tx1"/>
              </a:solidFill>
            </a:endParaRPr>
          </a:p>
        </p:txBody>
      </p:sp>
      <p:sp>
        <p:nvSpPr>
          <p:cNvPr id="83" name="Rectangle: Folded Corner 82">
            <a:extLst>
              <a:ext uri="{FF2B5EF4-FFF2-40B4-BE49-F238E27FC236}">
                <a16:creationId xmlns:a16="http://schemas.microsoft.com/office/drawing/2014/main" id="{D4C18F88-AB15-4CB0-BBE7-BDB494426E6B}"/>
              </a:ext>
            </a:extLst>
          </p:cNvPr>
          <p:cNvSpPr/>
          <p:nvPr/>
        </p:nvSpPr>
        <p:spPr>
          <a:xfrm>
            <a:off x="4153351" y="222793"/>
            <a:ext cx="917157" cy="564113"/>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BSE:</a:t>
            </a:r>
          </a:p>
        </p:txBody>
      </p:sp>
      <p:sp>
        <p:nvSpPr>
          <p:cNvPr id="84" name="TextBox 83">
            <a:extLst>
              <a:ext uri="{FF2B5EF4-FFF2-40B4-BE49-F238E27FC236}">
                <a16:creationId xmlns:a16="http://schemas.microsoft.com/office/drawing/2014/main" id="{98A15D84-7B2E-4F2A-A1A6-4BB23A8BF03F}"/>
              </a:ext>
            </a:extLst>
          </p:cNvPr>
          <p:cNvSpPr txBox="1"/>
          <p:nvPr/>
        </p:nvSpPr>
        <p:spPr>
          <a:xfrm>
            <a:off x="6506958" y="768465"/>
            <a:ext cx="1272353" cy="400110"/>
          </a:xfrm>
          <a:prstGeom prst="rect">
            <a:avLst/>
          </a:prstGeom>
          <a:noFill/>
        </p:spPr>
        <p:txBody>
          <a:bodyPr wrap="square" rtlCol="0">
            <a:spAutoFit/>
          </a:bodyPr>
          <a:lstStyle/>
          <a:p>
            <a:r>
              <a:rPr lang="en-US" sz="1000" dirty="0"/>
              <a:t>Spatial irradiance map at time ‘t’</a:t>
            </a:r>
          </a:p>
        </p:txBody>
      </p:sp>
      <p:sp>
        <p:nvSpPr>
          <p:cNvPr id="85" name="TextBox 84">
            <a:extLst>
              <a:ext uri="{FF2B5EF4-FFF2-40B4-BE49-F238E27FC236}">
                <a16:creationId xmlns:a16="http://schemas.microsoft.com/office/drawing/2014/main" id="{B8EE23F4-AE6B-489C-B382-1A05006475D3}"/>
              </a:ext>
            </a:extLst>
          </p:cNvPr>
          <p:cNvSpPr txBox="1"/>
          <p:nvPr/>
        </p:nvSpPr>
        <p:spPr>
          <a:xfrm>
            <a:off x="6543677" y="2243472"/>
            <a:ext cx="1040642" cy="400110"/>
          </a:xfrm>
          <a:prstGeom prst="rect">
            <a:avLst/>
          </a:prstGeom>
          <a:noFill/>
        </p:spPr>
        <p:txBody>
          <a:bodyPr wrap="square" rtlCol="0">
            <a:spAutoFit/>
          </a:bodyPr>
          <a:lstStyle/>
          <a:p>
            <a:r>
              <a:rPr lang="en-US" sz="1000" dirty="0"/>
              <a:t>Receiver Solar Flux Map</a:t>
            </a:r>
          </a:p>
        </p:txBody>
      </p:sp>
      <p:sp>
        <p:nvSpPr>
          <p:cNvPr id="86" name="TextBox 85">
            <a:extLst>
              <a:ext uri="{FF2B5EF4-FFF2-40B4-BE49-F238E27FC236}">
                <a16:creationId xmlns:a16="http://schemas.microsoft.com/office/drawing/2014/main" id="{03E1AE91-B104-4E26-A24B-9BB7667D9246}"/>
              </a:ext>
            </a:extLst>
          </p:cNvPr>
          <p:cNvSpPr txBox="1"/>
          <p:nvPr/>
        </p:nvSpPr>
        <p:spPr>
          <a:xfrm>
            <a:off x="5171563" y="3324031"/>
            <a:ext cx="1390416" cy="861774"/>
          </a:xfrm>
          <a:prstGeom prst="rect">
            <a:avLst/>
          </a:prstGeom>
          <a:noFill/>
        </p:spPr>
        <p:txBody>
          <a:bodyPr wrap="square" rtlCol="0">
            <a:spAutoFit/>
          </a:bodyPr>
          <a:lstStyle/>
          <a:p>
            <a:pPr marL="171450" indent="-171450">
              <a:buFontTx/>
              <a:buChar char="-"/>
            </a:pPr>
            <a:r>
              <a:rPr lang="en-US" sz="1000" dirty="0"/>
              <a:t>Metal Surface Temp Map</a:t>
            </a:r>
          </a:p>
          <a:p>
            <a:pPr marL="171450" indent="-171450">
              <a:buFontTx/>
              <a:buChar char="-"/>
            </a:pPr>
            <a:r>
              <a:rPr lang="en-US" sz="1000" dirty="0"/>
              <a:t>Fluid Pressure</a:t>
            </a:r>
          </a:p>
          <a:p>
            <a:pPr marL="171450" indent="-171450">
              <a:buFontTx/>
              <a:buChar char="-"/>
            </a:pPr>
            <a:r>
              <a:rPr lang="en-US" sz="1000" dirty="0"/>
              <a:t>Fluid Temp Map</a:t>
            </a:r>
          </a:p>
          <a:p>
            <a:pPr marL="171450" indent="-171450">
              <a:buFontTx/>
              <a:buChar char="-"/>
            </a:pPr>
            <a:r>
              <a:rPr lang="en-US" sz="1000" dirty="0"/>
              <a:t>Thermal Losses</a:t>
            </a:r>
          </a:p>
        </p:txBody>
      </p:sp>
      <p:sp>
        <p:nvSpPr>
          <p:cNvPr id="87" name="TextBox 86">
            <a:extLst>
              <a:ext uri="{FF2B5EF4-FFF2-40B4-BE49-F238E27FC236}">
                <a16:creationId xmlns:a16="http://schemas.microsoft.com/office/drawing/2014/main" id="{5B7996B9-B214-48DC-9AF1-70EBB750D428}"/>
              </a:ext>
            </a:extLst>
          </p:cNvPr>
          <p:cNvSpPr txBox="1"/>
          <p:nvPr/>
        </p:nvSpPr>
        <p:spPr>
          <a:xfrm>
            <a:off x="6561206" y="5211404"/>
            <a:ext cx="1256677" cy="400110"/>
          </a:xfrm>
          <a:prstGeom prst="rect">
            <a:avLst/>
          </a:prstGeom>
          <a:noFill/>
        </p:spPr>
        <p:txBody>
          <a:bodyPr wrap="square" rtlCol="0">
            <a:spAutoFit/>
          </a:bodyPr>
          <a:lstStyle/>
          <a:p>
            <a:r>
              <a:rPr lang="en-US" sz="1000" dirty="0"/>
              <a:t>Multi-dimensional stress profiles</a:t>
            </a:r>
          </a:p>
        </p:txBody>
      </p:sp>
      <p:cxnSp>
        <p:nvCxnSpPr>
          <p:cNvPr id="88" name="Straight Arrow Connector 87">
            <a:extLst>
              <a:ext uri="{FF2B5EF4-FFF2-40B4-BE49-F238E27FC236}">
                <a16:creationId xmlns:a16="http://schemas.microsoft.com/office/drawing/2014/main" id="{DA41C892-EEE2-41F7-A368-58DBD9A04F79}"/>
              </a:ext>
            </a:extLst>
          </p:cNvPr>
          <p:cNvCxnSpPr>
            <a:cxnSpLocks/>
            <a:stCxn id="73" idx="2"/>
          </p:cNvCxnSpPr>
          <p:nvPr/>
        </p:nvCxnSpPr>
        <p:spPr>
          <a:xfrm>
            <a:off x="6471037" y="6330041"/>
            <a:ext cx="4216" cy="3966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9" name="TextBox 88">
            <a:extLst>
              <a:ext uri="{FF2B5EF4-FFF2-40B4-BE49-F238E27FC236}">
                <a16:creationId xmlns:a16="http://schemas.microsoft.com/office/drawing/2014/main" id="{2240784B-75E3-4FEA-8A4A-887D27B0C778}"/>
              </a:ext>
            </a:extLst>
          </p:cNvPr>
          <p:cNvSpPr txBox="1"/>
          <p:nvPr/>
        </p:nvSpPr>
        <p:spPr>
          <a:xfrm>
            <a:off x="6590147" y="6306956"/>
            <a:ext cx="1438807" cy="400110"/>
          </a:xfrm>
          <a:prstGeom prst="rect">
            <a:avLst/>
          </a:prstGeom>
          <a:noFill/>
        </p:spPr>
        <p:txBody>
          <a:bodyPr wrap="square" rtlCol="0">
            <a:spAutoFit/>
          </a:bodyPr>
          <a:lstStyle/>
          <a:p>
            <a:r>
              <a:rPr lang="en-US" sz="1000" dirty="0"/>
              <a:t>Lifetime estimate</a:t>
            </a:r>
          </a:p>
          <a:p>
            <a:r>
              <a:rPr lang="en-US" sz="1000" dirty="0"/>
              <a:t>Cost for dispatch</a:t>
            </a:r>
          </a:p>
        </p:txBody>
      </p:sp>
      <p:sp>
        <p:nvSpPr>
          <p:cNvPr id="91" name="Rectangle: Folded Corner 90">
            <a:extLst>
              <a:ext uri="{FF2B5EF4-FFF2-40B4-BE49-F238E27FC236}">
                <a16:creationId xmlns:a16="http://schemas.microsoft.com/office/drawing/2014/main" id="{244702DB-213B-450A-9601-AACAA201E0D0}"/>
              </a:ext>
            </a:extLst>
          </p:cNvPr>
          <p:cNvSpPr/>
          <p:nvPr/>
        </p:nvSpPr>
        <p:spPr>
          <a:xfrm>
            <a:off x="8381686" y="6031523"/>
            <a:ext cx="841445" cy="783143"/>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UW:</a:t>
            </a:r>
            <a:endParaRPr lang="en-US" dirty="0">
              <a:solidFill>
                <a:schemeClr val="tx1"/>
              </a:solidFill>
            </a:endParaRPr>
          </a:p>
        </p:txBody>
      </p:sp>
      <p:pic>
        <p:nvPicPr>
          <p:cNvPr id="117" name="Picture 116" descr="Chart&#10;&#10;Description automatically generated">
            <a:extLst>
              <a:ext uri="{FF2B5EF4-FFF2-40B4-BE49-F238E27FC236}">
                <a16:creationId xmlns:a16="http://schemas.microsoft.com/office/drawing/2014/main" id="{2386ACFD-5F01-44DB-8707-A094729CA4D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36596" y="2463277"/>
            <a:ext cx="2421007" cy="1129510"/>
          </a:xfrm>
          <a:prstGeom prst="rect">
            <a:avLst/>
          </a:prstGeom>
          <a:noFill/>
          <a:ln>
            <a:noFill/>
          </a:ln>
        </p:spPr>
      </p:pic>
      <p:pic>
        <p:nvPicPr>
          <p:cNvPr id="118" name="Picture 117" descr="Graphical user interface, application, PowerPoint&#10;&#10;Description automatically generated">
            <a:extLst>
              <a:ext uri="{FF2B5EF4-FFF2-40B4-BE49-F238E27FC236}">
                <a16:creationId xmlns:a16="http://schemas.microsoft.com/office/drawing/2014/main" id="{497DEECE-AD59-419F-BEDE-9749775B717D}"/>
              </a:ext>
            </a:extLst>
          </p:cNvPr>
          <p:cNvPicPr>
            <a:picLocks noChangeAspect="1"/>
          </p:cNvPicPr>
          <p:nvPr/>
        </p:nvPicPr>
        <p:blipFill rotWithShape="1">
          <a:blip r:embed="rId4">
            <a:extLst>
              <a:ext uri="{28A0092B-C50C-407E-A947-70E740481C1C}">
                <a14:useLocalDpi xmlns:a14="http://schemas.microsoft.com/office/drawing/2010/main" val="0"/>
              </a:ext>
            </a:extLst>
          </a:blip>
          <a:srcRect r="68623" b="63272"/>
          <a:stretch/>
        </p:blipFill>
        <p:spPr bwMode="auto">
          <a:xfrm>
            <a:off x="9914623" y="47455"/>
            <a:ext cx="1864952" cy="1418478"/>
          </a:xfrm>
          <a:prstGeom prst="rect">
            <a:avLst/>
          </a:prstGeom>
          <a:noFill/>
          <a:ln>
            <a:noFill/>
          </a:ln>
        </p:spPr>
      </p:pic>
      <p:pic>
        <p:nvPicPr>
          <p:cNvPr id="119" name="Picture 118" descr="Graphical user interface, application, PowerPoint&#10;&#10;Description automatically generated">
            <a:extLst>
              <a:ext uri="{FF2B5EF4-FFF2-40B4-BE49-F238E27FC236}">
                <a16:creationId xmlns:a16="http://schemas.microsoft.com/office/drawing/2014/main" id="{263F3828-6F43-4BBE-943B-D759ED4ACA3A}"/>
              </a:ext>
            </a:extLst>
          </p:cNvPr>
          <p:cNvPicPr>
            <a:picLocks noChangeAspect="1"/>
          </p:cNvPicPr>
          <p:nvPr/>
        </p:nvPicPr>
        <p:blipFill rotWithShape="1">
          <a:blip r:embed="rId4">
            <a:extLst>
              <a:ext uri="{28A0092B-C50C-407E-A947-70E740481C1C}">
                <a14:useLocalDpi xmlns:a14="http://schemas.microsoft.com/office/drawing/2010/main" val="0"/>
              </a:ext>
            </a:extLst>
          </a:blip>
          <a:srcRect l="460" t="41083" r="68163" b="35828"/>
          <a:stretch/>
        </p:blipFill>
        <p:spPr bwMode="auto">
          <a:xfrm>
            <a:off x="9914623" y="1431020"/>
            <a:ext cx="1864952" cy="891739"/>
          </a:xfrm>
          <a:prstGeom prst="rect">
            <a:avLst/>
          </a:prstGeom>
          <a:noFill/>
          <a:ln>
            <a:noFill/>
          </a:ln>
        </p:spPr>
      </p:pic>
      <p:pic>
        <p:nvPicPr>
          <p:cNvPr id="120" name="Picture 119" descr="Graphical user interface, application, PowerPoint&#10;&#10;Description automatically generated">
            <a:extLst>
              <a:ext uri="{FF2B5EF4-FFF2-40B4-BE49-F238E27FC236}">
                <a16:creationId xmlns:a16="http://schemas.microsoft.com/office/drawing/2014/main" id="{91AA7D0B-CD6F-4F81-8245-64D6E8E0223E}"/>
              </a:ext>
            </a:extLst>
          </p:cNvPr>
          <p:cNvPicPr>
            <a:picLocks noChangeAspect="1"/>
          </p:cNvPicPr>
          <p:nvPr/>
        </p:nvPicPr>
        <p:blipFill rotWithShape="1">
          <a:blip r:embed="rId4">
            <a:extLst>
              <a:ext uri="{28A0092B-C50C-407E-A947-70E740481C1C}">
                <a14:useLocalDpi xmlns:a14="http://schemas.microsoft.com/office/drawing/2010/main" val="0"/>
              </a:ext>
            </a:extLst>
          </a:blip>
          <a:srcRect l="-182" t="70178" r="68805" b="5675"/>
          <a:stretch/>
        </p:blipFill>
        <p:spPr bwMode="auto">
          <a:xfrm>
            <a:off x="9773732" y="3592787"/>
            <a:ext cx="2258800" cy="1129509"/>
          </a:xfrm>
          <a:prstGeom prst="rect">
            <a:avLst/>
          </a:prstGeom>
          <a:noFill/>
          <a:ln>
            <a:noFill/>
          </a:ln>
        </p:spPr>
      </p:pic>
      <p:cxnSp>
        <p:nvCxnSpPr>
          <p:cNvPr id="123" name="Straight Arrow Connector 122">
            <a:extLst>
              <a:ext uri="{FF2B5EF4-FFF2-40B4-BE49-F238E27FC236}">
                <a16:creationId xmlns:a16="http://schemas.microsoft.com/office/drawing/2014/main" id="{86DBD493-7D48-4E91-8331-8BBC219E4BB1}"/>
              </a:ext>
            </a:extLst>
          </p:cNvPr>
          <p:cNvCxnSpPr/>
          <p:nvPr/>
        </p:nvCxnSpPr>
        <p:spPr>
          <a:xfrm>
            <a:off x="7849142" y="439714"/>
            <a:ext cx="1924590" cy="130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E3F947F2-CD56-4325-A5A8-F9CD0BE0959B}"/>
              </a:ext>
            </a:extLst>
          </p:cNvPr>
          <p:cNvCxnSpPr/>
          <p:nvPr/>
        </p:nvCxnSpPr>
        <p:spPr>
          <a:xfrm>
            <a:off x="7758843" y="1718965"/>
            <a:ext cx="1924590" cy="1302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ectangle: Folded Corner 81">
            <a:extLst>
              <a:ext uri="{FF2B5EF4-FFF2-40B4-BE49-F238E27FC236}">
                <a16:creationId xmlns:a16="http://schemas.microsoft.com/office/drawing/2014/main" id="{BA703962-9289-421B-8D01-393FB0C56CB1}"/>
              </a:ext>
            </a:extLst>
          </p:cNvPr>
          <p:cNvSpPr/>
          <p:nvPr/>
        </p:nvSpPr>
        <p:spPr>
          <a:xfrm>
            <a:off x="7726730" y="1901600"/>
            <a:ext cx="779237" cy="598015"/>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UW:</a:t>
            </a:r>
            <a:endParaRPr lang="en-US" dirty="0">
              <a:solidFill>
                <a:schemeClr val="tx1"/>
              </a:solidFill>
            </a:endParaRPr>
          </a:p>
        </p:txBody>
      </p:sp>
      <p:cxnSp>
        <p:nvCxnSpPr>
          <p:cNvPr id="125" name="Straight Arrow Connector 124">
            <a:extLst>
              <a:ext uri="{FF2B5EF4-FFF2-40B4-BE49-F238E27FC236}">
                <a16:creationId xmlns:a16="http://schemas.microsoft.com/office/drawing/2014/main" id="{CB1650CE-2EA7-4F2C-B283-01466616F6A7}"/>
              </a:ext>
            </a:extLst>
          </p:cNvPr>
          <p:cNvCxnSpPr>
            <a:cxnSpLocks/>
          </p:cNvCxnSpPr>
          <p:nvPr/>
        </p:nvCxnSpPr>
        <p:spPr>
          <a:xfrm>
            <a:off x="7735425" y="3090383"/>
            <a:ext cx="1743507" cy="276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ectangle: Folded Corner 89">
            <a:extLst>
              <a:ext uri="{FF2B5EF4-FFF2-40B4-BE49-F238E27FC236}">
                <a16:creationId xmlns:a16="http://schemas.microsoft.com/office/drawing/2014/main" id="{46A1D2D5-7AD1-4367-8410-84D07B0B3978}"/>
              </a:ext>
            </a:extLst>
          </p:cNvPr>
          <p:cNvSpPr/>
          <p:nvPr/>
        </p:nvSpPr>
        <p:spPr>
          <a:xfrm>
            <a:off x="7418769" y="3407279"/>
            <a:ext cx="1438807" cy="778526"/>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NREL/BSE:</a:t>
            </a:r>
            <a:endParaRPr lang="en-US" dirty="0">
              <a:solidFill>
                <a:schemeClr val="tx1"/>
              </a:solidFill>
            </a:endParaRPr>
          </a:p>
        </p:txBody>
      </p:sp>
      <p:cxnSp>
        <p:nvCxnSpPr>
          <p:cNvPr id="128" name="Connector: Elbow 127">
            <a:extLst>
              <a:ext uri="{FF2B5EF4-FFF2-40B4-BE49-F238E27FC236}">
                <a16:creationId xmlns:a16="http://schemas.microsoft.com/office/drawing/2014/main" id="{68A6A23F-6B5C-4E47-8584-DEFE736D4117}"/>
              </a:ext>
            </a:extLst>
          </p:cNvPr>
          <p:cNvCxnSpPr/>
          <p:nvPr/>
        </p:nvCxnSpPr>
        <p:spPr>
          <a:xfrm rot="5400000">
            <a:off x="8630746" y="3621866"/>
            <a:ext cx="1778000" cy="81628"/>
          </a:xfrm>
          <a:prstGeom prst="bentConnector3">
            <a:avLst>
              <a:gd name="adj1" fmla="val 286"/>
            </a:avLst>
          </a:prstGeom>
        </p:spPr>
        <p:style>
          <a:lnRef idx="1">
            <a:schemeClr val="accent1"/>
          </a:lnRef>
          <a:fillRef idx="0">
            <a:schemeClr val="accent1"/>
          </a:fillRef>
          <a:effectRef idx="0">
            <a:schemeClr val="accent1"/>
          </a:effectRef>
          <a:fontRef idx="minor">
            <a:schemeClr val="tx1"/>
          </a:fontRef>
        </p:style>
      </p:cxnSp>
      <p:cxnSp>
        <p:nvCxnSpPr>
          <p:cNvPr id="130" name="Connector: Elbow 129">
            <a:extLst>
              <a:ext uri="{FF2B5EF4-FFF2-40B4-BE49-F238E27FC236}">
                <a16:creationId xmlns:a16="http://schemas.microsoft.com/office/drawing/2014/main" id="{B9FFF540-831C-4A87-A597-AB4BF6C55666}"/>
              </a:ext>
            </a:extLst>
          </p:cNvPr>
          <p:cNvCxnSpPr>
            <a:cxnSpLocks/>
          </p:cNvCxnSpPr>
          <p:nvPr/>
        </p:nvCxnSpPr>
        <p:spPr>
          <a:xfrm rot="16200000" flipV="1">
            <a:off x="8631412" y="3747133"/>
            <a:ext cx="1778000" cy="81628"/>
          </a:xfrm>
          <a:prstGeom prst="bentConnector3">
            <a:avLst>
              <a:gd name="adj1" fmla="val 286"/>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CFA53E-6A13-46B6-8BD2-F3464B00FC98}"/>
              </a:ext>
            </a:extLst>
          </p:cNvPr>
          <p:cNvSpPr txBox="1"/>
          <p:nvPr/>
        </p:nvSpPr>
        <p:spPr>
          <a:xfrm>
            <a:off x="412425" y="59111"/>
            <a:ext cx="2436886" cy="707886"/>
          </a:xfrm>
          <a:prstGeom prst="rect">
            <a:avLst/>
          </a:prstGeom>
          <a:noFill/>
        </p:spPr>
        <p:txBody>
          <a:bodyPr wrap="none" rtlCol="0">
            <a:spAutoFit/>
          </a:bodyPr>
          <a:lstStyle/>
          <a:p>
            <a:r>
              <a:rPr lang="en-US" sz="2000" i="1" dirty="0"/>
              <a:t>First Principles (FP)</a:t>
            </a:r>
          </a:p>
          <a:p>
            <a:r>
              <a:rPr lang="en-US" sz="2000" i="1" dirty="0"/>
              <a:t>Workflow</a:t>
            </a:r>
          </a:p>
        </p:txBody>
      </p:sp>
    </p:spTree>
    <p:extLst>
      <p:ext uri="{BB962C8B-B14F-4D97-AF65-F5344CB8AC3E}">
        <p14:creationId xmlns:p14="http://schemas.microsoft.com/office/powerpoint/2010/main" val="181891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2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77"/>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8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5" grpId="0" animBg="1"/>
      <p:bldP spid="66" grpId="0" animBg="1"/>
      <p:bldP spid="67" grpId="0" animBg="1"/>
      <p:bldP spid="68" grpId="0" animBg="1"/>
      <p:bldP spid="69" grpId="0" animBg="1"/>
      <p:bldP spid="73" grpId="0" animBg="1"/>
      <p:bldP spid="75" grpId="0" animBg="1"/>
      <p:bldP spid="77" grpId="0" animBg="1"/>
      <p:bldP spid="79" grpId="0"/>
      <p:bldP spid="80" grpId="0"/>
      <p:bldP spid="81" grpId="0" animBg="1"/>
      <p:bldP spid="83" grpId="0" animBg="1"/>
      <p:bldP spid="84" grpId="0"/>
      <p:bldP spid="85" grpId="0"/>
      <p:bldP spid="86" grpId="0"/>
      <p:bldP spid="87" grpId="0"/>
      <p:bldP spid="89" grpId="0"/>
      <p:bldP spid="91" grpId="0" animBg="1"/>
      <p:bldP spid="82" grpId="0" animBg="1"/>
      <p:bldP spid="9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2818F938-6699-4708-82F6-F9BEB4D19EDE}"/>
              </a:ext>
            </a:extLst>
          </p:cNvPr>
          <p:cNvSpPr/>
          <p:nvPr/>
        </p:nvSpPr>
        <p:spPr>
          <a:xfrm>
            <a:off x="5468007" y="4139090"/>
            <a:ext cx="2398658" cy="180769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3EF05DA9-0FAE-4194-B59F-781FCBDBB616}"/>
              </a:ext>
            </a:extLst>
          </p:cNvPr>
          <p:cNvSpPr/>
          <p:nvPr/>
        </p:nvSpPr>
        <p:spPr>
          <a:xfrm rot="16200000">
            <a:off x="6143945" y="-428055"/>
            <a:ext cx="1101495" cy="2453371"/>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5F69A7C5-AB9E-46E8-BBE6-7335290F7203}"/>
              </a:ext>
            </a:extLst>
          </p:cNvPr>
          <p:cNvSpPr/>
          <p:nvPr/>
        </p:nvSpPr>
        <p:spPr>
          <a:xfrm>
            <a:off x="5522721" y="1968800"/>
            <a:ext cx="2398658" cy="203072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5F9D7B59-D453-44A9-91F1-04679FEA9ECE}"/>
              </a:ext>
            </a:extLst>
          </p:cNvPr>
          <p:cNvSpPr/>
          <p:nvPr/>
        </p:nvSpPr>
        <p:spPr>
          <a:xfrm>
            <a:off x="5699413" y="354455"/>
            <a:ext cx="1974371" cy="913257"/>
          </a:xfrm>
          <a:prstGeom prst="round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DNI Nowcasting &amp; Forecasting</a:t>
            </a:r>
          </a:p>
        </p:txBody>
      </p:sp>
      <p:sp>
        <p:nvSpPr>
          <p:cNvPr id="43" name="Rectangle: Rounded Corners 42">
            <a:extLst>
              <a:ext uri="{FF2B5EF4-FFF2-40B4-BE49-F238E27FC236}">
                <a16:creationId xmlns:a16="http://schemas.microsoft.com/office/drawing/2014/main" id="{3735DF44-9F73-4F04-AD5E-BFD3D5C1492A}"/>
              </a:ext>
            </a:extLst>
          </p:cNvPr>
          <p:cNvSpPr/>
          <p:nvPr/>
        </p:nvSpPr>
        <p:spPr>
          <a:xfrm>
            <a:off x="5699688" y="2097849"/>
            <a:ext cx="1974371" cy="956345"/>
          </a:xfrm>
          <a:prstGeom prst="round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ML weather to Thermal Model</a:t>
            </a:r>
          </a:p>
        </p:txBody>
      </p:sp>
      <p:sp>
        <p:nvSpPr>
          <p:cNvPr id="44" name="Rectangle: Rounded Corners 43">
            <a:extLst>
              <a:ext uri="{FF2B5EF4-FFF2-40B4-BE49-F238E27FC236}">
                <a16:creationId xmlns:a16="http://schemas.microsoft.com/office/drawing/2014/main" id="{05C12448-51ED-498A-B61E-DB88681C8E46}"/>
              </a:ext>
            </a:extLst>
          </p:cNvPr>
          <p:cNvSpPr/>
          <p:nvPr/>
        </p:nvSpPr>
        <p:spPr>
          <a:xfrm>
            <a:off x="5631755" y="4164389"/>
            <a:ext cx="2110240" cy="1142998"/>
          </a:xfrm>
          <a:prstGeom prst="round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ML Thermal to Stress/ Lifetime Cost Model</a:t>
            </a:r>
          </a:p>
        </p:txBody>
      </p:sp>
      <p:cxnSp>
        <p:nvCxnSpPr>
          <p:cNvPr id="45" name="Connector: Elbow 44">
            <a:extLst>
              <a:ext uri="{FF2B5EF4-FFF2-40B4-BE49-F238E27FC236}">
                <a16:creationId xmlns:a16="http://schemas.microsoft.com/office/drawing/2014/main" id="{D725B984-C653-4390-BA8F-C542681CD070}"/>
              </a:ext>
            </a:extLst>
          </p:cNvPr>
          <p:cNvCxnSpPr>
            <a:stCxn id="43" idx="2"/>
            <a:endCxn id="44" idx="0"/>
          </p:cNvCxnSpPr>
          <p:nvPr/>
        </p:nvCxnSpPr>
        <p:spPr>
          <a:xfrm rot="16200000" flipH="1">
            <a:off x="6131777" y="3609290"/>
            <a:ext cx="1110195" cy="1"/>
          </a:xfrm>
          <a:prstGeom prst="bentConnector3">
            <a:avLst/>
          </a:prstGeom>
          <a:ln>
            <a:tailEnd type="triangle"/>
          </a:ln>
        </p:spPr>
        <p:style>
          <a:lnRef idx="1">
            <a:schemeClr val="accent5"/>
          </a:lnRef>
          <a:fillRef idx="0">
            <a:schemeClr val="accent5"/>
          </a:fillRef>
          <a:effectRef idx="0">
            <a:schemeClr val="accent5"/>
          </a:effectRef>
          <a:fontRef idx="minor">
            <a:schemeClr val="tx1"/>
          </a:fontRef>
        </p:style>
      </p:cxnSp>
      <p:sp>
        <p:nvSpPr>
          <p:cNvPr id="46" name="Rectangle: Folded Corner 45">
            <a:extLst>
              <a:ext uri="{FF2B5EF4-FFF2-40B4-BE49-F238E27FC236}">
                <a16:creationId xmlns:a16="http://schemas.microsoft.com/office/drawing/2014/main" id="{1858C7E1-8EC9-46FC-BBBC-EE21192DD22D}"/>
              </a:ext>
            </a:extLst>
          </p:cNvPr>
          <p:cNvSpPr/>
          <p:nvPr/>
        </p:nvSpPr>
        <p:spPr>
          <a:xfrm>
            <a:off x="5699688" y="3419648"/>
            <a:ext cx="800676" cy="605118"/>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UW</a:t>
            </a:r>
            <a:endParaRPr lang="en-US" dirty="0">
              <a:solidFill>
                <a:schemeClr val="tx1"/>
              </a:solidFill>
            </a:endParaRPr>
          </a:p>
        </p:txBody>
      </p:sp>
      <p:sp>
        <p:nvSpPr>
          <p:cNvPr id="47" name="Rectangle: Folded Corner 46">
            <a:extLst>
              <a:ext uri="{FF2B5EF4-FFF2-40B4-BE49-F238E27FC236}">
                <a16:creationId xmlns:a16="http://schemas.microsoft.com/office/drawing/2014/main" id="{0F94EBA4-A8DA-497A-84CC-10580A08847A}"/>
              </a:ext>
            </a:extLst>
          </p:cNvPr>
          <p:cNvSpPr/>
          <p:nvPr/>
        </p:nvSpPr>
        <p:spPr>
          <a:xfrm>
            <a:off x="4692054" y="379883"/>
            <a:ext cx="830666" cy="604317"/>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BSE</a:t>
            </a:r>
            <a:endParaRPr lang="en-US" dirty="0">
              <a:solidFill>
                <a:schemeClr val="tx1"/>
              </a:solidFill>
            </a:endParaRPr>
          </a:p>
        </p:txBody>
      </p:sp>
      <p:cxnSp>
        <p:nvCxnSpPr>
          <p:cNvPr id="48" name="Connector: Elbow 47">
            <a:extLst>
              <a:ext uri="{FF2B5EF4-FFF2-40B4-BE49-F238E27FC236}">
                <a16:creationId xmlns:a16="http://schemas.microsoft.com/office/drawing/2014/main" id="{55D1FB99-4312-4119-8A9E-4A27BB9A2485}"/>
              </a:ext>
            </a:extLst>
          </p:cNvPr>
          <p:cNvCxnSpPr>
            <a:cxnSpLocks/>
            <a:stCxn id="42" idx="2"/>
            <a:endCxn id="43" idx="0"/>
          </p:cNvCxnSpPr>
          <p:nvPr/>
        </p:nvCxnSpPr>
        <p:spPr>
          <a:xfrm rot="16200000" flipH="1">
            <a:off x="6271668" y="1682642"/>
            <a:ext cx="830137" cy="275"/>
          </a:xfrm>
          <a:prstGeom prst="bentConnector3">
            <a:avLst>
              <a:gd name="adj1" fmla="val 50000"/>
            </a:avLst>
          </a:prstGeom>
          <a:ln>
            <a:tailEnd type="triangle"/>
          </a:ln>
        </p:spPr>
        <p:style>
          <a:lnRef idx="1">
            <a:schemeClr val="accent5"/>
          </a:lnRef>
          <a:fillRef idx="0">
            <a:schemeClr val="accent5"/>
          </a:fillRef>
          <a:effectRef idx="0">
            <a:schemeClr val="accent5"/>
          </a:effectRef>
          <a:fontRef idx="minor">
            <a:schemeClr val="tx1"/>
          </a:fontRef>
        </p:style>
      </p:cxnSp>
      <p:sp>
        <p:nvSpPr>
          <p:cNvPr id="49" name="TextBox 48">
            <a:extLst>
              <a:ext uri="{FF2B5EF4-FFF2-40B4-BE49-F238E27FC236}">
                <a16:creationId xmlns:a16="http://schemas.microsoft.com/office/drawing/2014/main" id="{43221222-7C68-42FD-923C-7B52D44CB51A}"/>
              </a:ext>
            </a:extLst>
          </p:cNvPr>
          <p:cNvSpPr txBox="1"/>
          <p:nvPr/>
        </p:nvSpPr>
        <p:spPr>
          <a:xfrm>
            <a:off x="6721050" y="1310985"/>
            <a:ext cx="1272353" cy="707886"/>
          </a:xfrm>
          <a:prstGeom prst="rect">
            <a:avLst/>
          </a:prstGeom>
          <a:noFill/>
        </p:spPr>
        <p:txBody>
          <a:bodyPr wrap="square" rtlCol="0">
            <a:spAutoFit/>
          </a:bodyPr>
          <a:lstStyle/>
          <a:p>
            <a:r>
              <a:rPr lang="en-US" sz="1000" dirty="0"/>
              <a:t>-Low-Res Spatial irradiance map at time ‘t’</a:t>
            </a:r>
          </a:p>
          <a:p>
            <a:r>
              <a:rPr lang="en-US" sz="1000" dirty="0"/>
              <a:t>-Weather data</a:t>
            </a:r>
          </a:p>
        </p:txBody>
      </p:sp>
      <p:sp>
        <p:nvSpPr>
          <p:cNvPr id="50" name="TextBox 49">
            <a:extLst>
              <a:ext uri="{FF2B5EF4-FFF2-40B4-BE49-F238E27FC236}">
                <a16:creationId xmlns:a16="http://schemas.microsoft.com/office/drawing/2014/main" id="{21EF3D79-EFE1-48E1-9D09-929FDD44FAB0}"/>
              </a:ext>
            </a:extLst>
          </p:cNvPr>
          <p:cNvSpPr txBox="1"/>
          <p:nvPr/>
        </p:nvSpPr>
        <p:spPr>
          <a:xfrm>
            <a:off x="6662863" y="3137753"/>
            <a:ext cx="1373460" cy="861774"/>
          </a:xfrm>
          <a:prstGeom prst="rect">
            <a:avLst/>
          </a:prstGeom>
          <a:noFill/>
        </p:spPr>
        <p:txBody>
          <a:bodyPr wrap="square" rtlCol="0">
            <a:spAutoFit/>
          </a:bodyPr>
          <a:lstStyle/>
          <a:p>
            <a:pPr marL="171450" indent="-171450">
              <a:buFontTx/>
              <a:buChar char="-"/>
            </a:pPr>
            <a:r>
              <a:rPr lang="en-US" sz="1000" dirty="0"/>
              <a:t>Metal Surface Temp Map</a:t>
            </a:r>
          </a:p>
          <a:p>
            <a:pPr marL="171450" indent="-171450">
              <a:buFontTx/>
              <a:buChar char="-"/>
            </a:pPr>
            <a:r>
              <a:rPr lang="en-US" sz="1000" dirty="0"/>
              <a:t>Fluid Pressure</a:t>
            </a:r>
          </a:p>
          <a:p>
            <a:pPr marL="171450" indent="-171450">
              <a:buFontTx/>
              <a:buChar char="-"/>
            </a:pPr>
            <a:r>
              <a:rPr lang="en-US" sz="1000" dirty="0"/>
              <a:t>Fluid Temp Map</a:t>
            </a:r>
          </a:p>
          <a:p>
            <a:pPr marL="171450" indent="-171450">
              <a:buFontTx/>
              <a:buChar char="-"/>
            </a:pPr>
            <a:r>
              <a:rPr lang="en-US" sz="1000" dirty="0"/>
              <a:t>Thermal Losses</a:t>
            </a:r>
          </a:p>
        </p:txBody>
      </p:sp>
      <p:cxnSp>
        <p:nvCxnSpPr>
          <p:cNvPr id="51" name="Straight Arrow Connector 50">
            <a:extLst>
              <a:ext uri="{FF2B5EF4-FFF2-40B4-BE49-F238E27FC236}">
                <a16:creationId xmlns:a16="http://schemas.microsoft.com/office/drawing/2014/main" id="{A034C710-6892-45F2-860A-A8F1F4CB2D28}"/>
              </a:ext>
            </a:extLst>
          </p:cNvPr>
          <p:cNvCxnSpPr>
            <a:cxnSpLocks/>
            <a:stCxn id="44" idx="2"/>
          </p:cNvCxnSpPr>
          <p:nvPr/>
        </p:nvCxnSpPr>
        <p:spPr>
          <a:xfrm>
            <a:off x="6686875" y="5307387"/>
            <a:ext cx="9462" cy="6338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 name="TextBox 51">
            <a:extLst>
              <a:ext uri="{FF2B5EF4-FFF2-40B4-BE49-F238E27FC236}">
                <a16:creationId xmlns:a16="http://schemas.microsoft.com/office/drawing/2014/main" id="{1584B183-94A7-4E2F-B169-026DAA6E59F2}"/>
              </a:ext>
            </a:extLst>
          </p:cNvPr>
          <p:cNvSpPr txBox="1"/>
          <p:nvPr/>
        </p:nvSpPr>
        <p:spPr>
          <a:xfrm>
            <a:off x="6684834" y="5348360"/>
            <a:ext cx="1351490" cy="400110"/>
          </a:xfrm>
          <a:prstGeom prst="rect">
            <a:avLst/>
          </a:prstGeom>
          <a:noFill/>
        </p:spPr>
        <p:txBody>
          <a:bodyPr wrap="square" rtlCol="0">
            <a:spAutoFit/>
          </a:bodyPr>
          <a:lstStyle/>
          <a:p>
            <a:r>
              <a:rPr lang="en-US" sz="1000" dirty="0"/>
              <a:t>Lifetime estimate</a:t>
            </a:r>
          </a:p>
          <a:p>
            <a:r>
              <a:rPr lang="en-US" sz="1000" dirty="0"/>
              <a:t>Cost to dispatch</a:t>
            </a:r>
          </a:p>
        </p:txBody>
      </p:sp>
      <p:sp>
        <p:nvSpPr>
          <p:cNvPr id="53" name="Rectangle: Folded Corner 52">
            <a:extLst>
              <a:ext uri="{FF2B5EF4-FFF2-40B4-BE49-F238E27FC236}">
                <a16:creationId xmlns:a16="http://schemas.microsoft.com/office/drawing/2014/main" id="{77E9E00E-037D-48BB-BB47-83AF5CEF854E}"/>
              </a:ext>
            </a:extLst>
          </p:cNvPr>
          <p:cNvSpPr/>
          <p:nvPr/>
        </p:nvSpPr>
        <p:spPr>
          <a:xfrm>
            <a:off x="7766006" y="4139090"/>
            <a:ext cx="963169" cy="518252"/>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BSE</a:t>
            </a:r>
            <a:endParaRPr lang="en-US" dirty="0">
              <a:solidFill>
                <a:schemeClr val="tx1"/>
              </a:solidFill>
            </a:endParaRPr>
          </a:p>
        </p:txBody>
      </p:sp>
      <p:sp>
        <p:nvSpPr>
          <p:cNvPr id="54" name="Rectangle: Folded Corner 53">
            <a:extLst>
              <a:ext uri="{FF2B5EF4-FFF2-40B4-BE49-F238E27FC236}">
                <a16:creationId xmlns:a16="http://schemas.microsoft.com/office/drawing/2014/main" id="{46D3C5C6-2B12-4871-9254-532280D6E0DF}"/>
              </a:ext>
            </a:extLst>
          </p:cNvPr>
          <p:cNvSpPr/>
          <p:nvPr/>
        </p:nvSpPr>
        <p:spPr>
          <a:xfrm>
            <a:off x="6280675" y="5991433"/>
            <a:ext cx="821862" cy="544570"/>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UW</a:t>
            </a:r>
            <a:endParaRPr lang="en-US" dirty="0">
              <a:solidFill>
                <a:schemeClr val="tx1"/>
              </a:solidFill>
            </a:endParaRPr>
          </a:p>
        </p:txBody>
      </p:sp>
      <p:sp>
        <p:nvSpPr>
          <p:cNvPr id="55" name="Oval 54">
            <a:extLst>
              <a:ext uri="{FF2B5EF4-FFF2-40B4-BE49-F238E27FC236}">
                <a16:creationId xmlns:a16="http://schemas.microsoft.com/office/drawing/2014/main" id="{ECFFCE78-C507-43D9-A801-5448D9B3F748}"/>
              </a:ext>
            </a:extLst>
          </p:cNvPr>
          <p:cNvSpPr/>
          <p:nvPr/>
        </p:nvSpPr>
        <p:spPr>
          <a:xfrm>
            <a:off x="2488370" y="1664928"/>
            <a:ext cx="2047165" cy="70295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Heliostat Aimpoints</a:t>
            </a:r>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12A81103-44A8-4CCE-9952-4735007DE937}"/>
                  </a:ext>
                </a:extLst>
              </p:cNvPr>
              <p:cNvSpPr txBox="1"/>
              <p:nvPr/>
            </p:nvSpPr>
            <p:spPr>
              <a:xfrm>
                <a:off x="4769330" y="2035170"/>
                <a:ext cx="830666" cy="553998"/>
              </a:xfrm>
              <a:prstGeom prst="rect">
                <a:avLst/>
              </a:prstGeom>
              <a:noFill/>
            </p:spPr>
            <p:txBody>
              <a:bodyPr wrap="square" rtlCol="0">
                <a:spAutoFit/>
              </a:bodyPr>
              <a:lstStyle/>
              <a:p>
                <a:r>
                  <a:rPr lang="en-US" sz="1000" dirty="0"/>
                  <a:t>Operator</a:t>
                </a:r>
              </a:p>
              <a:p>
                <a:r>
                  <a:rPr lang="en-US" sz="1000" dirty="0"/>
                  <a:t>Parameter: </a:t>
                </a:r>
              </a:p>
              <a:p>
                <a:pPr/>
                <a14:m>
                  <m:oMathPara xmlns:m="http://schemas.openxmlformats.org/officeDocument/2006/math">
                    <m:oMathParaPr>
                      <m:jc m:val="centerGroup"/>
                    </m:oMathParaPr>
                    <m:oMath xmlns:m="http://schemas.openxmlformats.org/officeDocument/2006/math">
                      <m:sSub>
                        <m:sSubPr>
                          <m:ctrlPr>
                            <a:rPr lang="en-US" sz="1000" i="1" smtClean="0">
                              <a:latin typeface="Cambria Math" panose="02040503050406030204" pitchFamily="18" charset="0"/>
                              <a:ea typeface="Cambria Math" panose="02040503050406030204" pitchFamily="18" charset="0"/>
                            </a:rPr>
                          </m:ctrlPr>
                        </m:sSubPr>
                        <m:e>
                          <m:r>
                            <a:rPr lang="en-US" sz="1000" i="1">
                              <a:latin typeface="Cambria Math" panose="02040503050406030204" pitchFamily="18" charset="0"/>
                              <a:ea typeface="Cambria Math" panose="02040503050406030204" pitchFamily="18" charset="0"/>
                            </a:rPr>
                            <m:t>𝜃</m:t>
                          </m:r>
                        </m:e>
                        <m:sub>
                          <m:r>
                            <a:rPr lang="en-US" sz="1000" b="0" i="1" smtClean="0">
                              <a:latin typeface="Cambria Math" panose="02040503050406030204" pitchFamily="18" charset="0"/>
                              <a:ea typeface="Cambria Math" panose="02040503050406030204" pitchFamily="18" charset="0"/>
                            </a:rPr>
                            <m:t>𝑖</m:t>
                          </m:r>
                        </m:sub>
                      </m:sSub>
                      <m:r>
                        <a:rPr lang="en-US" sz="1000" b="0" i="1" smtClean="0">
                          <a:latin typeface="Cambria Math" panose="02040503050406030204" pitchFamily="18" charset="0"/>
                          <a:ea typeface="Cambria Math" panose="02040503050406030204" pitchFamily="18" charset="0"/>
                        </a:rPr>
                        <m:t>∈</m:t>
                      </m:r>
                      <m:sSub>
                        <m:sSubPr>
                          <m:ctrlPr>
                            <a:rPr lang="en-US" sz="1000" b="0" i="1" smtClean="0">
                              <a:latin typeface="Cambria Math" panose="02040503050406030204" pitchFamily="18" charset="0"/>
                              <a:ea typeface="Cambria Math" panose="02040503050406030204" pitchFamily="18" charset="0"/>
                            </a:rPr>
                          </m:ctrlPr>
                        </m:sSubPr>
                        <m:e>
                          <m:r>
                            <a:rPr lang="en-US" sz="1000" b="0" i="1" smtClean="0">
                              <a:latin typeface="Cambria Math" panose="02040503050406030204" pitchFamily="18" charset="0"/>
                              <a:ea typeface="Cambria Math" panose="02040503050406030204" pitchFamily="18" charset="0"/>
                            </a:rPr>
                            <m:t>𝑛</m:t>
                          </m:r>
                        </m:e>
                        <m:sub>
                          <m:r>
                            <a:rPr lang="en-US" sz="1000" b="0" i="1" smtClean="0">
                              <a:latin typeface="Cambria Math" panose="02040503050406030204" pitchFamily="18" charset="0"/>
                              <a:ea typeface="Cambria Math" panose="02040503050406030204" pitchFamily="18" charset="0"/>
                            </a:rPr>
                            <m:t>h𝑒𝑙</m:t>
                          </m:r>
                        </m:sub>
                      </m:sSub>
                    </m:oMath>
                  </m:oMathPara>
                </a14:m>
                <a:endParaRPr lang="en-US" sz="1000" dirty="0"/>
              </a:p>
            </p:txBody>
          </p:sp>
        </mc:Choice>
        <mc:Fallback xmlns="">
          <p:sp>
            <p:nvSpPr>
              <p:cNvPr id="58" name="TextBox 57">
                <a:extLst>
                  <a:ext uri="{FF2B5EF4-FFF2-40B4-BE49-F238E27FC236}">
                    <a16:creationId xmlns:a16="http://schemas.microsoft.com/office/drawing/2014/main" id="{12A81103-44A8-4CCE-9952-4735007DE937}"/>
                  </a:ext>
                </a:extLst>
              </p:cNvPr>
              <p:cNvSpPr txBox="1">
                <a:spLocks noRot="1" noChangeAspect="1" noMove="1" noResize="1" noEditPoints="1" noAdjustHandles="1" noChangeArrowheads="1" noChangeShapeType="1" noTextEdit="1"/>
              </p:cNvSpPr>
              <p:nvPr/>
            </p:nvSpPr>
            <p:spPr>
              <a:xfrm>
                <a:off x="4769330" y="2035170"/>
                <a:ext cx="830666" cy="553998"/>
              </a:xfrm>
              <a:prstGeom prst="rect">
                <a:avLst/>
              </a:prstGeom>
              <a:blipFill>
                <a:blip r:embed="rId2"/>
                <a:stretch>
                  <a:fillRect/>
                </a:stretch>
              </a:blipFill>
            </p:spPr>
            <p:txBody>
              <a:bodyPr/>
              <a:lstStyle/>
              <a:p>
                <a:r>
                  <a:rPr lang="en-US">
                    <a:noFill/>
                  </a:rPr>
                  <a:t> </a:t>
                </a:r>
              </a:p>
            </p:txBody>
          </p:sp>
        </mc:Fallback>
      </mc:AlternateContent>
      <p:cxnSp>
        <p:nvCxnSpPr>
          <p:cNvPr id="59" name="Straight Arrow Connector 58">
            <a:extLst>
              <a:ext uri="{FF2B5EF4-FFF2-40B4-BE49-F238E27FC236}">
                <a16:creationId xmlns:a16="http://schemas.microsoft.com/office/drawing/2014/main" id="{E468C47D-EEF6-4EA5-AA72-3C5E80A8EA00}"/>
              </a:ext>
            </a:extLst>
          </p:cNvPr>
          <p:cNvCxnSpPr>
            <a:cxnSpLocks/>
          </p:cNvCxnSpPr>
          <p:nvPr/>
        </p:nvCxnSpPr>
        <p:spPr>
          <a:xfrm>
            <a:off x="4708208" y="2608540"/>
            <a:ext cx="9828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34FCBF8D-262F-4505-A419-2E33057F19E2}"/>
              </a:ext>
            </a:extLst>
          </p:cNvPr>
          <p:cNvSpPr txBox="1"/>
          <p:nvPr/>
        </p:nvSpPr>
        <p:spPr>
          <a:xfrm>
            <a:off x="4780969" y="2614521"/>
            <a:ext cx="846818" cy="553998"/>
          </a:xfrm>
          <a:prstGeom prst="rect">
            <a:avLst/>
          </a:prstGeom>
          <a:noFill/>
        </p:spPr>
        <p:txBody>
          <a:bodyPr wrap="square" rtlCol="0">
            <a:spAutoFit/>
          </a:bodyPr>
          <a:lstStyle/>
          <a:p>
            <a:r>
              <a:rPr lang="en-US" sz="1000" dirty="0"/>
              <a:t>Operator</a:t>
            </a:r>
          </a:p>
          <a:p>
            <a:r>
              <a:rPr lang="en-US" sz="1000" dirty="0"/>
              <a:t>Parameter: </a:t>
            </a:r>
            <a:r>
              <a:rPr lang="en-US" sz="1000" b="0" i="0" dirty="0">
                <a:solidFill>
                  <a:srgbClr val="202124"/>
                </a:solidFill>
                <a:effectLst/>
                <a:latin typeface="Roboto" panose="02000000000000000000" pitchFamily="2" charset="0"/>
              </a:rPr>
              <a:t>ṁ(t)</a:t>
            </a:r>
            <a:endParaRPr lang="en-US" sz="1000" dirty="0"/>
          </a:p>
        </p:txBody>
      </p:sp>
      <p:sp>
        <p:nvSpPr>
          <p:cNvPr id="62" name="Oval 61">
            <a:extLst>
              <a:ext uri="{FF2B5EF4-FFF2-40B4-BE49-F238E27FC236}">
                <a16:creationId xmlns:a16="http://schemas.microsoft.com/office/drawing/2014/main" id="{4895E0F8-73A3-4473-BB78-357E5336DD9D}"/>
              </a:ext>
            </a:extLst>
          </p:cNvPr>
          <p:cNvSpPr/>
          <p:nvPr/>
        </p:nvSpPr>
        <p:spPr>
          <a:xfrm>
            <a:off x="2604210" y="2786278"/>
            <a:ext cx="1815483" cy="70294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Mass Flow Rates </a:t>
            </a:r>
          </a:p>
        </p:txBody>
      </p:sp>
      <p:cxnSp>
        <p:nvCxnSpPr>
          <p:cNvPr id="5" name="Connector: Elbow 4">
            <a:extLst>
              <a:ext uri="{FF2B5EF4-FFF2-40B4-BE49-F238E27FC236}">
                <a16:creationId xmlns:a16="http://schemas.microsoft.com/office/drawing/2014/main" id="{7561D7A5-9372-4AC6-A534-05C1277B8BE7}"/>
              </a:ext>
            </a:extLst>
          </p:cNvPr>
          <p:cNvCxnSpPr>
            <a:cxnSpLocks/>
            <a:stCxn id="55" idx="6"/>
          </p:cNvCxnSpPr>
          <p:nvPr/>
        </p:nvCxnSpPr>
        <p:spPr>
          <a:xfrm>
            <a:off x="4535535" y="2016403"/>
            <a:ext cx="172673" cy="604319"/>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8576196D-C282-48B6-98C1-51E4F284E301}"/>
              </a:ext>
            </a:extLst>
          </p:cNvPr>
          <p:cNvCxnSpPr>
            <a:cxnSpLocks/>
          </p:cNvCxnSpPr>
          <p:nvPr/>
        </p:nvCxnSpPr>
        <p:spPr>
          <a:xfrm rot="5400000" flipH="1" flipV="1">
            <a:off x="4288210" y="2724783"/>
            <a:ext cx="529214" cy="296728"/>
          </a:xfrm>
          <a:prstGeom prst="bentConnector3">
            <a:avLst>
              <a:gd name="adj1" fmla="val -395"/>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3AF75AF-7BBE-40FE-B3DF-964B53AA18DE}"/>
              </a:ext>
            </a:extLst>
          </p:cNvPr>
          <p:cNvSpPr txBox="1"/>
          <p:nvPr/>
        </p:nvSpPr>
        <p:spPr>
          <a:xfrm>
            <a:off x="412425" y="59111"/>
            <a:ext cx="2820003" cy="707886"/>
          </a:xfrm>
          <a:prstGeom prst="rect">
            <a:avLst/>
          </a:prstGeom>
          <a:noFill/>
        </p:spPr>
        <p:txBody>
          <a:bodyPr wrap="none" rtlCol="0">
            <a:spAutoFit/>
          </a:bodyPr>
          <a:lstStyle/>
          <a:p>
            <a:r>
              <a:rPr lang="en-US" sz="2000" i="1" dirty="0"/>
              <a:t>Machine Learning (ML)</a:t>
            </a:r>
          </a:p>
          <a:p>
            <a:r>
              <a:rPr lang="en-US" sz="2000" i="1" dirty="0"/>
              <a:t>Workflow</a:t>
            </a:r>
          </a:p>
        </p:txBody>
      </p:sp>
    </p:spTree>
    <p:extLst>
      <p:ext uri="{BB962C8B-B14F-4D97-AF65-F5344CB8AC3E}">
        <p14:creationId xmlns:p14="http://schemas.microsoft.com/office/powerpoint/2010/main" val="1837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1" grpId="0" animBg="1"/>
      <p:bldP spid="42" grpId="0" animBg="1"/>
      <p:bldP spid="43" grpId="0" animBg="1"/>
      <p:bldP spid="44" grpId="0" animBg="1"/>
      <p:bldP spid="46" grpId="0" animBg="1"/>
      <p:bldP spid="47" grpId="0" animBg="1"/>
      <p:bldP spid="49" grpId="0"/>
      <p:bldP spid="50" grpId="0"/>
      <p:bldP spid="52" grpId="0"/>
      <p:bldP spid="53" grpId="0" animBg="1"/>
      <p:bldP spid="54" grpId="0" animBg="1"/>
      <p:bldP spid="55" grpId="0" animBg="1"/>
      <p:bldP spid="58" grpId="0"/>
      <p:bldP spid="60" grpId="0"/>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3FD4D71-4104-4392-9110-511147C8C1AF}"/>
              </a:ext>
            </a:extLst>
          </p:cNvPr>
          <p:cNvSpPr txBox="1"/>
          <p:nvPr/>
        </p:nvSpPr>
        <p:spPr>
          <a:xfrm>
            <a:off x="412425" y="59111"/>
            <a:ext cx="1239442" cy="707886"/>
          </a:xfrm>
          <a:prstGeom prst="rect">
            <a:avLst/>
          </a:prstGeom>
          <a:noFill/>
        </p:spPr>
        <p:txBody>
          <a:bodyPr wrap="none" rtlCol="0">
            <a:spAutoFit/>
          </a:bodyPr>
          <a:lstStyle/>
          <a:p>
            <a:r>
              <a:rPr lang="en-US" sz="2000" i="1" dirty="0"/>
              <a:t>FP &amp; ML </a:t>
            </a:r>
          </a:p>
          <a:p>
            <a:r>
              <a:rPr lang="en-US" sz="2000" i="1" dirty="0"/>
              <a:t>Workflow</a:t>
            </a:r>
          </a:p>
        </p:txBody>
      </p:sp>
      <p:pic>
        <p:nvPicPr>
          <p:cNvPr id="5" name="Picture 4" descr="Timeline&#10;&#10;Description automatically generated with medium confidence">
            <a:extLst>
              <a:ext uri="{FF2B5EF4-FFF2-40B4-BE49-F238E27FC236}">
                <a16:creationId xmlns:a16="http://schemas.microsoft.com/office/drawing/2014/main" id="{FD35CF00-6662-4171-81A3-3105FCFF6754}"/>
              </a:ext>
            </a:extLst>
          </p:cNvPr>
          <p:cNvPicPr>
            <a:picLocks noChangeAspect="1"/>
          </p:cNvPicPr>
          <p:nvPr/>
        </p:nvPicPr>
        <p:blipFill>
          <a:blip r:embed="rId2"/>
          <a:stretch>
            <a:fillRect/>
          </a:stretch>
        </p:blipFill>
        <p:spPr>
          <a:xfrm>
            <a:off x="827810" y="-62346"/>
            <a:ext cx="10744200" cy="6858000"/>
          </a:xfrm>
          <a:prstGeom prst="rect">
            <a:avLst/>
          </a:prstGeom>
        </p:spPr>
      </p:pic>
    </p:spTree>
    <p:extLst>
      <p:ext uri="{BB962C8B-B14F-4D97-AF65-F5344CB8AC3E}">
        <p14:creationId xmlns:p14="http://schemas.microsoft.com/office/powerpoint/2010/main" val="1431219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507177" y="120253"/>
            <a:ext cx="7886700" cy="683700"/>
          </a:xfrm>
          <a:prstGeom prst="rect">
            <a:avLst/>
          </a:prstGeom>
        </p:spPr>
        <p:txBody>
          <a:bodyPr spcFirstLastPara="1" vert="horz" wrap="square" lIns="91425" tIns="91425" rIns="91425" bIns="91425" rtlCol="0" anchor="ctr" anchorCtr="0">
            <a:noAutofit/>
          </a:bodyPr>
          <a:lstStyle/>
          <a:p>
            <a:pPr>
              <a:spcBef>
                <a:spcPts val="0"/>
              </a:spcBef>
            </a:pPr>
            <a:r>
              <a:rPr lang="en-US" dirty="0"/>
              <a:t>Description of Methodology</a:t>
            </a:r>
            <a:endParaRPr dirty="0"/>
          </a:p>
        </p:txBody>
      </p:sp>
      <p:sp>
        <p:nvSpPr>
          <p:cNvPr id="88" name="Google Shape;88;p14"/>
          <p:cNvSpPr txBox="1">
            <a:spLocks noGrp="1"/>
          </p:cNvSpPr>
          <p:nvPr>
            <p:ph type="body" idx="1"/>
          </p:nvPr>
        </p:nvSpPr>
        <p:spPr>
          <a:xfrm>
            <a:off x="503701" y="624653"/>
            <a:ext cx="8000219" cy="6038524"/>
          </a:xfrm>
          <a:prstGeom prst="rect">
            <a:avLst/>
          </a:prstGeom>
        </p:spPr>
        <p:txBody>
          <a:bodyPr spcFirstLastPara="1" vert="horz" wrap="square" lIns="91425" tIns="91425" rIns="91425" bIns="91425" rtlCol="0" anchor="t" anchorCtr="0">
            <a:noAutofit/>
          </a:bodyPr>
          <a:lstStyle/>
          <a:p>
            <a:pPr marL="0" indent="0">
              <a:lnSpc>
                <a:spcPct val="100000"/>
              </a:lnSpc>
              <a:spcBef>
                <a:spcPts val="750"/>
              </a:spcBef>
              <a:buNone/>
            </a:pPr>
            <a:r>
              <a:rPr lang="en-US" sz="2000" u="sng" dirty="0"/>
              <a:t>Present:</a:t>
            </a:r>
            <a:endParaRPr sz="2000" u="sng" dirty="0"/>
          </a:p>
          <a:p>
            <a:pPr>
              <a:lnSpc>
                <a:spcPct val="100000"/>
              </a:lnSpc>
              <a:spcBef>
                <a:spcPts val="750"/>
              </a:spcBef>
              <a:buSzPct val="100000"/>
            </a:pPr>
            <a:r>
              <a:rPr lang="en-US" sz="1700" dirty="0"/>
              <a:t>We have developed functions that use cloud masks (from total sky imaging or DNI nowcasting) as inputs and maps clouds onto a heliostat field. </a:t>
            </a:r>
          </a:p>
          <a:p>
            <a:pPr>
              <a:lnSpc>
                <a:spcPct val="100000"/>
              </a:lnSpc>
              <a:spcBef>
                <a:spcPts val="750"/>
              </a:spcBef>
              <a:buSzPct val="100000"/>
            </a:pPr>
            <a:endParaRPr lang="en-US" sz="1700" dirty="0"/>
          </a:p>
          <a:p>
            <a:pPr>
              <a:lnSpc>
                <a:spcPct val="100000"/>
              </a:lnSpc>
              <a:spcBef>
                <a:spcPts val="750"/>
              </a:spcBef>
              <a:buSzPct val="100000"/>
            </a:pPr>
            <a:r>
              <a:rPr lang="en-US" sz="1700" dirty="0"/>
              <a:t>Using Solar Pilot’s Python API </a:t>
            </a:r>
            <a:r>
              <a:rPr lang="en-US" sz="1700" dirty="0" err="1"/>
              <a:t>CoPylot</a:t>
            </a:r>
            <a:r>
              <a:rPr lang="en-US" sz="1700" dirty="0"/>
              <a:t>, we can simulate a heliostat field subject to these cloud masks leading to the solar flux distribution on a receiver. </a:t>
            </a:r>
          </a:p>
          <a:p>
            <a:pPr marL="0" indent="0">
              <a:lnSpc>
                <a:spcPct val="100000"/>
              </a:lnSpc>
              <a:spcBef>
                <a:spcPts val="750"/>
              </a:spcBef>
              <a:buSzPct val="100000"/>
              <a:buNone/>
            </a:pPr>
            <a:endParaRPr sz="1700" dirty="0"/>
          </a:p>
          <a:p>
            <a:pPr>
              <a:lnSpc>
                <a:spcPct val="100000"/>
              </a:lnSpc>
              <a:spcBef>
                <a:spcPts val="0"/>
              </a:spcBef>
              <a:buSzPct val="100000"/>
            </a:pPr>
            <a:r>
              <a:rPr lang="en-US" sz="1700" dirty="0"/>
              <a:t>The receiver flux distribution is a boundary condition for a thermal model of the receiver that is written in MATLAB in order to obtain surface temperature maps, fluid temperatures, etc. </a:t>
            </a:r>
          </a:p>
          <a:p>
            <a:pPr>
              <a:lnSpc>
                <a:spcPct val="100000"/>
              </a:lnSpc>
              <a:spcBef>
                <a:spcPts val="0"/>
              </a:spcBef>
              <a:buSzPct val="100000"/>
            </a:pPr>
            <a:endParaRPr lang="en-US" sz="1700" dirty="0"/>
          </a:p>
          <a:p>
            <a:pPr>
              <a:lnSpc>
                <a:spcPct val="100000"/>
              </a:lnSpc>
              <a:spcBef>
                <a:spcPts val="0"/>
              </a:spcBef>
              <a:buSzPct val="100000"/>
            </a:pPr>
            <a:r>
              <a:rPr lang="en-US" sz="1700" dirty="0"/>
              <a:t>Using the receiver flux map and fluid temperatures as boundary conditions, we are using Argonne National Lab’s </a:t>
            </a:r>
            <a:r>
              <a:rPr lang="en-US" sz="1700" dirty="0" err="1"/>
              <a:t>srlife</a:t>
            </a:r>
            <a:r>
              <a:rPr lang="en-US" sz="1700" dirty="0"/>
              <a:t> python package to model stress and generate receiver damage data (from creep and fatigue) for modified SAM. </a:t>
            </a:r>
          </a:p>
          <a:p>
            <a:pPr marL="457200" indent="-361950">
              <a:lnSpc>
                <a:spcPct val="100000"/>
              </a:lnSpc>
              <a:spcBef>
                <a:spcPts val="0"/>
              </a:spcBef>
              <a:buSzPct val="100000"/>
              <a:buAutoNum type="arabicParenR"/>
            </a:pPr>
            <a:endParaRPr sz="1700" dirty="0"/>
          </a:p>
          <a:p>
            <a:pPr marL="0" indent="0">
              <a:lnSpc>
                <a:spcPct val="100000"/>
              </a:lnSpc>
              <a:spcBef>
                <a:spcPts val="750"/>
              </a:spcBef>
              <a:buNone/>
            </a:pPr>
            <a:r>
              <a:rPr lang="en-US" sz="2000" u="sng" dirty="0"/>
              <a:t>Future:</a:t>
            </a:r>
            <a:endParaRPr sz="2000" u="sng" dirty="0"/>
          </a:p>
          <a:p>
            <a:pPr marL="233363" indent="-233363">
              <a:lnSpc>
                <a:spcPct val="100000"/>
              </a:lnSpc>
              <a:spcBef>
                <a:spcPts val="750"/>
              </a:spcBef>
              <a:buSzPct val="100000"/>
            </a:pPr>
            <a:r>
              <a:rPr lang="en-US" sz="1700" dirty="0"/>
              <a:t>We plan on using the </a:t>
            </a:r>
            <a:r>
              <a:rPr lang="en-US" sz="1700" dirty="0" err="1"/>
              <a:t>Pytorch</a:t>
            </a:r>
            <a:r>
              <a:rPr lang="en-US" sz="1700" dirty="0"/>
              <a:t>/</a:t>
            </a:r>
            <a:r>
              <a:rPr lang="en-US" sz="1700" dirty="0" err="1"/>
              <a:t>FastAI</a:t>
            </a:r>
            <a:r>
              <a:rPr lang="en-US" sz="1700" dirty="0"/>
              <a:t> library to train a neural net or ML regressor to reduce error between our first principles model and observed thermal data, and possibly train Image-To-Image ML models to speed up the process.</a:t>
            </a:r>
          </a:p>
        </p:txBody>
      </p:sp>
      <p:sp>
        <p:nvSpPr>
          <p:cNvPr id="7" name="Google Shape;81;p13">
            <a:extLst>
              <a:ext uri="{FF2B5EF4-FFF2-40B4-BE49-F238E27FC236}">
                <a16:creationId xmlns:a16="http://schemas.microsoft.com/office/drawing/2014/main" id="{6C3B7B06-28A9-4BCE-9E1E-0B1D16BB42D2}"/>
              </a:ext>
            </a:extLst>
          </p:cNvPr>
          <p:cNvSpPr txBox="1"/>
          <p:nvPr/>
        </p:nvSpPr>
        <p:spPr>
          <a:xfrm>
            <a:off x="9006728" y="3028921"/>
            <a:ext cx="2214283" cy="400079"/>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FP Work Flow</a:t>
            </a:r>
            <a:endParaRPr sz="1400" dirty="0"/>
          </a:p>
        </p:txBody>
      </p:sp>
      <p:sp>
        <p:nvSpPr>
          <p:cNvPr id="8" name="Google Shape;81;p13">
            <a:extLst>
              <a:ext uri="{FF2B5EF4-FFF2-40B4-BE49-F238E27FC236}">
                <a16:creationId xmlns:a16="http://schemas.microsoft.com/office/drawing/2014/main" id="{6A0C4542-F2FC-460B-BBBB-850EC43B0E23}"/>
              </a:ext>
            </a:extLst>
          </p:cNvPr>
          <p:cNvSpPr txBox="1"/>
          <p:nvPr/>
        </p:nvSpPr>
        <p:spPr>
          <a:xfrm>
            <a:off x="9006728" y="6263098"/>
            <a:ext cx="2214284" cy="400079"/>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ML Work Flow</a:t>
            </a:r>
            <a:endParaRPr sz="1400" dirty="0"/>
          </a:p>
        </p:txBody>
      </p:sp>
      <p:pic>
        <p:nvPicPr>
          <p:cNvPr id="3" name="Picture 2">
            <a:extLst>
              <a:ext uri="{FF2B5EF4-FFF2-40B4-BE49-F238E27FC236}">
                <a16:creationId xmlns:a16="http://schemas.microsoft.com/office/drawing/2014/main" id="{B761A088-7E7B-4B40-943E-6207A6D0AEBE}"/>
              </a:ext>
            </a:extLst>
          </p:cNvPr>
          <p:cNvPicPr>
            <a:picLocks noChangeAspect="1"/>
          </p:cNvPicPr>
          <p:nvPr/>
        </p:nvPicPr>
        <p:blipFill>
          <a:blip r:embed="rId3"/>
          <a:stretch>
            <a:fillRect/>
          </a:stretch>
        </p:blipFill>
        <p:spPr>
          <a:xfrm>
            <a:off x="8315040" y="322568"/>
            <a:ext cx="3597657" cy="2578608"/>
          </a:xfrm>
          <a:prstGeom prst="rect">
            <a:avLst/>
          </a:prstGeom>
        </p:spPr>
      </p:pic>
      <p:pic>
        <p:nvPicPr>
          <p:cNvPr id="9" name="Picture 8">
            <a:extLst>
              <a:ext uri="{FF2B5EF4-FFF2-40B4-BE49-F238E27FC236}">
                <a16:creationId xmlns:a16="http://schemas.microsoft.com/office/drawing/2014/main" id="{C509163C-7741-4863-894A-F1E8F486B970}"/>
              </a:ext>
            </a:extLst>
          </p:cNvPr>
          <p:cNvPicPr>
            <a:picLocks noChangeAspect="1"/>
          </p:cNvPicPr>
          <p:nvPr/>
        </p:nvPicPr>
        <p:blipFill>
          <a:blip r:embed="rId4"/>
          <a:stretch>
            <a:fillRect/>
          </a:stretch>
        </p:blipFill>
        <p:spPr>
          <a:xfrm>
            <a:off x="8828180" y="3643915"/>
            <a:ext cx="2571375" cy="25786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7378D-49C1-4CC3-A745-EBE5C5CC27EA}"/>
              </a:ext>
            </a:extLst>
          </p:cNvPr>
          <p:cNvSpPr>
            <a:spLocks noGrp="1"/>
          </p:cNvSpPr>
          <p:nvPr>
            <p:ph type="title"/>
          </p:nvPr>
        </p:nvSpPr>
        <p:spPr/>
        <p:txBody>
          <a:bodyPr/>
          <a:lstStyle/>
          <a:p>
            <a:r>
              <a:rPr lang="en-US" dirty="0"/>
              <a:t>Background Material &amp; Results</a:t>
            </a:r>
          </a:p>
        </p:txBody>
      </p:sp>
    </p:spTree>
    <p:extLst>
      <p:ext uri="{BB962C8B-B14F-4D97-AF65-F5344CB8AC3E}">
        <p14:creationId xmlns:p14="http://schemas.microsoft.com/office/powerpoint/2010/main" val="4116913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524086" y="196486"/>
            <a:ext cx="9003030" cy="683700"/>
          </a:xfrm>
          <a:prstGeom prst="rect">
            <a:avLst/>
          </a:prstGeom>
        </p:spPr>
        <p:txBody>
          <a:bodyPr spcFirstLastPara="1" vert="horz" wrap="square" lIns="91425" tIns="91425" rIns="91425" bIns="91425" rtlCol="0" anchor="ctr" anchorCtr="0">
            <a:noAutofit/>
          </a:bodyPr>
          <a:lstStyle/>
          <a:p>
            <a:pPr>
              <a:spcBef>
                <a:spcPts val="0"/>
              </a:spcBef>
            </a:pPr>
            <a:r>
              <a:rPr lang="en-US" dirty="0"/>
              <a:t>Literature Review</a:t>
            </a:r>
            <a:endParaRPr dirty="0"/>
          </a:p>
        </p:txBody>
      </p:sp>
      <p:sp>
        <p:nvSpPr>
          <p:cNvPr id="78" name="Google Shape;78;p13"/>
          <p:cNvSpPr txBox="1">
            <a:spLocks noGrp="1"/>
          </p:cNvSpPr>
          <p:nvPr>
            <p:ph type="body" idx="1"/>
          </p:nvPr>
        </p:nvSpPr>
        <p:spPr>
          <a:xfrm>
            <a:off x="608218" y="875792"/>
            <a:ext cx="6406098" cy="5877461"/>
          </a:xfrm>
          <a:prstGeom prst="rect">
            <a:avLst/>
          </a:prstGeom>
        </p:spPr>
        <p:txBody>
          <a:bodyPr spcFirstLastPara="1" vert="horz" wrap="square" lIns="91425" tIns="91425" rIns="91425" bIns="91425" rtlCol="0" anchor="t" anchorCtr="0">
            <a:noAutofit/>
          </a:bodyPr>
          <a:lstStyle/>
          <a:p>
            <a:pPr marL="233363" indent="-233363">
              <a:lnSpc>
                <a:spcPct val="100000"/>
              </a:lnSpc>
              <a:spcBef>
                <a:spcPts val="0"/>
              </a:spcBef>
              <a:buSzPts val="2100"/>
            </a:pPr>
            <a:r>
              <a:rPr lang="en-US" sz="2000" b="1" dirty="0"/>
              <a:t>DNI nowcasting</a:t>
            </a:r>
            <a:r>
              <a:rPr lang="en-US" sz="2000" dirty="0"/>
              <a:t> has been validated in the field with high spatial and temporal resolution (Nouri, 2020).</a:t>
            </a:r>
          </a:p>
          <a:p>
            <a:pPr marL="233363" indent="-233363">
              <a:lnSpc>
                <a:spcPct val="100000"/>
              </a:lnSpc>
              <a:spcBef>
                <a:spcPts val="0"/>
              </a:spcBef>
              <a:buSzPts val="2100"/>
            </a:pPr>
            <a:endParaRPr sz="2000" dirty="0"/>
          </a:p>
          <a:p>
            <a:pPr marL="233363" indent="-233363">
              <a:lnSpc>
                <a:spcPct val="100000"/>
              </a:lnSpc>
              <a:spcBef>
                <a:spcPts val="0"/>
              </a:spcBef>
              <a:buSzPts val="2100"/>
            </a:pPr>
            <a:r>
              <a:rPr lang="en-US" sz="2000" b="1" dirty="0"/>
              <a:t>Current research</a:t>
            </a:r>
            <a:r>
              <a:rPr lang="en-US" sz="2000" dirty="0"/>
              <a:t> focuses on heliostat aimpoint strategies &amp; control algorithms to achieve fixed outlet temperatures during transience (</a:t>
            </a:r>
            <a:r>
              <a:rPr lang="en-US" sz="2000" dirty="0" err="1"/>
              <a:t>Schwager</a:t>
            </a:r>
            <a:r>
              <a:rPr lang="en-US" sz="2000" dirty="0"/>
              <a:t>, 2019).</a:t>
            </a:r>
          </a:p>
          <a:p>
            <a:pPr marL="233363" indent="-233363">
              <a:lnSpc>
                <a:spcPct val="100000"/>
              </a:lnSpc>
              <a:spcBef>
                <a:spcPts val="0"/>
              </a:spcBef>
              <a:buSzPts val="2100"/>
            </a:pPr>
            <a:endParaRPr lang="en-US" sz="2000" dirty="0"/>
          </a:p>
          <a:p>
            <a:pPr marL="233363" indent="-233363">
              <a:lnSpc>
                <a:spcPct val="100000"/>
              </a:lnSpc>
              <a:spcBef>
                <a:spcPts val="0"/>
              </a:spcBef>
              <a:buSzPts val="2100"/>
            </a:pPr>
            <a:r>
              <a:rPr lang="en-US" sz="2000" b="1" dirty="0"/>
              <a:t>Lifetime transient research</a:t>
            </a:r>
            <a:r>
              <a:rPr lang="en-US" sz="2000" dirty="0"/>
              <a:t> is limited. One study claims 73.8% of receiver damage from creep but does not account for spatial DNI variation, sensitivity analysis is </a:t>
            </a:r>
            <a:r>
              <a:rPr lang="en-US" sz="2000" dirty="0" err="1"/>
              <a:t>limited,uses</a:t>
            </a:r>
            <a:r>
              <a:rPr lang="en-US" sz="2000" dirty="0"/>
              <a:t> HTF routing that is not typical (Laporte-</a:t>
            </a:r>
            <a:r>
              <a:rPr lang="en-US" sz="2000" dirty="0" err="1"/>
              <a:t>Azcue</a:t>
            </a:r>
            <a:r>
              <a:rPr lang="en-US" sz="2000" dirty="0"/>
              <a:t>, 2022)  </a:t>
            </a:r>
            <a:endParaRPr lang="en-US" sz="2000" b="1" dirty="0"/>
          </a:p>
          <a:p>
            <a:pPr marL="233363" indent="-233363">
              <a:lnSpc>
                <a:spcPct val="100000"/>
              </a:lnSpc>
              <a:spcBef>
                <a:spcPts val="0"/>
              </a:spcBef>
              <a:buSzPts val="2100"/>
            </a:pPr>
            <a:endParaRPr sz="2000" baseline="30000" dirty="0"/>
          </a:p>
          <a:p>
            <a:pPr marL="233363" indent="-233363">
              <a:lnSpc>
                <a:spcPct val="100000"/>
              </a:lnSpc>
              <a:spcBef>
                <a:spcPts val="0"/>
              </a:spcBef>
              <a:buSzPts val="2100"/>
            </a:pPr>
            <a:r>
              <a:rPr lang="en-US" sz="2000" b="1" dirty="0"/>
              <a:t>This work </a:t>
            </a:r>
            <a:r>
              <a:rPr lang="en-US" sz="2000" dirty="0"/>
              <a:t>will quantify how spatial DNI variability produces local thermal cycling and determine the associated cost to the overall lifetime of the receiver. This work + SAM allows the ability to use ML to optimize operations on a short timestep and to better optimize the design of plants.</a:t>
            </a:r>
            <a:endParaRPr sz="2000" dirty="0"/>
          </a:p>
        </p:txBody>
      </p:sp>
      <p:pic>
        <p:nvPicPr>
          <p:cNvPr id="79" name="Google Shape;79;p13"/>
          <p:cNvPicPr preferRelativeResize="0"/>
          <p:nvPr/>
        </p:nvPicPr>
        <p:blipFill rotWithShape="1">
          <a:blip r:embed="rId3">
            <a:alphaModFix/>
          </a:blip>
          <a:srcRect l="3403" r="2051"/>
          <a:stretch/>
        </p:blipFill>
        <p:spPr>
          <a:xfrm>
            <a:off x="7507280" y="1331861"/>
            <a:ext cx="3896475" cy="2130749"/>
          </a:xfrm>
          <a:prstGeom prst="rect">
            <a:avLst/>
          </a:prstGeom>
          <a:noFill/>
          <a:ln>
            <a:noFill/>
          </a:ln>
        </p:spPr>
      </p:pic>
      <p:pic>
        <p:nvPicPr>
          <p:cNvPr id="80" name="Google Shape;80;p13"/>
          <p:cNvPicPr preferRelativeResize="0">
            <a:picLocks noChangeAspect="1"/>
          </p:cNvPicPr>
          <p:nvPr/>
        </p:nvPicPr>
        <p:blipFill rotWithShape="1">
          <a:blip r:embed="rId4">
            <a:alphaModFix/>
          </a:blip>
          <a:srcRect t="3128" r="1797"/>
          <a:stretch/>
        </p:blipFill>
        <p:spPr>
          <a:xfrm>
            <a:off x="7404567" y="4031558"/>
            <a:ext cx="2237091" cy="1900939"/>
          </a:xfrm>
          <a:prstGeom prst="rect">
            <a:avLst/>
          </a:prstGeom>
          <a:noFill/>
          <a:ln>
            <a:noFill/>
          </a:ln>
        </p:spPr>
      </p:pic>
      <p:sp>
        <p:nvSpPr>
          <p:cNvPr id="81" name="Google Shape;81;p13"/>
          <p:cNvSpPr txBox="1"/>
          <p:nvPr/>
        </p:nvSpPr>
        <p:spPr>
          <a:xfrm>
            <a:off x="7014316" y="3335902"/>
            <a:ext cx="5025600" cy="400079"/>
          </a:xfrm>
          <a:prstGeom prst="rect">
            <a:avLst/>
          </a:prstGeom>
          <a:noFill/>
          <a:ln>
            <a:noFill/>
          </a:ln>
        </p:spPr>
        <p:txBody>
          <a:bodyPr spcFirstLastPara="1" wrap="square" lIns="91425" tIns="91425" rIns="91425" bIns="91425" anchor="t" anchorCtr="0">
            <a:spAutoFit/>
          </a:bodyPr>
          <a:lstStyle/>
          <a:p>
            <a:pPr algn="ctr"/>
            <a:r>
              <a:rPr lang="en-US" sz="1400" i="1" dirty="0"/>
              <a:t>Example of DNI map from 2 TSI’s (Nouri, 2020)</a:t>
            </a:r>
            <a:endParaRPr sz="1400" dirty="0"/>
          </a:p>
        </p:txBody>
      </p:sp>
      <p:sp>
        <p:nvSpPr>
          <p:cNvPr id="82" name="Google Shape;82;p13"/>
          <p:cNvSpPr txBox="1"/>
          <p:nvPr/>
        </p:nvSpPr>
        <p:spPr>
          <a:xfrm>
            <a:off x="6912864" y="6165222"/>
            <a:ext cx="2956560" cy="615523"/>
          </a:xfrm>
          <a:prstGeom prst="rect">
            <a:avLst/>
          </a:prstGeom>
          <a:solidFill>
            <a:schemeClr val="dk2"/>
          </a:solidFill>
          <a:ln>
            <a:noFill/>
          </a:ln>
        </p:spPr>
        <p:txBody>
          <a:bodyPr spcFirstLastPara="1" wrap="square" lIns="91425" tIns="91425" rIns="91425" bIns="91425" anchor="t" anchorCtr="0">
            <a:spAutoFit/>
          </a:bodyPr>
          <a:lstStyle/>
          <a:p>
            <a:pPr algn="ctr"/>
            <a:r>
              <a:rPr lang="en-US" sz="1400" i="1" dirty="0"/>
              <a:t>Heliostat Aimpoint Strategies Under Variability (</a:t>
            </a:r>
            <a:r>
              <a:rPr lang="en-US" sz="1400" dirty="0" err="1"/>
              <a:t>Schwager</a:t>
            </a:r>
            <a:r>
              <a:rPr lang="en-US" sz="1400" dirty="0"/>
              <a:t>, 2019)</a:t>
            </a:r>
            <a:endParaRPr sz="1400" baseline="30000" dirty="0"/>
          </a:p>
        </p:txBody>
      </p:sp>
      <p:pic>
        <p:nvPicPr>
          <p:cNvPr id="6" name="Picture 5">
            <a:extLst>
              <a:ext uri="{FF2B5EF4-FFF2-40B4-BE49-F238E27FC236}">
                <a16:creationId xmlns:a16="http://schemas.microsoft.com/office/drawing/2014/main" id="{A35EBD6E-920C-4B52-90F6-FBC5A8FD06EE}"/>
              </a:ext>
            </a:extLst>
          </p:cNvPr>
          <p:cNvPicPr>
            <a:picLocks noChangeAspect="1"/>
          </p:cNvPicPr>
          <p:nvPr/>
        </p:nvPicPr>
        <p:blipFill>
          <a:blip r:embed="rId5"/>
          <a:stretch>
            <a:fillRect/>
          </a:stretch>
        </p:blipFill>
        <p:spPr>
          <a:xfrm>
            <a:off x="10140098" y="3682260"/>
            <a:ext cx="1748951" cy="2515494"/>
          </a:xfrm>
          <a:prstGeom prst="rect">
            <a:avLst/>
          </a:prstGeom>
        </p:spPr>
      </p:pic>
      <p:sp>
        <p:nvSpPr>
          <p:cNvPr id="20" name="Google Shape;82;p13">
            <a:extLst>
              <a:ext uri="{FF2B5EF4-FFF2-40B4-BE49-F238E27FC236}">
                <a16:creationId xmlns:a16="http://schemas.microsoft.com/office/drawing/2014/main" id="{0BDAE488-E4D0-4178-B5C5-D01766175790}"/>
              </a:ext>
            </a:extLst>
          </p:cNvPr>
          <p:cNvSpPr txBox="1"/>
          <p:nvPr/>
        </p:nvSpPr>
        <p:spPr>
          <a:xfrm>
            <a:off x="9848956" y="6137730"/>
            <a:ext cx="2302404" cy="615523"/>
          </a:xfrm>
          <a:prstGeom prst="rect">
            <a:avLst/>
          </a:prstGeom>
          <a:solidFill>
            <a:schemeClr val="dk2"/>
          </a:solidFill>
          <a:ln>
            <a:noFill/>
          </a:ln>
        </p:spPr>
        <p:txBody>
          <a:bodyPr spcFirstLastPara="1" wrap="square" lIns="91425" tIns="91425" rIns="91425" bIns="91425" anchor="t" anchorCtr="0">
            <a:spAutoFit/>
          </a:bodyPr>
          <a:lstStyle/>
          <a:p>
            <a:pPr algn="ctr"/>
            <a:r>
              <a:rPr lang="en-US" sz="1400" i="1" dirty="0"/>
              <a:t>Unconventional HTF Routing (</a:t>
            </a:r>
            <a:r>
              <a:rPr lang="en-US" sz="1400" dirty="0"/>
              <a:t>Laporte, 2022)</a:t>
            </a:r>
            <a:endParaRPr sz="1400"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544455" y="37335"/>
            <a:ext cx="10534650" cy="846797"/>
          </a:xfrm>
          <a:prstGeom prst="rect">
            <a:avLst/>
          </a:prstGeom>
        </p:spPr>
        <p:txBody>
          <a:bodyPr spcFirstLastPara="1" vert="horz" wrap="square" lIns="91425" tIns="91425" rIns="91425" bIns="91425" rtlCol="0" anchor="ctr" anchorCtr="0">
            <a:noAutofit/>
          </a:bodyPr>
          <a:lstStyle/>
          <a:p>
            <a:pPr>
              <a:spcBef>
                <a:spcPts val="0"/>
              </a:spcBef>
            </a:pPr>
            <a:r>
              <a:rPr lang="en-US" dirty="0"/>
              <a:t>Review of DNI Forecasting </a:t>
            </a:r>
            <a:endParaRPr dirty="0"/>
          </a:p>
        </p:txBody>
      </p:sp>
      <p:sp>
        <p:nvSpPr>
          <p:cNvPr id="78" name="Google Shape;78;p13"/>
          <p:cNvSpPr txBox="1">
            <a:spLocks noGrp="1"/>
          </p:cNvSpPr>
          <p:nvPr>
            <p:ph type="body" idx="1"/>
          </p:nvPr>
        </p:nvSpPr>
        <p:spPr>
          <a:xfrm>
            <a:off x="326455" y="708572"/>
            <a:ext cx="7220886" cy="6149428"/>
          </a:xfrm>
          <a:prstGeom prst="rect">
            <a:avLst/>
          </a:prstGeom>
        </p:spPr>
        <p:txBody>
          <a:bodyPr spcFirstLastPara="1" vert="horz" wrap="square" lIns="91425" tIns="91425" rIns="91425" bIns="91425" rtlCol="0" anchor="t" anchorCtr="0">
            <a:noAutofit/>
          </a:bodyPr>
          <a:lstStyle/>
          <a:p>
            <a:pPr marL="438150" indent="-342900">
              <a:lnSpc>
                <a:spcPct val="100000"/>
              </a:lnSpc>
              <a:spcBef>
                <a:spcPts val="0"/>
              </a:spcBef>
              <a:buSzPts val="2100"/>
            </a:pPr>
            <a:r>
              <a:rPr lang="en-US" sz="2000" dirty="0"/>
              <a:t>Structure of DNI Forecast Data(?)</a:t>
            </a:r>
          </a:p>
          <a:p>
            <a:pPr marL="838200" lvl="1" indent="-285750">
              <a:lnSpc>
                <a:spcPct val="100000"/>
              </a:lnSpc>
              <a:spcBef>
                <a:spcPts val="0"/>
              </a:spcBef>
              <a:buSzPts val="2100"/>
            </a:pPr>
            <a:r>
              <a:rPr lang="en-US" sz="1700" dirty="0"/>
              <a:t>pyrheliometers scattered in heliostat field for scalar DNI values</a:t>
            </a:r>
          </a:p>
          <a:p>
            <a:pPr marL="838200" lvl="1" indent="-285750">
              <a:lnSpc>
                <a:spcPct val="100000"/>
              </a:lnSpc>
              <a:spcBef>
                <a:spcPts val="0"/>
              </a:spcBef>
              <a:buSzPts val="2100"/>
            </a:pPr>
            <a:r>
              <a:rPr lang="en-US" sz="1700" dirty="0"/>
              <a:t>Interpolation errors + expensive for spatial data -&gt; PV Panel Correlation</a:t>
            </a:r>
          </a:p>
          <a:p>
            <a:pPr marL="838200" lvl="1" indent="-285750">
              <a:lnSpc>
                <a:spcPct val="100000"/>
              </a:lnSpc>
              <a:spcBef>
                <a:spcPts val="0"/>
              </a:spcBef>
              <a:buSzPts val="2100"/>
            </a:pPr>
            <a:endParaRPr lang="en-US" sz="1700" dirty="0"/>
          </a:p>
          <a:p>
            <a:pPr marL="438150" indent="-342900">
              <a:lnSpc>
                <a:spcPct val="100000"/>
              </a:lnSpc>
              <a:spcBef>
                <a:spcPts val="0"/>
              </a:spcBef>
              <a:buSzPts val="2100"/>
            </a:pPr>
            <a:r>
              <a:rPr lang="en-US" sz="2000" dirty="0"/>
              <a:t>Available Satellite Datasets:</a:t>
            </a:r>
          </a:p>
          <a:p>
            <a:pPr marL="895350" lvl="1" indent="-342900">
              <a:lnSpc>
                <a:spcPct val="100000"/>
              </a:lnSpc>
              <a:spcBef>
                <a:spcPts val="0"/>
              </a:spcBef>
              <a:buSzPts val="2100"/>
            </a:pPr>
            <a:r>
              <a:rPr lang="en-US" sz="1700" dirty="0"/>
              <a:t>Sentinel-2: spatial resolution 10x10m, time resolution ~5 days (Sentinel Online, 2021)</a:t>
            </a:r>
          </a:p>
          <a:p>
            <a:pPr marL="895350" lvl="1" indent="-342900">
              <a:lnSpc>
                <a:spcPct val="100000"/>
              </a:lnSpc>
              <a:spcBef>
                <a:spcPts val="0"/>
              </a:spcBef>
              <a:buSzPts val="2100"/>
            </a:pPr>
            <a:r>
              <a:rPr lang="en-US" sz="1700" dirty="0"/>
              <a:t>MSG/SEVIRI: spatial 3x3 km, time ~15 min (</a:t>
            </a:r>
            <a:r>
              <a:rPr lang="en-US" sz="1700" dirty="0" err="1"/>
              <a:t>Sirch</a:t>
            </a:r>
            <a:r>
              <a:rPr lang="en-US" sz="1700" dirty="0"/>
              <a:t>, 2017)</a:t>
            </a:r>
          </a:p>
          <a:p>
            <a:pPr marL="895350" lvl="1" indent="-342900">
              <a:lnSpc>
                <a:spcPct val="100000"/>
              </a:lnSpc>
              <a:spcBef>
                <a:spcPts val="0"/>
              </a:spcBef>
              <a:buSzPts val="2100"/>
            </a:pPr>
            <a:r>
              <a:rPr lang="en-US" sz="1700" dirty="0"/>
              <a:t>GOES-R: spatial 0.5-2km, time ~5-15 min (GOES-R, 2021)</a:t>
            </a:r>
          </a:p>
          <a:p>
            <a:pPr marL="895350" lvl="1" indent="-342900">
              <a:lnSpc>
                <a:spcPct val="100000"/>
              </a:lnSpc>
              <a:spcBef>
                <a:spcPts val="0"/>
              </a:spcBef>
              <a:buSzPts val="2100"/>
            </a:pPr>
            <a:endParaRPr lang="en-US" sz="1700" dirty="0"/>
          </a:p>
          <a:p>
            <a:pPr marL="438150" indent="-342900">
              <a:lnSpc>
                <a:spcPct val="100000"/>
              </a:lnSpc>
              <a:spcBef>
                <a:spcPts val="0"/>
              </a:spcBef>
              <a:buSzPts val="2100"/>
            </a:pPr>
            <a:r>
              <a:rPr lang="en-US" sz="2000" dirty="0"/>
              <a:t>TSI: Total Sky Imagers</a:t>
            </a:r>
          </a:p>
          <a:p>
            <a:pPr marL="838200" lvl="1" indent="-285750">
              <a:lnSpc>
                <a:spcPct val="100000"/>
              </a:lnSpc>
              <a:spcBef>
                <a:spcPts val="0"/>
              </a:spcBef>
              <a:buSzPts val="2100"/>
            </a:pPr>
            <a:r>
              <a:rPr lang="en-US" sz="1700" dirty="0"/>
              <a:t>Security cameras with mechanical/software shade arms/discs</a:t>
            </a:r>
          </a:p>
          <a:p>
            <a:pPr marL="838200" lvl="1" indent="-285750">
              <a:lnSpc>
                <a:spcPct val="100000"/>
              </a:lnSpc>
              <a:spcBef>
                <a:spcPts val="0"/>
              </a:spcBef>
              <a:buSzPts val="2100"/>
            </a:pPr>
            <a:r>
              <a:rPr lang="en-US" sz="1700" dirty="0"/>
              <a:t>High spatial resolution ~1m, high temporal resolution &lt;30s, limited by where you can place hardware</a:t>
            </a:r>
          </a:p>
          <a:p>
            <a:pPr marL="838200" lvl="1" indent="-285750">
              <a:lnSpc>
                <a:spcPct val="100000"/>
              </a:lnSpc>
              <a:spcBef>
                <a:spcPts val="0"/>
              </a:spcBef>
              <a:buSzPts val="2100"/>
            </a:pPr>
            <a:endParaRPr lang="en-US" sz="1700" dirty="0"/>
          </a:p>
          <a:p>
            <a:pPr marL="438150" indent="-342900">
              <a:lnSpc>
                <a:spcPct val="100000"/>
              </a:lnSpc>
              <a:spcBef>
                <a:spcPts val="0"/>
              </a:spcBef>
              <a:buSzPts val="2100"/>
            </a:pPr>
            <a:r>
              <a:rPr lang="en-US" sz="2000" dirty="0"/>
              <a:t>Weather Station Data</a:t>
            </a:r>
          </a:p>
          <a:p>
            <a:pPr marL="838200" lvl="1" indent="-285750">
              <a:lnSpc>
                <a:spcPct val="100000"/>
              </a:lnSpc>
              <a:spcBef>
                <a:spcPts val="0"/>
              </a:spcBef>
              <a:buSzPts val="2100"/>
            </a:pPr>
            <a:r>
              <a:rPr lang="en-US" sz="1700" dirty="0"/>
              <a:t>Used in Numerical Weather Prediction Models (NWPMs)</a:t>
            </a:r>
          </a:p>
          <a:p>
            <a:pPr marL="838200" lvl="1" indent="-285750">
              <a:lnSpc>
                <a:spcPct val="100000"/>
              </a:lnSpc>
              <a:spcBef>
                <a:spcPts val="0"/>
              </a:spcBef>
              <a:buSzPts val="2100"/>
            </a:pPr>
            <a:r>
              <a:rPr lang="en-US" sz="1700" dirty="0"/>
              <a:t>Collected by NWS, ~100km spatial resolution (NWS, 2021)</a:t>
            </a:r>
          </a:p>
          <a:p>
            <a:pPr marL="838200" lvl="1" indent="-285750">
              <a:lnSpc>
                <a:spcPct val="100000"/>
              </a:lnSpc>
              <a:spcBef>
                <a:spcPts val="0"/>
              </a:spcBef>
              <a:buSzPts val="2100"/>
            </a:pPr>
            <a:endParaRPr lang="en-US" sz="1600" dirty="0"/>
          </a:p>
          <a:p>
            <a:pPr marL="438150" indent="-342900">
              <a:lnSpc>
                <a:spcPct val="100000"/>
              </a:lnSpc>
              <a:spcBef>
                <a:spcPts val="0"/>
              </a:spcBef>
              <a:buSzPts val="2100"/>
            </a:pPr>
            <a:endParaRPr lang="en-US" sz="2000" dirty="0"/>
          </a:p>
        </p:txBody>
      </p:sp>
      <p:pic>
        <p:nvPicPr>
          <p:cNvPr id="3" name="Picture 2">
            <a:extLst>
              <a:ext uri="{FF2B5EF4-FFF2-40B4-BE49-F238E27FC236}">
                <a16:creationId xmlns:a16="http://schemas.microsoft.com/office/drawing/2014/main" id="{784580BC-4F03-4AA3-A648-22E7CF4A0BE9}"/>
              </a:ext>
            </a:extLst>
          </p:cNvPr>
          <p:cNvPicPr>
            <a:picLocks noChangeAspect="1"/>
          </p:cNvPicPr>
          <p:nvPr/>
        </p:nvPicPr>
        <p:blipFill>
          <a:blip r:embed="rId3"/>
          <a:stretch>
            <a:fillRect/>
          </a:stretch>
        </p:blipFill>
        <p:spPr>
          <a:xfrm>
            <a:off x="8156481" y="2064376"/>
            <a:ext cx="2843070" cy="1680570"/>
          </a:xfrm>
          <a:prstGeom prst="rect">
            <a:avLst/>
          </a:prstGeom>
        </p:spPr>
      </p:pic>
      <p:sp>
        <p:nvSpPr>
          <p:cNvPr id="11" name="Google Shape;180;p21">
            <a:extLst>
              <a:ext uri="{FF2B5EF4-FFF2-40B4-BE49-F238E27FC236}">
                <a16:creationId xmlns:a16="http://schemas.microsoft.com/office/drawing/2014/main" id="{863545F7-0840-4076-B819-22BEDAA5CC05}"/>
              </a:ext>
            </a:extLst>
          </p:cNvPr>
          <p:cNvSpPr txBox="1"/>
          <p:nvPr/>
        </p:nvSpPr>
        <p:spPr>
          <a:xfrm>
            <a:off x="7789066" y="3649768"/>
            <a:ext cx="3759956" cy="400079"/>
          </a:xfrm>
          <a:prstGeom prst="rect">
            <a:avLst/>
          </a:prstGeom>
          <a:noFill/>
          <a:ln>
            <a:noFill/>
          </a:ln>
        </p:spPr>
        <p:txBody>
          <a:bodyPr spcFirstLastPara="1" wrap="square" lIns="91425" tIns="91425" rIns="91425" bIns="91425" anchor="t" anchorCtr="0">
            <a:spAutoFit/>
          </a:bodyPr>
          <a:lstStyle/>
          <a:p>
            <a:pPr algn="ctr"/>
            <a:r>
              <a:rPr lang="en-US" sz="1400" i="1" dirty="0"/>
              <a:t>Pyrheliometers at Solar II (</a:t>
            </a:r>
            <a:r>
              <a:rPr lang="en-US" sz="1400" dirty="0"/>
              <a:t>Pacheco, 20002</a:t>
            </a:r>
            <a:r>
              <a:rPr lang="en-US" sz="1400" i="1" dirty="0"/>
              <a:t>)</a:t>
            </a:r>
            <a:endParaRPr sz="1400" dirty="0"/>
          </a:p>
        </p:txBody>
      </p:sp>
      <p:pic>
        <p:nvPicPr>
          <p:cNvPr id="5" name="Picture 4">
            <a:extLst>
              <a:ext uri="{FF2B5EF4-FFF2-40B4-BE49-F238E27FC236}">
                <a16:creationId xmlns:a16="http://schemas.microsoft.com/office/drawing/2014/main" id="{B99EBA42-09AF-4E03-B071-89D5B85FB830}"/>
              </a:ext>
            </a:extLst>
          </p:cNvPr>
          <p:cNvPicPr>
            <a:picLocks noChangeAspect="1"/>
          </p:cNvPicPr>
          <p:nvPr/>
        </p:nvPicPr>
        <p:blipFill>
          <a:blip r:embed="rId4"/>
          <a:stretch>
            <a:fillRect/>
          </a:stretch>
        </p:blipFill>
        <p:spPr>
          <a:xfrm>
            <a:off x="7386707" y="4124082"/>
            <a:ext cx="2332333" cy="1929137"/>
          </a:xfrm>
          <a:prstGeom prst="rect">
            <a:avLst/>
          </a:prstGeom>
        </p:spPr>
      </p:pic>
      <p:pic>
        <p:nvPicPr>
          <p:cNvPr id="7" name="Picture 6">
            <a:extLst>
              <a:ext uri="{FF2B5EF4-FFF2-40B4-BE49-F238E27FC236}">
                <a16:creationId xmlns:a16="http://schemas.microsoft.com/office/drawing/2014/main" id="{A3F71CD9-D557-42B4-A9E2-FB7033B0051A}"/>
              </a:ext>
            </a:extLst>
          </p:cNvPr>
          <p:cNvPicPr>
            <a:picLocks noChangeAspect="1"/>
          </p:cNvPicPr>
          <p:nvPr/>
        </p:nvPicPr>
        <p:blipFill rotWithShape="1">
          <a:blip r:embed="rId5"/>
          <a:srcRect l="5067" t="14001" r="4133" b="17540"/>
          <a:stretch/>
        </p:blipFill>
        <p:spPr>
          <a:xfrm>
            <a:off x="9885814" y="4171598"/>
            <a:ext cx="1827114" cy="1836781"/>
          </a:xfrm>
          <a:prstGeom prst="rect">
            <a:avLst/>
          </a:prstGeom>
        </p:spPr>
      </p:pic>
      <p:sp>
        <p:nvSpPr>
          <p:cNvPr id="16" name="Google Shape;180;p21">
            <a:extLst>
              <a:ext uri="{FF2B5EF4-FFF2-40B4-BE49-F238E27FC236}">
                <a16:creationId xmlns:a16="http://schemas.microsoft.com/office/drawing/2014/main" id="{6D73E66E-5509-4FCE-96FE-5E3712DEFC1C}"/>
              </a:ext>
            </a:extLst>
          </p:cNvPr>
          <p:cNvSpPr txBox="1"/>
          <p:nvPr/>
        </p:nvSpPr>
        <p:spPr>
          <a:xfrm>
            <a:off x="7079047" y="5960863"/>
            <a:ext cx="2262243" cy="615523"/>
          </a:xfrm>
          <a:prstGeom prst="rect">
            <a:avLst/>
          </a:prstGeom>
          <a:noFill/>
          <a:ln>
            <a:noFill/>
          </a:ln>
        </p:spPr>
        <p:txBody>
          <a:bodyPr spcFirstLastPara="1" wrap="square" lIns="91425" tIns="91425" rIns="91425" bIns="91425" anchor="t" anchorCtr="0">
            <a:spAutoFit/>
          </a:bodyPr>
          <a:lstStyle/>
          <a:p>
            <a:pPr algn="ctr"/>
            <a:r>
              <a:rPr lang="en-US" sz="1400" i="1" dirty="0"/>
              <a:t>SEVIRI Cloud Mask (</a:t>
            </a:r>
            <a:r>
              <a:rPr lang="en-US" sz="1400" i="1" dirty="0" err="1"/>
              <a:t>Sirch</a:t>
            </a:r>
            <a:r>
              <a:rPr lang="en-US" sz="1400" i="1" dirty="0"/>
              <a:t>, 2017)</a:t>
            </a:r>
            <a:endParaRPr sz="1400" dirty="0"/>
          </a:p>
        </p:txBody>
      </p:sp>
      <p:sp>
        <p:nvSpPr>
          <p:cNvPr id="17" name="Google Shape;180;p21">
            <a:extLst>
              <a:ext uri="{FF2B5EF4-FFF2-40B4-BE49-F238E27FC236}">
                <a16:creationId xmlns:a16="http://schemas.microsoft.com/office/drawing/2014/main" id="{16DB4DCC-EDFE-45A3-97B7-39ED4A04AB20}"/>
              </a:ext>
            </a:extLst>
          </p:cNvPr>
          <p:cNvSpPr txBox="1"/>
          <p:nvPr/>
        </p:nvSpPr>
        <p:spPr>
          <a:xfrm>
            <a:off x="9438294" y="5916034"/>
            <a:ext cx="1827114" cy="615523"/>
          </a:xfrm>
          <a:prstGeom prst="rect">
            <a:avLst/>
          </a:prstGeom>
          <a:noFill/>
          <a:ln>
            <a:noFill/>
          </a:ln>
        </p:spPr>
        <p:txBody>
          <a:bodyPr spcFirstLastPara="1" wrap="square" lIns="91425" tIns="91425" rIns="91425" bIns="91425" anchor="t" anchorCtr="0">
            <a:spAutoFit/>
          </a:bodyPr>
          <a:lstStyle/>
          <a:p>
            <a:pPr algn="ctr"/>
            <a:r>
              <a:rPr lang="en-US" sz="1400" i="1" dirty="0"/>
              <a:t>TSI Cloud Mask (Morris)</a:t>
            </a:r>
            <a:endParaRPr sz="1400" dirty="0"/>
          </a:p>
        </p:txBody>
      </p:sp>
      <p:pic>
        <p:nvPicPr>
          <p:cNvPr id="8" name="Picture 7">
            <a:extLst>
              <a:ext uri="{FF2B5EF4-FFF2-40B4-BE49-F238E27FC236}">
                <a16:creationId xmlns:a16="http://schemas.microsoft.com/office/drawing/2014/main" id="{4BAA1374-E4C6-44EB-AF9C-55B17677D30D}"/>
              </a:ext>
            </a:extLst>
          </p:cNvPr>
          <p:cNvPicPr>
            <a:picLocks noChangeAspect="1"/>
          </p:cNvPicPr>
          <p:nvPr/>
        </p:nvPicPr>
        <p:blipFill>
          <a:blip r:embed="rId6"/>
          <a:stretch>
            <a:fillRect/>
          </a:stretch>
        </p:blipFill>
        <p:spPr>
          <a:xfrm>
            <a:off x="7333227" y="4036412"/>
            <a:ext cx="4651666" cy="2513335"/>
          </a:xfrm>
          <a:prstGeom prst="rect">
            <a:avLst/>
          </a:prstGeom>
        </p:spPr>
      </p:pic>
      <p:sp>
        <p:nvSpPr>
          <p:cNvPr id="18" name="Google Shape;180;p21">
            <a:extLst>
              <a:ext uri="{FF2B5EF4-FFF2-40B4-BE49-F238E27FC236}">
                <a16:creationId xmlns:a16="http://schemas.microsoft.com/office/drawing/2014/main" id="{A646C0D7-44D6-404F-AA7B-59F1C52DD6CC}"/>
              </a:ext>
            </a:extLst>
          </p:cNvPr>
          <p:cNvSpPr txBox="1"/>
          <p:nvPr/>
        </p:nvSpPr>
        <p:spPr>
          <a:xfrm>
            <a:off x="7245443" y="6457921"/>
            <a:ext cx="4936712" cy="400079"/>
          </a:xfrm>
          <a:prstGeom prst="rect">
            <a:avLst/>
          </a:prstGeom>
          <a:noFill/>
          <a:ln>
            <a:noFill/>
          </a:ln>
        </p:spPr>
        <p:txBody>
          <a:bodyPr spcFirstLastPara="1" wrap="square" lIns="91425" tIns="91425" rIns="91425" bIns="91425" anchor="t" anchorCtr="0">
            <a:spAutoFit/>
          </a:bodyPr>
          <a:lstStyle/>
          <a:p>
            <a:pPr algn="ctr"/>
            <a:r>
              <a:rPr lang="en-US" sz="1400" i="1" dirty="0"/>
              <a:t>Nowcasting resolution chart (</a:t>
            </a:r>
            <a:r>
              <a:rPr lang="en-US" sz="1400" dirty="0"/>
              <a:t>Ramirez, 2017</a:t>
            </a:r>
            <a:r>
              <a:rPr lang="en-US" sz="1400" i="1" dirty="0"/>
              <a:t>)</a:t>
            </a:r>
            <a:endParaRPr sz="1400" dirty="0"/>
          </a:p>
        </p:txBody>
      </p:sp>
      <p:sp>
        <p:nvSpPr>
          <p:cNvPr id="21" name="Rectangle: Rounded Corners 20">
            <a:extLst>
              <a:ext uri="{FF2B5EF4-FFF2-40B4-BE49-F238E27FC236}">
                <a16:creationId xmlns:a16="http://schemas.microsoft.com/office/drawing/2014/main" id="{5B15D932-46CF-440C-962E-8E88492EBF44}"/>
              </a:ext>
            </a:extLst>
          </p:cNvPr>
          <p:cNvSpPr/>
          <p:nvPr/>
        </p:nvSpPr>
        <p:spPr>
          <a:xfrm rot="16200000">
            <a:off x="10248176" y="-533045"/>
            <a:ext cx="1112288" cy="250980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7B03EBD8-4443-409A-BB88-A11DD877776B}"/>
              </a:ext>
            </a:extLst>
          </p:cNvPr>
          <p:cNvSpPr/>
          <p:nvPr/>
        </p:nvSpPr>
        <p:spPr>
          <a:xfrm>
            <a:off x="9659060" y="250074"/>
            <a:ext cx="2216021" cy="627819"/>
          </a:xfrm>
          <a:prstGeom prst="roundRect">
            <a:avLst/>
          </a:prstGeom>
          <a:solidFill>
            <a:schemeClr val="accent6">
              <a:lumMod val="20000"/>
              <a:lumOff val="80000"/>
            </a:schemeClr>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DNI Nowcasting &amp; Forecasting</a:t>
            </a:r>
          </a:p>
        </p:txBody>
      </p:sp>
      <p:cxnSp>
        <p:nvCxnSpPr>
          <p:cNvPr id="23" name="Straight Arrow Connector 22">
            <a:extLst>
              <a:ext uri="{FF2B5EF4-FFF2-40B4-BE49-F238E27FC236}">
                <a16:creationId xmlns:a16="http://schemas.microsoft.com/office/drawing/2014/main" id="{2C0BCB00-9BE8-4862-8158-C669007891A6}"/>
              </a:ext>
            </a:extLst>
          </p:cNvPr>
          <p:cNvCxnSpPr>
            <a:cxnSpLocks/>
          </p:cNvCxnSpPr>
          <p:nvPr/>
        </p:nvCxnSpPr>
        <p:spPr>
          <a:xfrm>
            <a:off x="10743074" y="923708"/>
            <a:ext cx="0" cy="6372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Rectangle: Folded Corner 23">
            <a:extLst>
              <a:ext uri="{FF2B5EF4-FFF2-40B4-BE49-F238E27FC236}">
                <a16:creationId xmlns:a16="http://schemas.microsoft.com/office/drawing/2014/main" id="{3D632260-6C14-423A-A9AA-491BE52300A1}"/>
              </a:ext>
            </a:extLst>
          </p:cNvPr>
          <p:cNvSpPr/>
          <p:nvPr/>
        </p:nvSpPr>
        <p:spPr>
          <a:xfrm>
            <a:off x="9563925" y="1068092"/>
            <a:ext cx="988356" cy="530154"/>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BSE:</a:t>
            </a:r>
          </a:p>
        </p:txBody>
      </p:sp>
      <p:sp>
        <p:nvSpPr>
          <p:cNvPr id="25" name="TextBox 24">
            <a:extLst>
              <a:ext uri="{FF2B5EF4-FFF2-40B4-BE49-F238E27FC236}">
                <a16:creationId xmlns:a16="http://schemas.microsoft.com/office/drawing/2014/main" id="{187D3CE0-AEF5-40A6-B3C2-8B0EB65F2069}"/>
              </a:ext>
            </a:extLst>
          </p:cNvPr>
          <p:cNvSpPr txBox="1"/>
          <p:nvPr/>
        </p:nvSpPr>
        <p:spPr>
          <a:xfrm>
            <a:off x="10717037" y="877893"/>
            <a:ext cx="1272353" cy="400110"/>
          </a:xfrm>
          <a:prstGeom prst="rect">
            <a:avLst/>
          </a:prstGeom>
          <a:noFill/>
        </p:spPr>
        <p:txBody>
          <a:bodyPr wrap="square" rtlCol="0">
            <a:spAutoFit/>
          </a:bodyPr>
          <a:lstStyle/>
          <a:p>
            <a:r>
              <a:rPr lang="en-US" sz="1000" dirty="0"/>
              <a:t>Spatial irradiance map at time ‘t’</a:t>
            </a:r>
          </a:p>
        </p:txBody>
      </p:sp>
      <p:sp>
        <p:nvSpPr>
          <p:cNvPr id="6" name="Rectangle 5">
            <a:extLst>
              <a:ext uri="{FF2B5EF4-FFF2-40B4-BE49-F238E27FC236}">
                <a16:creationId xmlns:a16="http://schemas.microsoft.com/office/drawing/2014/main" id="{758037E2-7385-48E6-8F53-219B6CC9299B}"/>
              </a:ext>
            </a:extLst>
          </p:cNvPr>
          <p:cNvSpPr/>
          <p:nvPr/>
        </p:nvSpPr>
        <p:spPr>
          <a:xfrm>
            <a:off x="9471497" y="78885"/>
            <a:ext cx="2591147" cy="168057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687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8">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8">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8">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8">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xEl>
                                              <p:pRg st="13" end="1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8">
                                            <p:txEl>
                                              <p:pRg st="14" end="14"/>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82D0A5-F414-4E4A-92DD-DFD8590C2E78}"/>
              </a:ext>
            </a:extLst>
          </p:cNvPr>
          <p:cNvSpPr>
            <a:spLocks noGrp="1"/>
          </p:cNvSpPr>
          <p:nvPr>
            <p:ph type="title"/>
          </p:nvPr>
        </p:nvSpPr>
        <p:spPr>
          <a:xfrm>
            <a:off x="838200" y="190916"/>
            <a:ext cx="10515600" cy="803626"/>
          </a:xfrm>
        </p:spPr>
        <p:txBody>
          <a:bodyPr/>
          <a:lstStyle/>
          <a:p>
            <a:r>
              <a:rPr lang="en-US" dirty="0"/>
              <a:t>Table of Contents:</a:t>
            </a:r>
          </a:p>
        </p:txBody>
      </p:sp>
      <p:sp>
        <p:nvSpPr>
          <p:cNvPr id="5" name="Text Placeholder 4">
            <a:extLst>
              <a:ext uri="{FF2B5EF4-FFF2-40B4-BE49-F238E27FC236}">
                <a16:creationId xmlns:a16="http://schemas.microsoft.com/office/drawing/2014/main" id="{BAB5C48F-8421-414C-9455-9B53BB408928}"/>
              </a:ext>
            </a:extLst>
          </p:cNvPr>
          <p:cNvSpPr>
            <a:spLocks noGrp="1"/>
          </p:cNvSpPr>
          <p:nvPr>
            <p:ph type="body" idx="1"/>
          </p:nvPr>
        </p:nvSpPr>
        <p:spPr>
          <a:xfrm>
            <a:off x="831850" y="1635854"/>
            <a:ext cx="10515600" cy="3657600"/>
          </a:xfrm>
        </p:spPr>
        <p:txBody>
          <a:bodyPr>
            <a:normAutofit/>
          </a:bodyPr>
          <a:lstStyle/>
          <a:p>
            <a:pPr marL="457200" indent="-457200">
              <a:spcBef>
                <a:spcPts val="750"/>
              </a:spcBef>
              <a:buSzPct val="100000"/>
              <a:buAutoNum type="arabicPeriod"/>
            </a:pPr>
            <a:r>
              <a:rPr lang="en-US" sz="3200" dirty="0"/>
              <a:t>Problem Statement</a:t>
            </a:r>
          </a:p>
          <a:p>
            <a:pPr marL="457200" indent="-457200">
              <a:spcBef>
                <a:spcPts val="750"/>
              </a:spcBef>
              <a:buSzPct val="100000"/>
              <a:buAutoNum type="arabicPeriod"/>
            </a:pPr>
            <a:r>
              <a:rPr lang="en-US" sz="3200" dirty="0"/>
              <a:t>Goals and Objectives</a:t>
            </a:r>
          </a:p>
          <a:p>
            <a:pPr marL="457200" indent="-457200">
              <a:spcBef>
                <a:spcPts val="0"/>
              </a:spcBef>
              <a:buSzPct val="100000"/>
              <a:buAutoNum type="arabicPeriod"/>
            </a:pPr>
            <a:r>
              <a:rPr lang="en-US" sz="3200" dirty="0"/>
              <a:t>Description of Methodology</a:t>
            </a:r>
          </a:p>
          <a:p>
            <a:pPr marL="457200" indent="-457200">
              <a:spcBef>
                <a:spcPts val="0"/>
              </a:spcBef>
              <a:buSzPct val="100000"/>
              <a:buAutoNum type="arabicPeriod"/>
            </a:pPr>
            <a:r>
              <a:rPr lang="en-US" sz="3200" dirty="0"/>
              <a:t>Background Material &amp; Results</a:t>
            </a:r>
          </a:p>
          <a:p>
            <a:pPr marL="457200" indent="-457200">
              <a:spcBef>
                <a:spcPts val="0"/>
              </a:spcBef>
              <a:buSzPct val="100000"/>
              <a:buAutoNum type="arabicPeriod"/>
            </a:pPr>
            <a:r>
              <a:rPr lang="en-US" sz="3200" dirty="0"/>
              <a:t>Future Plans</a:t>
            </a:r>
          </a:p>
          <a:p>
            <a:pPr marL="457200" indent="-457200">
              <a:spcBef>
                <a:spcPts val="0"/>
              </a:spcBef>
              <a:buSzPct val="100000"/>
              <a:buAutoNum type="arabicPeriod"/>
            </a:pPr>
            <a:r>
              <a:rPr lang="en-US" sz="3200" dirty="0"/>
              <a:t>Issues/Discussion</a:t>
            </a:r>
          </a:p>
          <a:p>
            <a:pPr marL="457200" indent="-457200">
              <a:spcBef>
                <a:spcPts val="0"/>
              </a:spcBef>
              <a:buSzPct val="100000"/>
              <a:buAutoNum type="arabicPeriod"/>
            </a:pPr>
            <a:r>
              <a:rPr lang="en-US" sz="3200" dirty="0"/>
              <a:t>Citations</a:t>
            </a:r>
          </a:p>
        </p:txBody>
      </p:sp>
    </p:spTree>
    <p:extLst>
      <p:ext uri="{BB962C8B-B14F-4D97-AF65-F5344CB8AC3E}">
        <p14:creationId xmlns:p14="http://schemas.microsoft.com/office/powerpoint/2010/main" val="1833083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528338" y="154971"/>
            <a:ext cx="10534650" cy="683700"/>
          </a:xfrm>
          <a:prstGeom prst="rect">
            <a:avLst/>
          </a:prstGeom>
        </p:spPr>
        <p:txBody>
          <a:bodyPr spcFirstLastPara="1" vert="horz" wrap="square" lIns="91425" tIns="91425" rIns="91425" bIns="91425" rtlCol="0" anchor="ctr" anchorCtr="0">
            <a:noAutofit/>
          </a:bodyPr>
          <a:lstStyle/>
          <a:p>
            <a:pPr>
              <a:spcBef>
                <a:spcPts val="0"/>
              </a:spcBef>
            </a:pPr>
            <a:r>
              <a:rPr lang="en-US" dirty="0"/>
              <a:t>DNI Forecasting Data</a:t>
            </a:r>
            <a:endParaRPr dirty="0"/>
          </a:p>
        </p:txBody>
      </p:sp>
      <p:sp>
        <p:nvSpPr>
          <p:cNvPr id="78" name="Google Shape;78;p13"/>
          <p:cNvSpPr txBox="1">
            <a:spLocks noGrp="1"/>
          </p:cNvSpPr>
          <p:nvPr>
            <p:ph type="body" idx="1"/>
          </p:nvPr>
        </p:nvSpPr>
        <p:spPr>
          <a:xfrm>
            <a:off x="397664" y="888639"/>
            <a:ext cx="7037874" cy="5814390"/>
          </a:xfrm>
          <a:prstGeom prst="rect">
            <a:avLst/>
          </a:prstGeom>
        </p:spPr>
        <p:txBody>
          <a:bodyPr spcFirstLastPara="1" vert="horz" wrap="square" lIns="91425" tIns="91425" rIns="91425" bIns="91425" rtlCol="0" anchor="t" anchorCtr="0">
            <a:noAutofit/>
          </a:bodyPr>
          <a:lstStyle/>
          <a:p>
            <a:pPr marL="438150" indent="-342900">
              <a:lnSpc>
                <a:spcPct val="100000"/>
              </a:lnSpc>
              <a:spcBef>
                <a:spcPts val="0"/>
              </a:spcBef>
              <a:buSzPts val="2100"/>
            </a:pPr>
            <a:r>
              <a:rPr lang="en-US" sz="2000" dirty="0"/>
              <a:t>TSIs: best for creating DNI maps for heliostat fields</a:t>
            </a:r>
          </a:p>
          <a:p>
            <a:pPr marL="838200" lvl="1" indent="-285750">
              <a:lnSpc>
                <a:spcPct val="100000"/>
              </a:lnSpc>
              <a:spcBef>
                <a:spcPts val="0"/>
              </a:spcBef>
              <a:buSzPts val="2100"/>
            </a:pPr>
            <a:r>
              <a:rPr lang="en-US" sz="1700" dirty="0"/>
              <a:t>analogous to PV output from </a:t>
            </a:r>
            <a:r>
              <a:rPr lang="en-US" sz="1700" dirty="0" err="1"/>
              <a:t>Ashalim</a:t>
            </a:r>
            <a:r>
              <a:rPr lang="en-US" sz="1700" dirty="0"/>
              <a:t> plant</a:t>
            </a:r>
          </a:p>
          <a:p>
            <a:pPr marL="838200" lvl="1" indent="-285750">
              <a:lnSpc>
                <a:spcPct val="100000"/>
              </a:lnSpc>
              <a:spcBef>
                <a:spcPts val="0"/>
              </a:spcBef>
              <a:buSzPts val="2100"/>
            </a:pPr>
            <a:r>
              <a:rPr lang="en-US" sz="1700" dirty="0"/>
              <a:t>Other sources needed to increase forecast horizon </a:t>
            </a:r>
          </a:p>
          <a:p>
            <a:pPr marL="1295400" lvl="2" indent="-285750">
              <a:lnSpc>
                <a:spcPct val="100000"/>
              </a:lnSpc>
              <a:spcBef>
                <a:spcPts val="0"/>
              </a:spcBef>
              <a:buSzPts val="2100"/>
            </a:pPr>
            <a:r>
              <a:rPr lang="en-US" sz="1300" dirty="0"/>
              <a:t>Satellite: ~2 hours</a:t>
            </a:r>
          </a:p>
          <a:p>
            <a:pPr marL="1295400" lvl="2" indent="-285750">
              <a:lnSpc>
                <a:spcPct val="100000"/>
              </a:lnSpc>
              <a:spcBef>
                <a:spcPts val="0"/>
              </a:spcBef>
              <a:buSzPts val="2100"/>
            </a:pPr>
            <a:r>
              <a:rPr lang="en-US" sz="1300" dirty="0"/>
              <a:t>NWPM: ~8 hours</a:t>
            </a:r>
          </a:p>
          <a:p>
            <a:pPr marL="838200" lvl="1" indent="-285750">
              <a:lnSpc>
                <a:spcPct val="100000"/>
              </a:lnSpc>
              <a:spcBef>
                <a:spcPts val="0"/>
              </a:spcBef>
              <a:buSzPts val="2100"/>
            </a:pPr>
            <a:r>
              <a:rPr lang="en-US" sz="1700" dirty="0"/>
              <a:t>Uncertainty increases with increasing time horizons</a:t>
            </a:r>
            <a:endParaRPr lang="en-US" sz="2000" dirty="0"/>
          </a:p>
          <a:p>
            <a:pPr marL="95250" indent="0">
              <a:lnSpc>
                <a:spcPct val="100000"/>
              </a:lnSpc>
              <a:spcBef>
                <a:spcPts val="0"/>
              </a:spcBef>
              <a:buSzPts val="2100"/>
              <a:buNone/>
            </a:pPr>
            <a:endParaRPr lang="en-US" sz="2000" dirty="0"/>
          </a:p>
          <a:p>
            <a:pPr marL="438150" indent="-342900">
              <a:lnSpc>
                <a:spcPct val="100000"/>
              </a:lnSpc>
              <a:spcBef>
                <a:spcPts val="0"/>
              </a:spcBef>
              <a:buSzPts val="2100"/>
            </a:pPr>
            <a:r>
              <a:rPr lang="en-US" sz="2000" dirty="0"/>
              <a:t>Forecasting Papers:</a:t>
            </a:r>
          </a:p>
          <a:p>
            <a:pPr marL="838200" lvl="1" indent="-285750">
              <a:lnSpc>
                <a:spcPct val="100000"/>
              </a:lnSpc>
              <a:spcBef>
                <a:spcPts val="0"/>
              </a:spcBef>
              <a:buSzPts val="2100"/>
            </a:pPr>
            <a:r>
              <a:rPr lang="en-US" sz="1700" dirty="0"/>
              <a:t>TSIs (local) include Coimbra et al. and Nouri et al. 2020</a:t>
            </a:r>
          </a:p>
          <a:p>
            <a:pPr marL="1147763" lvl="3" indent="-179388">
              <a:lnSpc>
                <a:spcPct val="100000"/>
              </a:lnSpc>
              <a:spcBef>
                <a:spcPts val="0"/>
              </a:spcBef>
              <a:buSzPts val="2100"/>
            </a:pPr>
            <a:r>
              <a:rPr lang="en-US" sz="1700" dirty="0"/>
              <a:t>~15% mean error for 7.5 minute ahead forecast</a:t>
            </a:r>
          </a:p>
          <a:p>
            <a:pPr marL="1147763" lvl="3" indent="-179388">
              <a:lnSpc>
                <a:spcPct val="100000"/>
              </a:lnSpc>
              <a:spcBef>
                <a:spcPts val="0"/>
              </a:spcBef>
              <a:buSzPts val="2100"/>
            </a:pPr>
            <a:r>
              <a:rPr lang="en-US" sz="1700" dirty="0"/>
              <a:t>2 TSI’s, proprietary software spinoff company</a:t>
            </a:r>
          </a:p>
          <a:p>
            <a:pPr marL="838200" lvl="1" indent="-285750">
              <a:lnSpc>
                <a:spcPct val="100000"/>
              </a:lnSpc>
              <a:spcBef>
                <a:spcPts val="0"/>
              </a:spcBef>
              <a:buSzPts val="2100"/>
            </a:pPr>
            <a:r>
              <a:rPr lang="en-US" sz="1700" dirty="0"/>
              <a:t>Satellite Data (mesoscale) include </a:t>
            </a:r>
            <a:r>
              <a:rPr lang="en-US" sz="1700" dirty="0" err="1"/>
              <a:t>Sirch</a:t>
            </a:r>
            <a:r>
              <a:rPr lang="en-US" sz="1700" dirty="0"/>
              <a:t> et al. 2017</a:t>
            </a:r>
          </a:p>
          <a:p>
            <a:pPr marL="1181100" lvl="2" indent="-171450">
              <a:lnSpc>
                <a:spcPct val="100000"/>
              </a:lnSpc>
              <a:spcBef>
                <a:spcPts val="0"/>
              </a:spcBef>
              <a:buSzPts val="2100"/>
            </a:pPr>
            <a:r>
              <a:rPr lang="en-US" sz="1700" dirty="0"/>
              <a:t>5 min ahead: 95% accuracy</a:t>
            </a:r>
          </a:p>
          <a:p>
            <a:pPr marL="1181100" lvl="2" indent="-171450">
              <a:lnSpc>
                <a:spcPct val="100000"/>
              </a:lnSpc>
              <a:spcBef>
                <a:spcPts val="0"/>
              </a:spcBef>
              <a:buSzPts val="2100"/>
            </a:pPr>
            <a:r>
              <a:rPr lang="en-US" sz="1700" dirty="0"/>
              <a:t>2 </a:t>
            </a:r>
            <a:r>
              <a:rPr lang="en-US" sz="1700" dirty="0" err="1"/>
              <a:t>hr</a:t>
            </a:r>
            <a:r>
              <a:rPr lang="en-US" sz="1700" dirty="0"/>
              <a:t> ahead: 80% accuracy, 2X accurate over persistence</a:t>
            </a:r>
          </a:p>
          <a:p>
            <a:pPr marL="266700" indent="-171450">
              <a:lnSpc>
                <a:spcPct val="100000"/>
              </a:lnSpc>
              <a:spcBef>
                <a:spcPts val="0"/>
              </a:spcBef>
              <a:buSzPts val="2100"/>
            </a:pPr>
            <a:r>
              <a:rPr lang="en-US" sz="2000" dirty="0"/>
              <a:t>Note: </a:t>
            </a:r>
          </a:p>
          <a:p>
            <a:pPr marL="723900" lvl="1" indent="-171450">
              <a:lnSpc>
                <a:spcPct val="100000"/>
              </a:lnSpc>
              <a:spcBef>
                <a:spcPts val="0"/>
              </a:spcBef>
              <a:buSzPts val="2100"/>
            </a:pPr>
            <a:r>
              <a:rPr lang="en-US" sz="1600" dirty="0"/>
              <a:t>Convolution neural networks (CNNs) &amp; ML techniques predict cloud motion vectors (speed, direction) and masks (position) at future timesteps.</a:t>
            </a:r>
          </a:p>
          <a:p>
            <a:pPr marL="723900" lvl="1" indent="-171450">
              <a:lnSpc>
                <a:spcPct val="100000"/>
              </a:lnSpc>
              <a:spcBef>
                <a:spcPts val="0"/>
              </a:spcBef>
              <a:buSzPts val="2100"/>
            </a:pPr>
            <a:r>
              <a:rPr lang="en-US" sz="1600" dirty="0"/>
              <a:t>predictions with large absolute errors at 2-8 hour time horizon may still result in “better” operations outcomes than baseline</a:t>
            </a:r>
          </a:p>
          <a:p>
            <a:pPr marL="723900" lvl="1" indent="-171450">
              <a:lnSpc>
                <a:spcPct val="100000"/>
              </a:lnSpc>
              <a:spcBef>
                <a:spcPts val="0"/>
              </a:spcBef>
              <a:buSzPts val="2100"/>
            </a:pPr>
            <a:r>
              <a:rPr lang="en-US" sz="1600" dirty="0"/>
              <a:t>Accuracy of 10 min-2 hour forecast may have use in heliostat aimpoints, weighting any decisions, etc.  </a:t>
            </a:r>
          </a:p>
        </p:txBody>
      </p:sp>
      <p:sp>
        <p:nvSpPr>
          <p:cNvPr id="11" name="Google Shape;180;p21">
            <a:extLst>
              <a:ext uri="{FF2B5EF4-FFF2-40B4-BE49-F238E27FC236}">
                <a16:creationId xmlns:a16="http://schemas.microsoft.com/office/drawing/2014/main" id="{863545F7-0840-4076-B819-22BEDAA5CC05}"/>
              </a:ext>
            </a:extLst>
          </p:cNvPr>
          <p:cNvSpPr txBox="1"/>
          <p:nvPr/>
        </p:nvSpPr>
        <p:spPr>
          <a:xfrm>
            <a:off x="7586773" y="5899544"/>
            <a:ext cx="4249161" cy="738633"/>
          </a:xfrm>
          <a:prstGeom prst="rect">
            <a:avLst/>
          </a:prstGeom>
          <a:noFill/>
          <a:ln>
            <a:noFill/>
          </a:ln>
        </p:spPr>
        <p:txBody>
          <a:bodyPr spcFirstLastPara="1" wrap="square" lIns="91425" tIns="91425" rIns="91425" bIns="91425" anchor="t" anchorCtr="0">
            <a:spAutoFit/>
          </a:bodyPr>
          <a:lstStyle/>
          <a:p>
            <a:pPr algn="ctr"/>
            <a:r>
              <a:rPr lang="en-US" i="1" dirty="0"/>
              <a:t>Nouri et al. voxel 2-TSI forecasting (Nouri, 2018)</a:t>
            </a:r>
            <a:endParaRPr dirty="0"/>
          </a:p>
        </p:txBody>
      </p:sp>
      <p:sp>
        <p:nvSpPr>
          <p:cNvPr id="18" name="Google Shape;180;p21">
            <a:extLst>
              <a:ext uri="{FF2B5EF4-FFF2-40B4-BE49-F238E27FC236}">
                <a16:creationId xmlns:a16="http://schemas.microsoft.com/office/drawing/2014/main" id="{A646C0D7-44D6-404F-AA7B-59F1C52DD6CC}"/>
              </a:ext>
            </a:extLst>
          </p:cNvPr>
          <p:cNvSpPr txBox="1"/>
          <p:nvPr/>
        </p:nvSpPr>
        <p:spPr>
          <a:xfrm>
            <a:off x="6872857" y="3556829"/>
            <a:ext cx="5072400" cy="461635"/>
          </a:xfrm>
          <a:prstGeom prst="rect">
            <a:avLst/>
          </a:prstGeom>
          <a:noFill/>
          <a:ln>
            <a:noFill/>
          </a:ln>
        </p:spPr>
        <p:txBody>
          <a:bodyPr spcFirstLastPara="1" wrap="square" lIns="91425" tIns="91425" rIns="91425" bIns="91425" anchor="t" anchorCtr="0">
            <a:spAutoFit/>
          </a:bodyPr>
          <a:lstStyle/>
          <a:p>
            <a:pPr algn="ctr"/>
            <a:r>
              <a:rPr lang="en-US" i="1" dirty="0"/>
              <a:t>Representative DNI Cloud Masks (Nouri, 2019)</a:t>
            </a:r>
            <a:endParaRPr dirty="0"/>
          </a:p>
        </p:txBody>
      </p:sp>
      <p:pic>
        <p:nvPicPr>
          <p:cNvPr id="4" name="Picture 3">
            <a:extLst>
              <a:ext uri="{FF2B5EF4-FFF2-40B4-BE49-F238E27FC236}">
                <a16:creationId xmlns:a16="http://schemas.microsoft.com/office/drawing/2014/main" id="{5ADD74CA-5FD6-487F-8DD8-06E25A553B10}"/>
              </a:ext>
            </a:extLst>
          </p:cNvPr>
          <p:cNvPicPr>
            <a:picLocks noChangeAspect="1"/>
          </p:cNvPicPr>
          <p:nvPr/>
        </p:nvPicPr>
        <p:blipFill>
          <a:blip r:embed="rId3"/>
          <a:stretch>
            <a:fillRect/>
          </a:stretch>
        </p:blipFill>
        <p:spPr>
          <a:xfrm>
            <a:off x="7371347" y="4018464"/>
            <a:ext cx="4680014" cy="1766029"/>
          </a:xfrm>
          <a:prstGeom prst="rect">
            <a:avLst/>
          </a:prstGeom>
        </p:spPr>
      </p:pic>
      <p:pic>
        <p:nvPicPr>
          <p:cNvPr id="3" name="Picture 2">
            <a:extLst>
              <a:ext uri="{FF2B5EF4-FFF2-40B4-BE49-F238E27FC236}">
                <a16:creationId xmlns:a16="http://schemas.microsoft.com/office/drawing/2014/main" id="{154E953F-896D-4A7E-86E8-727ED5FDBA05}"/>
              </a:ext>
            </a:extLst>
          </p:cNvPr>
          <p:cNvPicPr>
            <a:picLocks noChangeAspect="1"/>
          </p:cNvPicPr>
          <p:nvPr/>
        </p:nvPicPr>
        <p:blipFill rotWithShape="1">
          <a:blip r:embed="rId4"/>
          <a:srcRect t="9185" b="15653"/>
          <a:stretch/>
        </p:blipFill>
        <p:spPr>
          <a:xfrm>
            <a:off x="7736077" y="815119"/>
            <a:ext cx="3674873" cy="2686370"/>
          </a:xfrm>
          <a:prstGeom prst="rect">
            <a:avLst/>
          </a:prstGeom>
        </p:spPr>
      </p:pic>
    </p:spTree>
    <p:extLst>
      <p:ext uri="{BB962C8B-B14F-4D97-AF65-F5344CB8AC3E}">
        <p14:creationId xmlns:p14="http://schemas.microsoft.com/office/powerpoint/2010/main" val="331425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xEl>
                                              <p:pRg st="11" end="1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
                                            <p:txEl>
                                              <p:pRg st="12" end="1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8">
                                            <p:txEl>
                                              <p:pRg st="13" end="1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8">
                                            <p:txEl>
                                              <p:pRg st="14" end="1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8">
                                            <p:txEl>
                                              <p:pRg st="16" end="16"/>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8">
                                            <p:txEl>
                                              <p:pRg st="17" end="17"/>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8">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507850" y="200074"/>
            <a:ext cx="7886700" cy="683700"/>
          </a:xfrm>
          <a:prstGeom prst="rect">
            <a:avLst/>
          </a:prstGeom>
        </p:spPr>
        <p:txBody>
          <a:bodyPr spcFirstLastPara="1" vert="horz" wrap="square" lIns="91425" tIns="91425" rIns="91425" bIns="91425" rtlCol="0" anchor="ctr" anchorCtr="0">
            <a:noAutofit/>
          </a:bodyPr>
          <a:lstStyle/>
          <a:p>
            <a:pPr>
              <a:spcBef>
                <a:spcPts val="0"/>
              </a:spcBef>
            </a:pPr>
            <a:r>
              <a:rPr lang="en-US" dirty="0" err="1"/>
              <a:t>CoPylot</a:t>
            </a:r>
            <a:r>
              <a:rPr lang="en-US" dirty="0"/>
              <a:t> Results</a:t>
            </a:r>
            <a:endParaRPr dirty="0"/>
          </a:p>
        </p:txBody>
      </p:sp>
      <p:sp>
        <p:nvSpPr>
          <p:cNvPr id="106" name="Google Shape;106;p16"/>
          <p:cNvSpPr txBox="1">
            <a:spLocks noGrp="1"/>
          </p:cNvSpPr>
          <p:nvPr>
            <p:ph type="body" idx="1"/>
          </p:nvPr>
        </p:nvSpPr>
        <p:spPr>
          <a:xfrm>
            <a:off x="308268" y="883774"/>
            <a:ext cx="5284470" cy="5023200"/>
          </a:xfrm>
          <a:prstGeom prst="rect">
            <a:avLst/>
          </a:prstGeom>
        </p:spPr>
        <p:txBody>
          <a:bodyPr spcFirstLastPara="1" vert="horz" wrap="square" lIns="91425" tIns="91425" rIns="91425" bIns="91425" rtlCol="0" anchor="t" anchorCtr="0">
            <a:noAutofit/>
          </a:bodyPr>
          <a:lstStyle/>
          <a:p>
            <a:pPr marL="438150" indent="-342900">
              <a:lnSpc>
                <a:spcPct val="100000"/>
              </a:lnSpc>
              <a:spcBef>
                <a:spcPts val="750"/>
              </a:spcBef>
              <a:buSzPts val="2100"/>
            </a:pPr>
            <a:r>
              <a:rPr lang="en-US" sz="2000" dirty="0"/>
              <a:t>Cloud masks database:</a:t>
            </a:r>
            <a:endParaRPr sz="2000" dirty="0"/>
          </a:p>
          <a:p>
            <a:pPr marL="914400" lvl="1" indent="-342900">
              <a:lnSpc>
                <a:spcPct val="100000"/>
              </a:lnSpc>
              <a:spcBef>
                <a:spcPts val="0"/>
              </a:spcBef>
              <a:buSzPts val="1800"/>
            </a:pPr>
            <a:r>
              <a:rPr lang="en-US" sz="1700" dirty="0"/>
              <a:t>TSI + CNN: </a:t>
            </a:r>
            <a:r>
              <a:rPr lang="en-US" sz="1700" i="1" dirty="0"/>
              <a:t>A comprehensive dataset for the accelerated development and benchmarking of solar forecasting methods (Pedro, 2019)</a:t>
            </a:r>
            <a:endParaRPr sz="1700" dirty="0"/>
          </a:p>
          <a:p>
            <a:pPr marL="914400" lvl="1" indent="-342900">
              <a:lnSpc>
                <a:spcPct val="100000"/>
              </a:lnSpc>
              <a:spcBef>
                <a:spcPts val="0"/>
              </a:spcBef>
              <a:buSzPts val="1800"/>
            </a:pPr>
            <a:r>
              <a:rPr lang="en-US" sz="1700" dirty="0"/>
              <a:t>Satellite image:</a:t>
            </a:r>
            <a:endParaRPr sz="1700" dirty="0"/>
          </a:p>
          <a:p>
            <a:pPr marL="1390650" lvl="2" indent="-342900">
              <a:lnSpc>
                <a:spcPct val="100000"/>
              </a:lnSpc>
              <a:spcBef>
                <a:spcPts val="0"/>
              </a:spcBef>
              <a:buSzPts val="1500"/>
            </a:pPr>
            <a:r>
              <a:rPr lang="en-US" sz="1700" dirty="0"/>
              <a:t>20 x 20 m resolution</a:t>
            </a:r>
            <a:endParaRPr sz="1700" dirty="0"/>
          </a:p>
          <a:p>
            <a:pPr marL="1390650" lvl="2" indent="-342900">
              <a:lnSpc>
                <a:spcPct val="100000"/>
              </a:lnSpc>
              <a:spcBef>
                <a:spcPts val="0"/>
              </a:spcBef>
              <a:buSzPts val="1500"/>
            </a:pPr>
            <a:r>
              <a:rPr lang="en-US" sz="1700" i="1" dirty="0"/>
              <a:t>Sentinel-2 Cloud Mask Catalogue (Francis, 2020)</a:t>
            </a:r>
          </a:p>
          <a:p>
            <a:pPr marL="1390650" lvl="2" indent="-342900">
              <a:lnSpc>
                <a:spcPct val="100000"/>
              </a:lnSpc>
              <a:spcBef>
                <a:spcPts val="0"/>
              </a:spcBef>
              <a:buSzPts val="1500"/>
            </a:pPr>
            <a:endParaRPr sz="1700" dirty="0"/>
          </a:p>
          <a:p>
            <a:pPr marL="438150" indent="-342900">
              <a:lnSpc>
                <a:spcPct val="100000"/>
              </a:lnSpc>
              <a:spcBef>
                <a:spcPts val="0"/>
              </a:spcBef>
              <a:buSzPts val="2100"/>
            </a:pPr>
            <a:r>
              <a:rPr lang="en-US" sz="2000" dirty="0"/>
              <a:t>Cloud masks either:</a:t>
            </a:r>
            <a:endParaRPr sz="2000" dirty="0"/>
          </a:p>
          <a:p>
            <a:pPr marL="914400" lvl="1" indent="-342900">
              <a:lnSpc>
                <a:spcPct val="100000"/>
              </a:lnSpc>
              <a:spcBef>
                <a:spcPts val="0"/>
              </a:spcBef>
              <a:buSzPts val="1800"/>
            </a:pPr>
            <a:r>
              <a:rPr lang="en-US" sz="1700" dirty="0"/>
              <a:t>Directly mapped to heliostats</a:t>
            </a:r>
            <a:endParaRPr sz="1700" dirty="0"/>
          </a:p>
          <a:p>
            <a:pPr marL="914400" lvl="1" indent="-342900">
              <a:lnSpc>
                <a:spcPct val="100000"/>
              </a:lnSpc>
              <a:spcBef>
                <a:spcPts val="0"/>
              </a:spcBef>
              <a:buSzPts val="1800"/>
            </a:pPr>
            <a:r>
              <a:rPr lang="en-US" sz="1700" dirty="0"/>
              <a:t>Approximated into a set of polygons (Scikit Image)</a:t>
            </a:r>
          </a:p>
          <a:p>
            <a:pPr marL="914400" lvl="1" indent="-342900">
              <a:lnSpc>
                <a:spcPct val="100000"/>
              </a:lnSpc>
              <a:spcBef>
                <a:spcPts val="0"/>
              </a:spcBef>
              <a:buSzPts val="1800"/>
            </a:pPr>
            <a:endParaRPr sz="1700" dirty="0"/>
          </a:p>
          <a:p>
            <a:pPr marL="438150" indent="-342900">
              <a:lnSpc>
                <a:spcPct val="100000"/>
              </a:lnSpc>
              <a:spcBef>
                <a:spcPts val="0"/>
              </a:spcBef>
              <a:buSzPts val="2100"/>
            </a:pPr>
            <a:r>
              <a:rPr lang="en-US" sz="2000" dirty="0"/>
              <a:t>Cloud masks contain:</a:t>
            </a:r>
            <a:endParaRPr sz="2000" dirty="0"/>
          </a:p>
          <a:p>
            <a:pPr marL="914400" lvl="1" indent="-342900">
              <a:lnSpc>
                <a:spcPct val="100000"/>
              </a:lnSpc>
              <a:spcBef>
                <a:spcPts val="0"/>
              </a:spcBef>
              <a:buSzPts val="1800"/>
            </a:pPr>
            <a:r>
              <a:rPr lang="en-US" sz="1700" dirty="0"/>
              <a:t>Binary of total DNI</a:t>
            </a:r>
            <a:endParaRPr sz="1700" dirty="0"/>
          </a:p>
          <a:p>
            <a:pPr marL="914400" lvl="1" indent="-342900">
              <a:lnSpc>
                <a:spcPct val="100000"/>
              </a:lnSpc>
              <a:spcBef>
                <a:spcPts val="0"/>
              </a:spcBef>
              <a:buSzPts val="1800"/>
            </a:pPr>
            <a:r>
              <a:rPr lang="en-US" sz="1700" dirty="0"/>
              <a:t>Fraction of total DNI (ice clouds)</a:t>
            </a:r>
            <a:endParaRPr sz="1700" dirty="0"/>
          </a:p>
        </p:txBody>
      </p:sp>
      <p:pic>
        <p:nvPicPr>
          <p:cNvPr id="107" name="Google Shape;107;p16"/>
          <p:cNvPicPr preferRelativeResize="0"/>
          <p:nvPr/>
        </p:nvPicPr>
        <p:blipFill>
          <a:blip r:embed="rId3">
            <a:alphaModFix/>
          </a:blip>
          <a:stretch>
            <a:fillRect/>
          </a:stretch>
        </p:blipFill>
        <p:spPr>
          <a:xfrm>
            <a:off x="5565176" y="1002002"/>
            <a:ext cx="4220575" cy="2042688"/>
          </a:xfrm>
          <a:prstGeom prst="rect">
            <a:avLst/>
          </a:prstGeom>
          <a:noFill/>
          <a:ln>
            <a:noFill/>
          </a:ln>
        </p:spPr>
      </p:pic>
      <p:sp>
        <p:nvSpPr>
          <p:cNvPr id="108" name="Google Shape;108;p16"/>
          <p:cNvSpPr txBox="1"/>
          <p:nvPr/>
        </p:nvSpPr>
        <p:spPr>
          <a:xfrm>
            <a:off x="6099556" y="2908382"/>
            <a:ext cx="3333750" cy="615523"/>
          </a:xfrm>
          <a:prstGeom prst="rect">
            <a:avLst/>
          </a:prstGeom>
          <a:noFill/>
          <a:ln>
            <a:noFill/>
          </a:ln>
        </p:spPr>
        <p:txBody>
          <a:bodyPr spcFirstLastPara="1" wrap="square" lIns="91425" tIns="91425" rIns="91425" bIns="91425" anchor="t" anchorCtr="0">
            <a:spAutoFit/>
          </a:bodyPr>
          <a:lstStyle/>
          <a:p>
            <a:pPr algn="ctr"/>
            <a:r>
              <a:rPr lang="en-US" sz="1400" i="1" dirty="0"/>
              <a:t>Sentinel-2 Data: Cloud mask (left) and Image (right) (Francis, 2020)</a:t>
            </a:r>
            <a:endParaRPr sz="1400" dirty="0"/>
          </a:p>
        </p:txBody>
      </p:sp>
      <p:pic>
        <p:nvPicPr>
          <p:cNvPr id="109" name="Google Shape;109;p16"/>
          <p:cNvPicPr preferRelativeResize="0"/>
          <p:nvPr/>
        </p:nvPicPr>
        <p:blipFill>
          <a:blip r:embed="rId4">
            <a:alphaModFix/>
          </a:blip>
          <a:stretch>
            <a:fillRect/>
          </a:stretch>
        </p:blipFill>
        <p:spPr>
          <a:xfrm>
            <a:off x="6084950" y="3616101"/>
            <a:ext cx="4439000" cy="750347"/>
          </a:xfrm>
          <a:prstGeom prst="rect">
            <a:avLst/>
          </a:prstGeom>
          <a:noFill/>
          <a:ln>
            <a:noFill/>
          </a:ln>
        </p:spPr>
      </p:pic>
      <p:sp>
        <p:nvSpPr>
          <p:cNvPr id="110" name="Google Shape;110;p16"/>
          <p:cNvSpPr txBox="1"/>
          <p:nvPr/>
        </p:nvSpPr>
        <p:spPr>
          <a:xfrm>
            <a:off x="5709850" y="4294696"/>
            <a:ext cx="5369400" cy="400079"/>
          </a:xfrm>
          <a:prstGeom prst="rect">
            <a:avLst/>
          </a:prstGeom>
          <a:noFill/>
          <a:ln>
            <a:noFill/>
          </a:ln>
        </p:spPr>
        <p:txBody>
          <a:bodyPr spcFirstLastPara="1" wrap="square" lIns="91425" tIns="91425" rIns="91425" bIns="91425" anchor="t" anchorCtr="0">
            <a:spAutoFit/>
          </a:bodyPr>
          <a:lstStyle/>
          <a:p>
            <a:pPr algn="ctr"/>
            <a:r>
              <a:rPr lang="en-US" sz="1400" i="1" dirty="0"/>
              <a:t>Cloud Mask mapped to Heliostat Soiling Parameter</a:t>
            </a:r>
            <a:endParaRPr sz="1400" dirty="0"/>
          </a:p>
        </p:txBody>
      </p:sp>
      <p:pic>
        <p:nvPicPr>
          <p:cNvPr id="111" name="Google Shape;111;p16"/>
          <p:cNvPicPr preferRelativeResize="0"/>
          <p:nvPr/>
        </p:nvPicPr>
        <p:blipFill>
          <a:blip r:embed="rId5">
            <a:alphaModFix/>
          </a:blip>
          <a:stretch>
            <a:fillRect/>
          </a:stretch>
        </p:blipFill>
        <p:spPr>
          <a:xfrm>
            <a:off x="6095996" y="4743500"/>
            <a:ext cx="2194560" cy="1620880"/>
          </a:xfrm>
          <a:prstGeom prst="rect">
            <a:avLst/>
          </a:prstGeom>
          <a:noFill/>
          <a:ln>
            <a:noFill/>
          </a:ln>
        </p:spPr>
      </p:pic>
      <p:sp>
        <p:nvSpPr>
          <p:cNvPr id="112" name="Google Shape;112;p16"/>
          <p:cNvSpPr txBox="1"/>
          <p:nvPr/>
        </p:nvSpPr>
        <p:spPr>
          <a:xfrm>
            <a:off x="5893116" y="6351549"/>
            <a:ext cx="2463865" cy="400079"/>
          </a:xfrm>
          <a:prstGeom prst="rect">
            <a:avLst/>
          </a:prstGeom>
          <a:solidFill>
            <a:schemeClr val="lt1"/>
          </a:solidFill>
          <a:ln>
            <a:noFill/>
          </a:ln>
        </p:spPr>
        <p:txBody>
          <a:bodyPr spcFirstLastPara="1" wrap="square" lIns="91425" tIns="91425" rIns="91425" bIns="91425" anchor="t" anchorCtr="0">
            <a:spAutoFit/>
          </a:bodyPr>
          <a:lstStyle/>
          <a:p>
            <a:pPr algn="ctr"/>
            <a:r>
              <a:rPr lang="en-US" sz="1400" i="1" dirty="0"/>
              <a:t>Cloud Mask Method</a:t>
            </a:r>
            <a:endParaRPr sz="1400" i="1" dirty="0"/>
          </a:p>
        </p:txBody>
      </p:sp>
      <p:sp>
        <p:nvSpPr>
          <p:cNvPr id="113" name="Google Shape;113;p16"/>
          <p:cNvSpPr txBox="1"/>
          <p:nvPr/>
        </p:nvSpPr>
        <p:spPr>
          <a:xfrm>
            <a:off x="8450779" y="6365926"/>
            <a:ext cx="1958875" cy="400079"/>
          </a:xfrm>
          <a:prstGeom prst="rect">
            <a:avLst/>
          </a:prstGeom>
          <a:solidFill>
            <a:schemeClr val="lt1"/>
          </a:solidFill>
          <a:ln>
            <a:noFill/>
          </a:ln>
        </p:spPr>
        <p:txBody>
          <a:bodyPr spcFirstLastPara="1" wrap="square" lIns="91425" tIns="91425" rIns="91425" bIns="91425" anchor="t" anchorCtr="0">
            <a:spAutoFit/>
          </a:bodyPr>
          <a:lstStyle/>
          <a:p>
            <a:pPr algn="ctr"/>
            <a:r>
              <a:rPr lang="en-US" sz="1400" i="1" dirty="0"/>
              <a:t>Polygon Method</a:t>
            </a:r>
            <a:endParaRPr sz="1400" i="1" dirty="0"/>
          </a:p>
        </p:txBody>
      </p:sp>
      <p:pic>
        <p:nvPicPr>
          <p:cNvPr id="114" name="Google Shape;114;p16"/>
          <p:cNvPicPr preferRelativeResize="0"/>
          <p:nvPr/>
        </p:nvPicPr>
        <p:blipFill>
          <a:blip r:embed="rId6">
            <a:alphaModFix/>
          </a:blip>
          <a:stretch>
            <a:fillRect/>
          </a:stretch>
        </p:blipFill>
        <p:spPr>
          <a:xfrm>
            <a:off x="8394550" y="4741951"/>
            <a:ext cx="2194560" cy="1623973"/>
          </a:xfrm>
          <a:prstGeom prst="rect">
            <a:avLst/>
          </a:prstGeom>
          <a:noFill/>
          <a:ln>
            <a:noFill/>
          </a:ln>
        </p:spPr>
      </p:pic>
      <p:sp>
        <p:nvSpPr>
          <p:cNvPr id="12" name="Rectangle: Rounded Corners 11">
            <a:extLst>
              <a:ext uri="{FF2B5EF4-FFF2-40B4-BE49-F238E27FC236}">
                <a16:creationId xmlns:a16="http://schemas.microsoft.com/office/drawing/2014/main" id="{D2E4F80A-086E-4657-A3C0-BAAAAE89B9A8}"/>
              </a:ext>
            </a:extLst>
          </p:cNvPr>
          <p:cNvSpPr/>
          <p:nvPr/>
        </p:nvSpPr>
        <p:spPr>
          <a:xfrm>
            <a:off x="9890544" y="1160503"/>
            <a:ext cx="2030165" cy="628911"/>
          </a:xfrm>
          <a:prstGeom prst="round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sz="1400" dirty="0" err="1"/>
              <a:t>SolarPILOT</a:t>
            </a:r>
            <a:r>
              <a:rPr lang="en-US" sz="1400" dirty="0"/>
              <a:t>/</a:t>
            </a:r>
            <a:r>
              <a:rPr lang="en-US" sz="1400" dirty="0" err="1"/>
              <a:t>CoPylot</a:t>
            </a:r>
            <a:r>
              <a:rPr lang="en-US" sz="1400" dirty="0"/>
              <a:t> optical receiver model</a:t>
            </a:r>
          </a:p>
        </p:txBody>
      </p:sp>
      <p:cxnSp>
        <p:nvCxnSpPr>
          <p:cNvPr id="13" name="Straight Arrow Connector 12">
            <a:extLst>
              <a:ext uri="{FF2B5EF4-FFF2-40B4-BE49-F238E27FC236}">
                <a16:creationId xmlns:a16="http://schemas.microsoft.com/office/drawing/2014/main" id="{4BCA816D-0E17-4D15-9607-B10CD3C7B5FF}"/>
              </a:ext>
            </a:extLst>
          </p:cNvPr>
          <p:cNvCxnSpPr>
            <a:cxnSpLocks/>
            <a:stCxn id="12" idx="2"/>
          </p:cNvCxnSpPr>
          <p:nvPr/>
        </p:nvCxnSpPr>
        <p:spPr>
          <a:xfrm>
            <a:off x="10905627" y="1789414"/>
            <a:ext cx="8502" cy="24281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D52F22FE-280C-4C59-B6FF-5414F2450EE0}"/>
              </a:ext>
            </a:extLst>
          </p:cNvPr>
          <p:cNvSpPr txBox="1"/>
          <p:nvPr/>
        </p:nvSpPr>
        <p:spPr>
          <a:xfrm>
            <a:off x="10869753" y="652971"/>
            <a:ext cx="1272353" cy="400110"/>
          </a:xfrm>
          <a:prstGeom prst="rect">
            <a:avLst/>
          </a:prstGeom>
          <a:noFill/>
        </p:spPr>
        <p:txBody>
          <a:bodyPr wrap="square" rtlCol="0">
            <a:spAutoFit/>
          </a:bodyPr>
          <a:lstStyle/>
          <a:p>
            <a:r>
              <a:rPr lang="en-US" sz="1000" dirty="0"/>
              <a:t>Spatial irradiance map at time ‘t’</a:t>
            </a:r>
          </a:p>
        </p:txBody>
      </p:sp>
      <p:sp>
        <p:nvSpPr>
          <p:cNvPr id="18" name="TextBox 17">
            <a:extLst>
              <a:ext uri="{FF2B5EF4-FFF2-40B4-BE49-F238E27FC236}">
                <a16:creationId xmlns:a16="http://schemas.microsoft.com/office/drawing/2014/main" id="{4357FF8D-E8D4-4661-9776-CDE34EBF2CEE}"/>
              </a:ext>
            </a:extLst>
          </p:cNvPr>
          <p:cNvSpPr txBox="1"/>
          <p:nvPr/>
        </p:nvSpPr>
        <p:spPr>
          <a:xfrm>
            <a:off x="10970923" y="1764021"/>
            <a:ext cx="1040642" cy="400110"/>
          </a:xfrm>
          <a:prstGeom prst="rect">
            <a:avLst/>
          </a:prstGeom>
          <a:noFill/>
        </p:spPr>
        <p:txBody>
          <a:bodyPr wrap="square" rtlCol="0">
            <a:spAutoFit/>
          </a:bodyPr>
          <a:lstStyle/>
          <a:p>
            <a:r>
              <a:rPr lang="en-US" sz="1000" dirty="0"/>
              <a:t>Receiver Solar Flux Map</a:t>
            </a:r>
          </a:p>
        </p:txBody>
      </p:sp>
      <p:sp>
        <p:nvSpPr>
          <p:cNvPr id="19" name="Rectangle: Folded Corner 18">
            <a:extLst>
              <a:ext uri="{FF2B5EF4-FFF2-40B4-BE49-F238E27FC236}">
                <a16:creationId xmlns:a16="http://schemas.microsoft.com/office/drawing/2014/main" id="{E40E57B4-BD69-49C1-81D7-4BE7ADE869A6}"/>
              </a:ext>
            </a:extLst>
          </p:cNvPr>
          <p:cNvSpPr/>
          <p:nvPr/>
        </p:nvSpPr>
        <p:spPr>
          <a:xfrm>
            <a:off x="9943819" y="316087"/>
            <a:ext cx="853601" cy="745834"/>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UW: </a:t>
            </a:r>
          </a:p>
        </p:txBody>
      </p:sp>
      <p:cxnSp>
        <p:nvCxnSpPr>
          <p:cNvPr id="20" name="Straight Arrow Connector 19">
            <a:extLst>
              <a:ext uri="{FF2B5EF4-FFF2-40B4-BE49-F238E27FC236}">
                <a16:creationId xmlns:a16="http://schemas.microsoft.com/office/drawing/2014/main" id="{E45A3760-2C29-4390-9633-E5A5DF9FD0FB}"/>
              </a:ext>
            </a:extLst>
          </p:cNvPr>
          <p:cNvCxnSpPr>
            <a:cxnSpLocks/>
          </p:cNvCxnSpPr>
          <p:nvPr/>
        </p:nvCxnSpPr>
        <p:spPr>
          <a:xfrm>
            <a:off x="10867713" y="703147"/>
            <a:ext cx="1" cy="4433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3296DEB8-715C-4D6E-8E8C-E2C6178A506F}"/>
              </a:ext>
            </a:extLst>
          </p:cNvPr>
          <p:cNvSpPr/>
          <p:nvPr/>
        </p:nvSpPr>
        <p:spPr>
          <a:xfrm>
            <a:off x="9823851" y="128979"/>
            <a:ext cx="2294144" cy="20436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6">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6">
                                            <p:txEl>
                                              <p:pRg st="8" end="8"/>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6">
                                            <p:txEl>
                                              <p:pRg st="10" end="10"/>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6">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10" grpId="0"/>
      <p:bldP spid="112" grpId="0" animBg="1"/>
      <p:bldP spid="1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520596" y="154303"/>
            <a:ext cx="9171900" cy="683700"/>
          </a:xfrm>
          <a:prstGeom prst="rect">
            <a:avLst/>
          </a:prstGeom>
        </p:spPr>
        <p:txBody>
          <a:bodyPr spcFirstLastPara="1" vert="horz" wrap="square" lIns="91425" tIns="91425" rIns="91425" bIns="91425" rtlCol="0" anchor="ctr" anchorCtr="0">
            <a:noAutofit/>
          </a:bodyPr>
          <a:lstStyle/>
          <a:p>
            <a:pPr>
              <a:spcBef>
                <a:spcPts val="0"/>
              </a:spcBef>
            </a:pPr>
            <a:r>
              <a:rPr lang="en-US" dirty="0"/>
              <a:t>Polygon Method Results</a:t>
            </a:r>
            <a:endParaRPr dirty="0"/>
          </a:p>
        </p:txBody>
      </p:sp>
      <p:sp>
        <p:nvSpPr>
          <p:cNvPr id="106" name="Google Shape;106;p16"/>
          <p:cNvSpPr txBox="1">
            <a:spLocks noGrp="1"/>
          </p:cNvSpPr>
          <p:nvPr>
            <p:ph type="body" idx="1"/>
          </p:nvPr>
        </p:nvSpPr>
        <p:spPr>
          <a:xfrm>
            <a:off x="272692" y="1306758"/>
            <a:ext cx="5583277" cy="4671439"/>
          </a:xfrm>
          <a:prstGeom prst="rect">
            <a:avLst/>
          </a:prstGeom>
        </p:spPr>
        <p:txBody>
          <a:bodyPr spcFirstLastPara="1" vert="horz" wrap="square" lIns="91425" tIns="91425" rIns="91425" bIns="91425" rtlCol="0" anchor="t" anchorCtr="0">
            <a:noAutofit/>
          </a:bodyPr>
          <a:lstStyle/>
          <a:p>
            <a:pPr marL="438150" indent="-342900">
              <a:lnSpc>
                <a:spcPct val="100000"/>
              </a:lnSpc>
              <a:spcBef>
                <a:spcPts val="0"/>
              </a:spcBef>
              <a:buSzPts val="2100"/>
            </a:pPr>
            <a:r>
              <a:rPr lang="en-US" sz="2000" dirty="0"/>
              <a:t>Solar Pilot/</a:t>
            </a:r>
            <a:r>
              <a:rPr lang="en-US" sz="2000" dirty="0" err="1"/>
              <a:t>CoPylot</a:t>
            </a:r>
            <a:r>
              <a:rPr lang="en-US" sz="2000" dirty="0"/>
              <a:t> meant to take cloud shapes as vertices of polygons. </a:t>
            </a:r>
          </a:p>
          <a:p>
            <a:pPr marL="438150" indent="-342900">
              <a:lnSpc>
                <a:spcPct val="100000"/>
              </a:lnSpc>
              <a:spcBef>
                <a:spcPts val="0"/>
              </a:spcBef>
              <a:buSzPts val="2100"/>
            </a:pPr>
            <a:endParaRPr lang="en-US" sz="1600" dirty="0"/>
          </a:p>
          <a:p>
            <a:pPr marL="438150" indent="-342900">
              <a:lnSpc>
                <a:spcPct val="100000"/>
              </a:lnSpc>
              <a:spcBef>
                <a:spcPts val="0"/>
              </a:spcBef>
              <a:buSzPts val="2100"/>
            </a:pPr>
            <a:r>
              <a:rPr lang="en-US" sz="2000" dirty="0"/>
              <a:t>Sci-kit image library </a:t>
            </a:r>
            <a:r>
              <a:rPr lang="en-US" sz="2000" i="1" dirty="0"/>
              <a:t>find-contours</a:t>
            </a:r>
            <a:r>
              <a:rPr lang="en-US" sz="2000" dirty="0"/>
              <a:t> function</a:t>
            </a:r>
          </a:p>
          <a:p>
            <a:pPr marL="744538" lvl="1" indent="-192088">
              <a:lnSpc>
                <a:spcPct val="100000"/>
              </a:lnSpc>
              <a:spcBef>
                <a:spcPts val="0"/>
              </a:spcBef>
              <a:buSzPts val="2100"/>
            </a:pPr>
            <a:r>
              <a:rPr lang="en-US" sz="1700" dirty="0"/>
              <a:t>Marching squares algorithm // marching cubes algorithm</a:t>
            </a:r>
          </a:p>
          <a:p>
            <a:pPr marL="744538" lvl="2" indent="-192088">
              <a:lnSpc>
                <a:spcPct val="100000"/>
              </a:lnSpc>
              <a:spcBef>
                <a:spcPts val="0"/>
              </a:spcBef>
              <a:buSzPts val="2100"/>
            </a:pPr>
            <a:r>
              <a:rPr lang="en-US" sz="1700" i="1" dirty="0" err="1"/>
              <a:t>Lorensen</a:t>
            </a:r>
            <a:r>
              <a:rPr lang="en-US" sz="1700" i="1" dirty="0"/>
              <a:t>, William and Harvey E. Cline. Marching Cubes: A High Resolution 3D Surface Construction Algorithm. Computer Graphics</a:t>
            </a:r>
          </a:p>
          <a:p>
            <a:pPr marL="744538" lvl="2" indent="-192088">
              <a:lnSpc>
                <a:spcPct val="100000"/>
              </a:lnSpc>
              <a:spcBef>
                <a:spcPts val="0"/>
              </a:spcBef>
              <a:buSzPts val="2100"/>
            </a:pPr>
            <a:r>
              <a:rPr lang="en-US" sz="1700" dirty="0"/>
              <a:t>Threshold value selected, and the image is converted into a binary map above and below value</a:t>
            </a:r>
          </a:p>
          <a:p>
            <a:pPr marL="744538" lvl="2" indent="-192088">
              <a:lnSpc>
                <a:spcPct val="100000"/>
              </a:lnSpc>
              <a:spcBef>
                <a:spcPts val="0"/>
              </a:spcBef>
              <a:buSzPts val="2100"/>
            </a:pPr>
            <a:r>
              <a:rPr lang="en-US" sz="1700" dirty="0"/>
              <a:t>Binary map is discretized further consisting of 4 pixel grid, and each grid is assigned to a </a:t>
            </a:r>
            <a:r>
              <a:rPr lang="en-US" sz="1700" b="1" dirty="0"/>
              <a:t>case in parallel</a:t>
            </a:r>
            <a:r>
              <a:rPr lang="en-US" sz="1700" dirty="0"/>
              <a:t> (see figure)</a:t>
            </a:r>
          </a:p>
          <a:p>
            <a:pPr marL="744538" lvl="3" indent="-192088">
              <a:lnSpc>
                <a:spcPct val="100000"/>
              </a:lnSpc>
              <a:spcBef>
                <a:spcPts val="0"/>
              </a:spcBef>
              <a:buSzPts val="2100"/>
            </a:pPr>
            <a:r>
              <a:rPr lang="en-US" sz="1700" dirty="0"/>
              <a:t>Ambiguous cases (5 &amp; 10) are then connected such that contours close</a:t>
            </a:r>
          </a:p>
          <a:p>
            <a:pPr marL="744538" lvl="1" indent="-192088">
              <a:lnSpc>
                <a:spcPct val="100000"/>
              </a:lnSpc>
              <a:spcBef>
                <a:spcPts val="0"/>
              </a:spcBef>
              <a:buSzPts val="2100"/>
            </a:pPr>
            <a:r>
              <a:rPr lang="en-US" sz="1600" dirty="0"/>
              <a:t>Contours generate/connect counterclockwise</a:t>
            </a:r>
          </a:p>
        </p:txBody>
      </p:sp>
      <p:sp>
        <p:nvSpPr>
          <p:cNvPr id="108" name="Google Shape;108;p16"/>
          <p:cNvSpPr txBox="1"/>
          <p:nvPr/>
        </p:nvSpPr>
        <p:spPr>
          <a:xfrm>
            <a:off x="6453584" y="3431309"/>
            <a:ext cx="4569300" cy="738633"/>
          </a:xfrm>
          <a:prstGeom prst="rect">
            <a:avLst/>
          </a:prstGeom>
          <a:noFill/>
          <a:ln>
            <a:noFill/>
          </a:ln>
        </p:spPr>
        <p:txBody>
          <a:bodyPr spcFirstLastPara="1" wrap="square" lIns="91425" tIns="91425" rIns="91425" bIns="91425" anchor="t" anchorCtr="0">
            <a:spAutoFit/>
          </a:bodyPr>
          <a:lstStyle/>
          <a:p>
            <a:pPr algn="ctr"/>
            <a:r>
              <a:rPr lang="en-US" i="1" dirty="0"/>
              <a:t>Finding contours function on synthetic cloud mask</a:t>
            </a:r>
            <a:endParaRPr dirty="0"/>
          </a:p>
        </p:txBody>
      </p:sp>
      <p:pic>
        <p:nvPicPr>
          <p:cNvPr id="4098" name="Picture 2">
            <a:extLst>
              <a:ext uri="{FF2B5EF4-FFF2-40B4-BE49-F238E27FC236}">
                <a16:creationId xmlns:a16="http://schemas.microsoft.com/office/drawing/2014/main" id="{C81A9698-86D2-4316-B55C-25EB71ED0F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183" t="8145" r="17752" b="7400"/>
          <a:stretch/>
        </p:blipFill>
        <p:spPr bwMode="auto">
          <a:xfrm>
            <a:off x="7601093" y="1226770"/>
            <a:ext cx="2091403" cy="21343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170440C-0E25-44AB-A685-E0754D4CD4FF}"/>
              </a:ext>
            </a:extLst>
          </p:cNvPr>
          <p:cNvPicPr>
            <a:picLocks noChangeAspect="1"/>
          </p:cNvPicPr>
          <p:nvPr/>
        </p:nvPicPr>
        <p:blipFill>
          <a:blip r:embed="rId4"/>
          <a:stretch>
            <a:fillRect/>
          </a:stretch>
        </p:blipFill>
        <p:spPr>
          <a:xfrm>
            <a:off x="5855970" y="4054631"/>
            <a:ext cx="5581650" cy="2057400"/>
          </a:xfrm>
          <a:prstGeom prst="rect">
            <a:avLst/>
          </a:prstGeom>
        </p:spPr>
      </p:pic>
      <p:sp>
        <p:nvSpPr>
          <p:cNvPr id="14" name="Google Shape;108;p16">
            <a:extLst>
              <a:ext uri="{FF2B5EF4-FFF2-40B4-BE49-F238E27FC236}">
                <a16:creationId xmlns:a16="http://schemas.microsoft.com/office/drawing/2014/main" id="{2799BDB4-A400-4840-BAB7-1D54C0F2244D}"/>
              </a:ext>
            </a:extLst>
          </p:cNvPr>
          <p:cNvSpPr txBox="1"/>
          <p:nvPr/>
        </p:nvSpPr>
        <p:spPr>
          <a:xfrm>
            <a:off x="6151919" y="5996719"/>
            <a:ext cx="5172630" cy="461635"/>
          </a:xfrm>
          <a:prstGeom prst="rect">
            <a:avLst/>
          </a:prstGeom>
          <a:noFill/>
          <a:ln>
            <a:noFill/>
          </a:ln>
        </p:spPr>
        <p:txBody>
          <a:bodyPr spcFirstLastPara="1" wrap="square" lIns="91425" tIns="91425" rIns="91425" bIns="91425" anchor="t" anchorCtr="0">
            <a:spAutoFit/>
          </a:bodyPr>
          <a:lstStyle/>
          <a:p>
            <a:pPr algn="ctr"/>
            <a:r>
              <a:rPr lang="en-US" i="1" dirty="0"/>
              <a:t>Cases of marching square algorithm (</a:t>
            </a:r>
            <a:r>
              <a:rPr lang="en-US" i="1" dirty="0" err="1"/>
              <a:t>Lingrand</a:t>
            </a:r>
            <a:r>
              <a:rPr lang="en-US" i="1" dirty="0"/>
              <a:t>)</a:t>
            </a:r>
            <a:endParaRPr dirty="0"/>
          </a:p>
        </p:txBody>
      </p:sp>
    </p:spTree>
    <p:extLst>
      <p:ext uri="{BB962C8B-B14F-4D97-AF65-F5344CB8AC3E}">
        <p14:creationId xmlns:p14="http://schemas.microsoft.com/office/powerpoint/2010/main" val="386353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6">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C1C7-B159-4897-88A1-D317801E0E05}"/>
              </a:ext>
            </a:extLst>
          </p:cNvPr>
          <p:cNvSpPr>
            <a:spLocks noGrp="1"/>
          </p:cNvSpPr>
          <p:nvPr>
            <p:ph type="title"/>
          </p:nvPr>
        </p:nvSpPr>
        <p:spPr/>
        <p:txBody>
          <a:bodyPr>
            <a:normAutofit fontScale="90000"/>
          </a:bodyPr>
          <a:lstStyle/>
          <a:p>
            <a:r>
              <a:rPr lang="en-US" dirty="0"/>
              <a:t>Receiver Model Results</a:t>
            </a:r>
          </a:p>
        </p:txBody>
      </p:sp>
      <p:sp>
        <p:nvSpPr>
          <p:cNvPr id="3" name="Content Placeholder 2">
            <a:extLst>
              <a:ext uri="{FF2B5EF4-FFF2-40B4-BE49-F238E27FC236}">
                <a16:creationId xmlns:a16="http://schemas.microsoft.com/office/drawing/2014/main" id="{10CF889E-1A40-4561-BC58-F368FE709D93}"/>
              </a:ext>
            </a:extLst>
          </p:cNvPr>
          <p:cNvSpPr>
            <a:spLocks noGrp="1"/>
          </p:cNvSpPr>
          <p:nvPr>
            <p:ph sz="half" idx="1"/>
          </p:nvPr>
        </p:nvSpPr>
        <p:spPr>
          <a:xfrm>
            <a:off x="789277" y="1381125"/>
            <a:ext cx="5144063" cy="5211776"/>
          </a:xfrm>
        </p:spPr>
        <p:txBody>
          <a:bodyPr>
            <a:normAutofit/>
          </a:bodyPr>
          <a:lstStyle/>
          <a:p>
            <a:pPr>
              <a:lnSpc>
                <a:spcPct val="100000"/>
              </a:lnSpc>
            </a:pPr>
            <a:r>
              <a:rPr lang="en-US" sz="2000" dirty="0"/>
              <a:t>Currently using flexible thermal model developed by </a:t>
            </a:r>
            <a:r>
              <a:rPr lang="en-US" sz="2000" dirty="0" err="1"/>
              <a:t>Kerkhoff</a:t>
            </a:r>
            <a:r>
              <a:rPr lang="en-US" sz="2000" dirty="0"/>
              <a:t> and Wagner (2021) to take receiver flux map from </a:t>
            </a:r>
            <a:r>
              <a:rPr lang="en-US" sz="2000" dirty="0" err="1"/>
              <a:t>CoPylot</a:t>
            </a:r>
            <a:r>
              <a:rPr lang="en-US" sz="2000" dirty="0"/>
              <a:t> and obtain thermal data</a:t>
            </a:r>
          </a:p>
          <a:p>
            <a:pPr lvl="1">
              <a:lnSpc>
                <a:spcPct val="100000"/>
              </a:lnSpc>
            </a:pPr>
            <a:r>
              <a:rPr lang="en-US" sz="1700" i="1" dirty="0"/>
              <a:t>A Flexible Thermal Model for Solar Cavity Receivers Using Analytical View Factors</a:t>
            </a:r>
            <a:endParaRPr lang="en-US" sz="1700" dirty="0"/>
          </a:p>
          <a:p>
            <a:pPr marL="690563" lvl="2" indent="-233363">
              <a:lnSpc>
                <a:spcPct val="100000"/>
              </a:lnSpc>
            </a:pPr>
            <a:r>
              <a:rPr lang="en-US" sz="1700" dirty="0"/>
              <a:t>For internal cavity receivers but adapted to external receiver case</a:t>
            </a:r>
          </a:p>
          <a:p>
            <a:pPr marL="690563" lvl="2" indent="-233363">
              <a:lnSpc>
                <a:spcPct val="100000"/>
              </a:lnSpc>
            </a:pPr>
            <a:endParaRPr lang="en-US" sz="1700" dirty="0"/>
          </a:p>
          <a:p>
            <a:pPr marL="233363" lvl="1" indent="-233363">
              <a:lnSpc>
                <a:spcPct val="100000"/>
              </a:lnSpc>
            </a:pPr>
            <a:r>
              <a:rPr lang="en-US" sz="2000" dirty="0"/>
              <a:t>Will be replaced/supplemented by model from NREL that more accurately models external receivers and is integrated into SAM</a:t>
            </a:r>
          </a:p>
        </p:txBody>
      </p:sp>
      <p:sp>
        <p:nvSpPr>
          <p:cNvPr id="5" name="Rectangle: Rounded Corners 4">
            <a:extLst>
              <a:ext uri="{FF2B5EF4-FFF2-40B4-BE49-F238E27FC236}">
                <a16:creationId xmlns:a16="http://schemas.microsoft.com/office/drawing/2014/main" id="{E8D5A6E0-F499-4DB3-A70D-F209360178CF}"/>
              </a:ext>
            </a:extLst>
          </p:cNvPr>
          <p:cNvSpPr/>
          <p:nvPr/>
        </p:nvSpPr>
        <p:spPr>
          <a:xfrm>
            <a:off x="8986362" y="738720"/>
            <a:ext cx="2568163" cy="712240"/>
          </a:xfrm>
          <a:prstGeom prst="roundRect">
            <a:avLst/>
          </a:prstGeom>
          <a:solidFill>
            <a:schemeClr val="bg1"/>
          </a:solid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US" dirty="0"/>
              <a:t>Flexible thermal receiver model</a:t>
            </a:r>
          </a:p>
        </p:txBody>
      </p:sp>
      <p:cxnSp>
        <p:nvCxnSpPr>
          <p:cNvPr id="6" name="Straight Arrow Connector 5">
            <a:extLst>
              <a:ext uri="{FF2B5EF4-FFF2-40B4-BE49-F238E27FC236}">
                <a16:creationId xmlns:a16="http://schemas.microsoft.com/office/drawing/2014/main" id="{CD4B0FD0-49B1-446C-A774-54A0A242D26E}"/>
              </a:ext>
            </a:extLst>
          </p:cNvPr>
          <p:cNvCxnSpPr>
            <a:cxnSpLocks/>
            <a:stCxn id="5" idx="2"/>
          </p:cNvCxnSpPr>
          <p:nvPr/>
        </p:nvCxnSpPr>
        <p:spPr>
          <a:xfrm>
            <a:off x="10270444" y="1450960"/>
            <a:ext cx="18997" cy="10724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0FED212C-9CA6-4151-88B1-D8BF01C5682B}"/>
              </a:ext>
            </a:extLst>
          </p:cNvPr>
          <p:cNvSpPr txBox="1"/>
          <p:nvPr/>
        </p:nvSpPr>
        <p:spPr>
          <a:xfrm>
            <a:off x="10362081" y="370337"/>
            <a:ext cx="1040642" cy="400110"/>
          </a:xfrm>
          <a:prstGeom prst="rect">
            <a:avLst/>
          </a:prstGeom>
          <a:noFill/>
        </p:spPr>
        <p:txBody>
          <a:bodyPr wrap="square" rtlCol="0">
            <a:spAutoFit/>
          </a:bodyPr>
          <a:lstStyle/>
          <a:p>
            <a:r>
              <a:rPr lang="en-US" sz="1000" dirty="0"/>
              <a:t>Receiver Solar Flux Map</a:t>
            </a:r>
          </a:p>
        </p:txBody>
      </p:sp>
      <p:sp>
        <p:nvSpPr>
          <p:cNvPr id="8" name="TextBox 7">
            <a:extLst>
              <a:ext uri="{FF2B5EF4-FFF2-40B4-BE49-F238E27FC236}">
                <a16:creationId xmlns:a16="http://schemas.microsoft.com/office/drawing/2014/main" id="{D880B88F-EFF8-46BA-92DC-6999C97F1973}"/>
              </a:ext>
            </a:extLst>
          </p:cNvPr>
          <p:cNvSpPr txBox="1"/>
          <p:nvPr/>
        </p:nvSpPr>
        <p:spPr>
          <a:xfrm>
            <a:off x="8989967" y="1450896"/>
            <a:ext cx="1390416" cy="861774"/>
          </a:xfrm>
          <a:prstGeom prst="rect">
            <a:avLst/>
          </a:prstGeom>
          <a:noFill/>
        </p:spPr>
        <p:txBody>
          <a:bodyPr wrap="square" rtlCol="0">
            <a:spAutoFit/>
          </a:bodyPr>
          <a:lstStyle/>
          <a:p>
            <a:pPr marL="171450" indent="-171450">
              <a:buFontTx/>
              <a:buChar char="-"/>
            </a:pPr>
            <a:r>
              <a:rPr lang="en-US" sz="1000" dirty="0"/>
              <a:t>Metal Surface Temp Map</a:t>
            </a:r>
          </a:p>
          <a:p>
            <a:pPr marL="171450" indent="-171450">
              <a:buFontTx/>
              <a:buChar char="-"/>
            </a:pPr>
            <a:r>
              <a:rPr lang="en-US" sz="1000" dirty="0"/>
              <a:t>Fluid Pressure</a:t>
            </a:r>
          </a:p>
          <a:p>
            <a:pPr marL="171450" indent="-171450">
              <a:buFontTx/>
              <a:buChar char="-"/>
            </a:pPr>
            <a:r>
              <a:rPr lang="en-US" sz="1000" dirty="0"/>
              <a:t>Fluid Temp Map</a:t>
            </a:r>
          </a:p>
          <a:p>
            <a:pPr marL="171450" indent="-171450">
              <a:buFontTx/>
              <a:buChar char="-"/>
            </a:pPr>
            <a:r>
              <a:rPr lang="en-US" sz="1000" dirty="0"/>
              <a:t>Thermal Losses</a:t>
            </a:r>
          </a:p>
        </p:txBody>
      </p:sp>
      <p:sp>
        <p:nvSpPr>
          <p:cNvPr id="9" name="Rectangle: Folded Corner 8">
            <a:extLst>
              <a:ext uri="{FF2B5EF4-FFF2-40B4-BE49-F238E27FC236}">
                <a16:creationId xmlns:a16="http://schemas.microsoft.com/office/drawing/2014/main" id="{5668874F-EFFB-4017-A41D-B90705179E2A}"/>
              </a:ext>
            </a:extLst>
          </p:cNvPr>
          <p:cNvSpPr/>
          <p:nvPr/>
        </p:nvSpPr>
        <p:spPr>
          <a:xfrm>
            <a:off x="10446131" y="1522369"/>
            <a:ext cx="1492141" cy="761336"/>
          </a:xfrm>
          <a:prstGeom prst="foldedCorner">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solidFill>
              </a:rPr>
              <a:t>NREL/BSE: </a:t>
            </a:r>
          </a:p>
        </p:txBody>
      </p:sp>
      <p:cxnSp>
        <p:nvCxnSpPr>
          <p:cNvPr id="10" name="Straight Arrow Connector 9">
            <a:extLst>
              <a:ext uri="{FF2B5EF4-FFF2-40B4-BE49-F238E27FC236}">
                <a16:creationId xmlns:a16="http://schemas.microsoft.com/office/drawing/2014/main" id="{34D98F9A-E7E0-443D-B086-CD72B47D4C2F}"/>
              </a:ext>
            </a:extLst>
          </p:cNvPr>
          <p:cNvCxnSpPr>
            <a:cxnSpLocks/>
          </p:cNvCxnSpPr>
          <p:nvPr/>
        </p:nvCxnSpPr>
        <p:spPr>
          <a:xfrm>
            <a:off x="10260944" y="370337"/>
            <a:ext cx="9499" cy="36838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E63DD469-69AD-413B-93A7-61C5FB5CE58A}"/>
              </a:ext>
            </a:extLst>
          </p:cNvPr>
          <p:cNvSpPr/>
          <p:nvPr/>
        </p:nvSpPr>
        <p:spPr>
          <a:xfrm>
            <a:off x="8838079" y="219964"/>
            <a:ext cx="3143250" cy="24562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0877229-B331-4C58-B912-CB1C971A2E2C}"/>
              </a:ext>
            </a:extLst>
          </p:cNvPr>
          <p:cNvPicPr>
            <a:picLocks noChangeAspect="1"/>
          </p:cNvPicPr>
          <p:nvPr/>
        </p:nvPicPr>
        <p:blipFill>
          <a:blip r:embed="rId3"/>
          <a:stretch>
            <a:fillRect/>
          </a:stretch>
        </p:blipFill>
        <p:spPr>
          <a:xfrm>
            <a:off x="6096000" y="4003751"/>
            <a:ext cx="6027320" cy="2227488"/>
          </a:xfrm>
          <a:prstGeom prst="rect">
            <a:avLst/>
          </a:prstGeom>
        </p:spPr>
      </p:pic>
      <p:pic>
        <p:nvPicPr>
          <p:cNvPr id="15" name="Picture 14">
            <a:extLst>
              <a:ext uri="{FF2B5EF4-FFF2-40B4-BE49-F238E27FC236}">
                <a16:creationId xmlns:a16="http://schemas.microsoft.com/office/drawing/2014/main" id="{0B78E3AA-62AB-45E9-89DA-5E9CD2E343C4}"/>
              </a:ext>
            </a:extLst>
          </p:cNvPr>
          <p:cNvPicPr>
            <a:picLocks noChangeAspect="1"/>
          </p:cNvPicPr>
          <p:nvPr/>
        </p:nvPicPr>
        <p:blipFill>
          <a:blip r:embed="rId4"/>
          <a:stretch>
            <a:fillRect/>
          </a:stretch>
        </p:blipFill>
        <p:spPr>
          <a:xfrm>
            <a:off x="6521636" y="1063763"/>
            <a:ext cx="2071525" cy="1533909"/>
          </a:xfrm>
          <a:prstGeom prst="rect">
            <a:avLst/>
          </a:prstGeom>
        </p:spPr>
      </p:pic>
      <p:pic>
        <p:nvPicPr>
          <p:cNvPr id="16" name="Picture 15">
            <a:extLst>
              <a:ext uri="{FF2B5EF4-FFF2-40B4-BE49-F238E27FC236}">
                <a16:creationId xmlns:a16="http://schemas.microsoft.com/office/drawing/2014/main" id="{A957151C-B53D-4925-91A6-5DFD545A83F3}"/>
              </a:ext>
            </a:extLst>
          </p:cNvPr>
          <p:cNvPicPr>
            <a:picLocks noChangeAspect="1"/>
          </p:cNvPicPr>
          <p:nvPr/>
        </p:nvPicPr>
        <p:blipFill>
          <a:blip r:embed="rId5"/>
          <a:stretch>
            <a:fillRect/>
          </a:stretch>
        </p:blipFill>
        <p:spPr>
          <a:xfrm>
            <a:off x="6414390" y="2523376"/>
            <a:ext cx="2261030" cy="1346129"/>
          </a:xfrm>
          <a:prstGeom prst="rect">
            <a:avLst/>
          </a:prstGeom>
        </p:spPr>
      </p:pic>
    </p:spTree>
    <p:extLst>
      <p:ext uri="{BB962C8B-B14F-4D97-AF65-F5344CB8AC3E}">
        <p14:creationId xmlns:p14="http://schemas.microsoft.com/office/powerpoint/2010/main" val="67868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7"/>
          <p:cNvSpPr txBox="1">
            <a:spLocks noGrp="1"/>
          </p:cNvSpPr>
          <p:nvPr>
            <p:ph type="title"/>
          </p:nvPr>
        </p:nvSpPr>
        <p:spPr>
          <a:xfrm>
            <a:off x="485214" y="166616"/>
            <a:ext cx="9596005" cy="683700"/>
          </a:xfrm>
          <a:prstGeom prst="rect">
            <a:avLst/>
          </a:prstGeom>
        </p:spPr>
        <p:txBody>
          <a:bodyPr spcFirstLastPara="1" vert="horz" wrap="square" lIns="91425" tIns="91425" rIns="91425" bIns="91425" rtlCol="0" anchor="ctr" anchorCtr="0">
            <a:noAutofit/>
          </a:bodyPr>
          <a:lstStyle/>
          <a:p>
            <a:pPr>
              <a:spcBef>
                <a:spcPts val="0"/>
              </a:spcBef>
              <a:buClr>
                <a:schemeClr val="dk1"/>
              </a:buClr>
              <a:buSzPts val="1100"/>
            </a:pPr>
            <a:r>
              <a:rPr lang="en-US" dirty="0"/>
              <a:t>Receiver Model Results</a:t>
            </a:r>
            <a:endParaRPr dirty="0"/>
          </a:p>
        </p:txBody>
      </p:sp>
      <p:sp>
        <p:nvSpPr>
          <p:cNvPr id="120" name="Google Shape;120;p17"/>
          <p:cNvSpPr txBox="1">
            <a:spLocks noGrp="1"/>
          </p:cNvSpPr>
          <p:nvPr>
            <p:ph type="body" idx="1"/>
          </p:nvPr>
        </p:nvSpPr>
        <p:spPr>
          <a:xfrm>
            <a:off x="455078" y="880325"/>
            <a:ext cx="4585755" cy="5023200"/>
          </a:xfrm>
          <a:prstGeom prst="rect">
            <a:avLst/>
          </a:prstGeom>
          <a:solidFill>
            <a:schemeClr val="lt1"/>
          </a:solidFill>
        </p:spPr>
        <p:txBody>
          <a:bodyPr spcFirstLastPara="1" vert="horz" wrap="square" lIns="91425" tIns="91425" rIns="91425" bIns="91425" rtlCol="0" anchor="t" anchorCtr="0">
            <a:noAutofit/>
          </a:bodyPr>
          <a:lstStyle/>
          <a:p>
            <a:pPr>
              <a:lnSpc>
                <a:spcPct val="100000"/>
              </a:lnSpc>
              <a:spcBef>
                <a:spcPts val="750"/>
              </a:spcBef>
              <a:buSzPts val="2100"/>
            </a:pPr>
            <a:r>
              <a:rPr lang="en-US" sz="2000" dirty="0"/>
              <a:t>Flux map is taken from </a:t>
            </a:r>
            <a:r>
              <a:rPr lang="en-US" sz="2000" dirty="0" err="1"/>
              <a:t>CoPylot</a:t>
            </a:r>
            <a:r>
              <a:rPr lang="en-US" sz="2000" dirty="0"/>
              <a:t> and mapped onto finite elements/mesh of receiver in MATLAB code</a:t>
            </a:r>
          </a:p>
          <a:p>
            <a:pPr>
              <a:lnSpc>
                <a:spcPct val="100000"/>
              </a:lnSpc>
              <a:spcBef>
                <a:spcPts val="750"/>
              </a:spcBef>
              <a:buSzPts val="2100"/>
            </a:pPr>
            <a:endParaRPr lang="en-US" sz="2000" dirty="0"/>
          </a:p>
          <a:p>
            <a:pPr>
              <a:lnSpc>
                <a:spcPct val="100000"/>
              </a:lnSpc>
              <a:spcBef>
                <a:spcPts val="0"/>
              </a:spcBef>
              <a:buSzPts val="2100"/>
            </a:pPr>
            <a:r>
              <a:rPr lang="en-US" sz="2000" dirty="0"/>
              <a:t>High temperature fluid (HTF) </a:t>
            </a:r>
            <a:r>
              <a:rPr lang="en-US" sz="2000" b="1" dirty="0"/>
              <a:t>ṁ</a:t>
            </a:r>
            <a:r>
              <a:rPr lang="en-US" sz="2000" dirty="0"/>
              <a:t> calculated using thermal receiver model in MATLAB or time series if data is provided for operator decisions</a:t>
            </a:r>
          </a:p>
          <a:p>
            <a:pPr>
              <a:lnSpc>
                <a:spcPct val="100000"/>
              </a:lnSpc>
              <a:spcBef>
                <a:spcPts val="0"/>
              </a:spcBef>
              <a:buSzPts val="2100"/>
            </a:pPr>
            <a:endParaRPr lang="en-US" sz="2000" dirty="0"/>
          </a:p>
          <a:p>
            <a:pPr>
              <a:lnSpc>
                <a:spcPct val="100000"/>
              </a:lnSpc>
              <a:spcBef>
                <a:spcPts val="0"/>
              </a:spcBef>
              <a:buSzPts val="2100"/>
            </a:pPr>
            <a:r>
              <a:rPr lang="en-US" sz="2000" dirty="0"/>
              <a:t>Given </a:t>
            </a:r>
            <a:r>
              <a:rPr lang="en-US" sz="2000" b="1" dirty="0"/>
              <a:t>ṁ(t)</a:t>
            </a:r>
            <a:r>
              <a:rPr lang="en-US" sz="2000" dirty="0"/>
              <a:t>, surface &amp; fluid temperature of receiver is iteratively calculated in receiver model code using energy balance, 2-band analytical radiative heat transfer model, and Nusselt number correlations. Assumes steady state.</a:t>
            </a:r>
          </a:p>
        </p:txBody>
      </p:sp>
      <p:pic>
        <p:nvPicPr>
          <p:cNvPr id="121" name="Google Shape;121;p17"/>
          <p:cNvPicPr preferRelativeResize="0"/>
          <p:nvPr/>
        </p:nvPicPr>
        <p:blipFill rotWithShape="1">
          <a:blip r:embed="rId3">
            <a:alphaModFix/>
          </a:blip>
          <a:srcRect t="10804" r="15282" b="6215"/>
          <a:stretch/>
        </p:blipFill>
        <p:spPr>
          <a:xfrm>
            <a:off x="6420351" y="968951"/>
            <a:ext cx="2588175" cy="1509275"/>
          </a:xfrm>
          <a:prstGeom prst="rect">
            <a:avLst/>
          </a:prstGeom>
          <a:noFill/>
          <a:ln>
            <a:noFill/>
          </a:ln>
        </p:spPr>
      </p:pic>
      <p:sp>
        <p:nvSpPr>
          <p:cNvPr id="122" name="Google Shape;122;p17"/>
          <p:cNvSpPr txBox="1"/>
          <p:nvPr/>
        </p:nvSpPr>
        <p:spPr>
          <a:xfrm>
            <a:off x="6256650" y="2637600"/>
            <a:ext cx="1707900" cy="830966"/>
          </a:xfrm>
          <a:prstGeom prst="rect">
            <a:avLst/>
          </a:prstGeom>
          <a:noFill/>
          <a:ln>
            <a:noFill/>
          </a:ln>
        </p:spPr>
        <p:txBody>
          <a:bodyPr spcFirstLastPara="1" wrap="square" lIns="91425" tIns="91425" rIns="91425" bIns="91425" anchor="t" anchorCtr="0">
            <a:spAutoFit/>
          </a:bodyPr>
          <a:lstStyle/>
          <a:p>
            <a:r>
              <a:rPr lang="en-US" sz="1400" b="1" dirty="0"/>
              <a:t>base ṁ</a:t>
            </a:r>
            <a:r>
              <a:rPr lang="en-US" sz="1400" dirty="0"/>
              <a:t>: </a:t>
            </a:r>
            <a:endParaRPr sz="1400" dirty="0"/>
          </a:p>
          <a:p>
            <a:r>
              <a:rPr lang="en-US" sz="1400" dirty="0"/>
              <a:t>Left: 123.7 [kg/s]</a:t>
            </a:r>
            <a:endParaRPr sz="1400" dirty="0"/>
          </a:p>
          <a:p>
            <a:r>
              <a:rPr lang="en-US" sz="1400" dirty="0"/>
              <a:t>Right: 124.1 [kg/s]</a:t>
            </a:r>
            <a:endParaRPr sz="1400" dirty="0"/>
          </a:p>
        </p:txBody>
      </p:sp>
      <p:cxnSp>
        <p:nvCxnSpPr>
          <p:cNvPr id="124" name="Google Shape;124;p17"/>
          <p:cNvCxnSpPr>
            <a:stCxn id="121" idx="2"/>
            <a:endCxn id="122" idx="0"/>
          </p:cNvCxnSpPr>
          <p:nvPr/>
        </p:nvCxnSpPr>
        <p:spPr>
          <a:xfrm rot="5400000">
            <a:off x="7332833" y="2255994"/>
            <a:ext cx="159374" cy="603839"/>
          </a:xfrm>
          <a:prstGeom prst="bentConnector3">
            <a:avLst>
              <a:gd name="adj1" fmla="val 50000"/>
            </a:avLst>
          </a:prstGeom>
          <a:noFill/>
          <a:ln w="9525" cap="flat" cmpd="sng">
            <a:solidFill>
              <a:schemeClr val="dk1"/>
            </a:solidFill>
            <a:prstDash val="solid"/>
            <a:round/>
            <a:headEnd type="none" w="med" len="med"/>
            <a:tailEnd type="stealth" w="med" len="med"/>
          </a:ln>
        </p:spPr>
      </p:cxnSp>
      <p:cxnSp>
        <p:nvCxnSpPr>
          <p:cNvPr id="125" name="Google Shape;125;p17"/>
          <p:cNvCxnSpPr>
            <a:cxnSpLocks/>
            <a:stCxn id="121" idx="2"/>
            <a:endCxn id="123" idx="0"/>
          </p:cNvCxnSpPr>
          <p:nvPr/>
        </p:nvCxnSpPr>
        <p:spPr>
          <a:xfrm rot="16200000" flipH="1">
            <a:off x="8133982" y="2058682"/>
            <a:ext cx="159374" cy="998461"/>
          </a:xfrm>
          <a:prstGeom prst="bentConnector3">
            <a:avLst>
              <a:gd name="adj1" fmla="val 50000"/>
            </a:avLst>
          </a:prstGeom>
          <a:noFill/>
          <a:ln w="9525" cap="flat" cmpd="sng">
            <a:solidFill>
              <a:schemeClr val="dk1"/>
            </a:solidFill>
            <a:prstDash val="solid"/>
            <a:round/>
            <a:headEnd type="none" w="med" len="med"/>
            <a:tailEnd type="stealth" w="med" len="med"/>
          </a:ln>
        </p:spPr>
      </p:cxnSp>
      <p:sp>
        <p:nvSpPr>
          <p:cNvPr id="126" name="Google Shape;126;p17"/>
          <p:cNvSpPr txBox="1"/>
          <p:nvPr/>
        </p:nvSpPr>
        <p:spPr>
          <a:xfrm>
            <a:off x="9233766" y="1295291"/>
            <a:ext cx="2213610" cy="738633"/>
          </a:xfrm>
          <a:prstGeom prst="rect">
            <a:avLst/>
          </a:prstGeom>
          <a:noFill/>
          <a:ln>
            <a:noFill/>
          </a:ln>
        </p:spPr>
        <p:txBody>
          <a:bodyPr spcFirstLastPara="1" wrap="square" lIns="91425" tIns="91425" rIns="91425" bIns="91425" anchor="t" anchorCtr="0">
            <a:spAutoFit/>
          </a:bodyPr>
          <a:lstStyle/>
          <a:p>
            <a:r>
              <a:rPr lang="en-US" dirty="0" err="1"/>
              <a:t>CoPylot</a:t>
            </a:r>
            <a:r>
              <a:rPr lang="en-US" dirty="0"/>
              <a:t> Base Case (no clouds)</a:t>
            </a:r>
            <a:endParaRPr dirty="0"/>
          </a:p>
        </p:txBody>
      </p:sp>
      <p:sp>
        <p:nvSpPr>
          <p:cNvPr id="127" name="Google Shape;127;p17"/>
          <p:cNvSpPr txBox="1"/>
          <p:nvPr/>
        </p:nvSpPr>
        <p:spPr>
          <a:xfrm>
            <a:off x="9350586" y="2366104"/>
            <a:ext cx="2588174" cy="738633"/>
          </a:xfrm>
          <a:prstGeom prst="rect">
            <a:avLst/>
          </a:prstGeom>
          <a:noFill/>
          <a:ln>
            <a:noFill/>
          </a:ln>
        </p:spPr>
        <p:txBody>
          <a:bodyPr spcFirstLastPara="1" wrap="square" lIns="91425" tIns="91425" rIns="91425" bIns="91425" anchor="t" anchorCtr="0">
            <a:spAutoFit/>
          </a:bodyPr>
          <a:lstStyle/>
          <a:p>
            <a:r>
              <a:rPr lang="en-US" dirty="0"/>
              <a:t>MATLAB: Base Case simulation</a:t>
            </a:r>
            <a:endParaRPr dirty="0"/>
          </a:p>
        </p:txBody>
      </p:sp>
      <p:pic>
        <p:nvPicPr>
          <p:cNvPr id="128" name="Google Shape;128;p17"/>
          <p:cNvPicPr preferRelativeResize="0"/>
          <p:nvPr/>
        </p:nvPicPr>
        <p:blipFill rotWithShape="1">
          <a:blip r:embed="rId4">
            <a:alphaModFix/>
          </a:blip>
          <a:srcRect t="14858" r="15211" b="9176"/>
          <a:stretch/>
        </p:blipFill>
        <p:spPr>
          <a:xfrm>
            <a:off x="6423700" y="3468925"/>
            <a:ext cx="2810066" cy="1508760"/>
          </a:xfrm>
          <a:prstGeom prst="rect">
            <a:avLst/>
          </a:prstGeom>
          <a:noFill/>
          <a:ln>
            <a:noFill/>
          </a:ln>
        </p:spPr>
      </p:pic>
      <p:sp>
        <p:nvSpPr>
          <p:cNvPr id="129" name="Google Shape;129;p17"/>
          <p:cNvSpPr txBox="1"/>
          <p:nvPr/>
        </p:nvSpPr>
        <p:spPr>
          <a:xfrm>
            <a:off x="9410700" y="3741275"/>
            <a:ext cx="2167890" cy="738633"/>
          </a:xfrm>
          <a:prstGeom prst="rect">
            <a:avLst/>
          </a:prstGeom>
          <a:noFill/>
          <a:ln>
            <a:noFill/>
          </a:ln>
        </p:spPr>
        <p:txBody>
          <a:bodyPr spcFirstLastPara="1" wrap="square" lIns="91425" tIns="91425" rIns="91425" bIns="91425" anchor="t" anchorCtr="0">
            <a:spAutoFit/>
          </a:bodyPr>
          <a:lstStyle/>
          <a:p>
            <a:r>
              <a:rPr lang="en-US" dirty="0" err="1"/>
              <a:t>CoPylot</a:t>
            </a:r>
            <a:r>
              <a:rPr lang="en-US" dirty="0"/>
              <a:t> Cloud Case</a:t>
            </a:r>
            <a:endParaRPr dirty="0"/>
          </a:p>
        </p:txBody>
      </p:sp>
      <p:sp>
        <p:nvSpPr>
          <p:cNvPr id="130" name="Google Shape;130;p17"/>
          <p:cNvSpPr/>
          <p:nvPr/>
        </p:nvSpPr>
        <p:spPr>
          <a:xfrm>
            <a:off x="6080938" y="2644363"/>
            <a:ext cx="3267000" cy="23526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131" name="Google Shape;131;p17"/>
          <p:cNvPicPr preferRelativeResize="0"/>
          <p:nvPr/>
        </p:nvPicPr>
        <p:blipFill rotWithShape="1">
          <a:blip r:embed="rId5">
            <a:alphaModFix/>
          </a:blip>
          <a:srcRect l="11925" t="13501" b="27998"/>
          <a:stretch/>
        </p:blipFill>
        <p:spPr>
          <a:xfrm flipH="1">
            <a:off x="5693275" y="5219825"/>
            <a:ext cx="2027750" cy="683700"/>
          </a:xfrm>
          <a:prstGeom prst="rect">
            <a:avLst/>
          </a:prstGeom>
          <a:noFill/>
          <a:ln>
            <a:noFill/>
          </a:ln>
        </p:spPr>
      </p:pic>
      <p:pic>
        <p:nvPicPr>
          <p:cNvPr id="132" name="Google Shape;132;p17"/>
          <p:cNvPicPr preferRelativeResize="0"/>
          <p:nvPr/>
        </p:nvPicPr>
        <p:blipFill rotWithShape="1">
          <a:blip r:embed="rId6">
            <a:alphaModFix/>
          </a:blip>
          <a:srcRect l="11449" b="25749"/>
          <a:stretch/>
        </p:blipFill>
        <p:spPr>
          <a:xfrm>
            <a:off x="7885701" y="5078425"/>
            <a:ext cx="2090925" cy="889950"/>
          </a:xfrm>
          <a:prstGeom prst="rect">
            <a:avLst/>
          </a:prstGeom>
          <a:noFill/>
          <a:ln>
            <a:noFill/>
          </a:ln>
        </p:spPr>
      </p:pic>
      <p:cxnSp>
        <p:nvCxnSpPr>
          <p:cNvPr id="133" name="Google Shape;133;p17"/>
          <p:cNvCxnSpPr>
            <a:stCxn id="130" idx="2"/>
            <a:endCxn id="131" idx="0"/>
          </p:cNvCxnSpPr>
          <p:nvPr/>
        </p:nvCxnSpPr>
        <p:spPr>
          <a:xfrm rot="5400000">
            <a:off x="7099288" y="4604713"/>
            <a:ext cx="222900" cy="1007400"/>
          </a:xfrm>
          <a:prstGeom prst="bentConnector3">
            <a:avLst>
              <a:gd name="adj1" fmla="val 49992"/>
            </a:avLst>
          </a:prstGeom>
          <a:noFill/>
          <a:ln w="9525" cap="flat" cmpd="sng">
            <a:solidFill>
              <a:schemeClr val="dk1"/>
            </a:solidFill>
            <a:prstDash val="solid"/>
            <a:round/>
            <a:headEnd type="none" w="med" len="med"/>
            <a:tailEnd type="stealth" w="med" len="med"/>
          </a:ln>
        </p:spPr>
      </p:cxnSp>
      <p:cxnSp>
        <p:nvCxnSpPr>
          <p:cNvPr id="134" name="Google Shape;134;p17"/>
          <p:cNvCxnSpPr>
            <a:stCxn id="131" idx="1"/>
            <a:endCxn id="132" idx="1"/>
          </p:cNvCxnSpPr>
          <p:nvPr/>
        </p:nvCxnSpPr>
        <p:spPr>
          <a:xfrm rot="10800000" flipH="1">
            <a:off x="7721025" y="5523275"/>
            <a:ext cx="164700" cy="38400"/>
          </a:xfrm>
          <a:prstGeom prst="straightConnector1">
            <a:avLst/>
          </a:prstGeom>
          <a:noFill/>
          <a:ln w="9525" cap="flat" cmpd="sng">
            <a:solidFill>
              <a:schemeClr val="dk1"/>
            </a:solidFill>
            <a:prstDash val="solid"/>
            <a:round/>
            <a:headEnd type="none" w="med" len="med"/>
            <a:tailEnd type="triangle" w="med" len="med"/>
          </a:ln>
        </p:spPr>
      </p:cxnSp>
      <p:sp>
        <p:nvSpPr>
          <p:cNvPr id="135" name="Google Shape;135;p17"/>
          <p:cNvSpPr txBox="1"/>
          <p:nvPr/>
        </p:nvSpPr>
        <p:spPr>
          <a:xfrm>
            <a:off x="6622935" y="5966875"/>
            <a:ext cx="1579170" cy="830966"/>
          </a:xfrm>
          <a:prstGeom prst="rect">
            <a:avLst/>
          </a:prstGeom>
          <a:solidFill>
            <a:schemeClr val="lt1"/>
          </a:solidFill>
          <a:ln>
            <a:noFill/>
          </a:ln>
        </p:spPr>
        <p:txBody>
          <a:bodyPr spcFirstLastPara="1" wrap="square" lIns="91425" tIns="91425" rIns="91425" bIns="91425" anchor="t" anchorCtr="0">
            <a:spAutoFit/>
          </a:bodyPr>
          <a:lstStyle/>
          <a:p>
            <a:r>
              <a:rPr lang="en-US" sz="1400" b="1" dirty="0">
                <a:solidFill>
                  <a:schemeClr val="dk1"/>
                </a:solidFill>
              </a:rPr>
              <a:t>T</a:t>
            </a:r>
            <a:r>
              <a:rPr lang="en-US" sz="1400" b="1" baseline="-25000" dirty="0">
                <a:solidFill>
                  <a:schemeClr val="dk1"/>
                </a:solidFill>
              </a:rPr>
              <a:t>out</a:t>
            </a:r>
            <a:r>
              <a:rPr lang="en-US" sz="1400" b="1" dirty="0">
                <a:solidFill>
                  <a:schemeClr val="dk1"/>
                </a:solidFill>
              </a:rPr>
              <a:t>: </a:t>
            </a:r>
            <a:endParaRPr sz="1400" b="1" dirty="0">
              <a:solidFill>
                <a:schemeClr val="dk1"/>
              </a:solidFill>
            </a:endParaRPr>
          </a:p>
          <a:p>
            <a:r>
              <a:rPr lang="en-US" sz="1400" dirty="0">
                <a:solidFill>
                  <a:schemeClr val="dk1"/>
                </a:solidFill>
              </a:rPr>
              <a:t>Left: 835.8 [K]</a:t>
            </a:r>
            <a:endParaRPr sz="1400" dirty="0">
              <a:solidFill>
                <a:schemeClr val="dk1"/>
              </a:solidFill>
            </a:endParaRPr>
          </a:p>
          <a:p>
            <a:r>
              <a:rPr lang="en-US" sz="1400" dirty="0">
                <a:solidFill>
                  <a:schemeClr val="dk1"/>
                </a:solidFill>
              </a:rPr>
              <a:t>Right: 858.0 [K]</a:t>
            </a:r>
            <a:endParaRPr sz="1400" dirty="0">
              <a:solidFill>
                <a:schemeClr val="dk1"/>
              </a:solidFill>
            </a:endParaRPr>
          </a:p>
        </p:txBody>
      </p:sp>
      <p:cxnSp>
        <p:nvCxnSpPr>
          <p:cNvPr id="136" name="Google Shape;136;p17"/>
          <p:cNvCxnSpPr>
            <a:cxnSpLocks/>
            <a:stCxn id="132" idx="2"/>
            <a:endCxn id="135" idx="3"/>
          </p:cNvCxnSpPr>
          <p:nvPr/>
        </p:nvCxnSpPr>
        <p:spPr>
          <a:xfrm rot="5400000">
            <a:off x="8359644" y="5810837"/>
            <a:ext cx="413983" cy="729059"/>
          </a:xfrm>
          <a:prstGeom prst="bentConnector2">
            <a:avLst/>
          </a:prstGeom>
          <a:noFill/>
          <a:ln w="28575" cap="flat" cmpd="sng">
            <a:solidFill>
              <a:schemeClr val="dk1"/>
            </a:solidFill>
            <a:prstDash val="solid"/>
            <a:round/>
            <a:headEnd type="none" w="med" len="med"/>
            <a:tailEnd type="stealth" w="med" len="med"/>
          </a:ln>
        </p:spPr>
      </p:cxnSp>
      <p:sp>
        <p:nvSpPr>
          <p:cNvPr id="137" name="Google Shape;137;p17"/>
          <p:cNvSpPr txBox="1"/>
          <p:nvPr/>
        </p:nvSpPr>
        <p:spPr>
          <a:xfrm>
            <a:off x="9380643" y="4670592"/>
            <a:ext cx="2528060" cy="461635"/>
          </a:xfrm>
          <a:prstGeom prst="rect">
            <a:avLst/>
          </a:prstGeom>
          <a:noFill/>
          <a:ln>
            <a:noFill/>
          </a:ln>
        </p:spPr>
        <p:txBody>
          <a:bodyPr spcFirstLastPara="1" wrap="square" lIns="91425" tIns="91425" rIns="91425" bIns="91425" anchor="t" anchorCtr="0">
            <a:spAutoFit/>
          </a:bodyPr>
          <a:lstStyle/>
          <a:p>
            <a:r>
              <a:rPr lang="en-US" dirty="0"/>
              <a:t>MATLAB: Cloud Case</a:t>
            </a:r>
            <a:endParaRPr dirty="0"/>
          </a:p>
        </p:txBody>
      </p:sp>
      <p:sp>
        <p:nvSpPr>
          <p:cNvPr id="123" name="Google Shape;123;p17"/>
          <p:cNvSpPr txBox="1"/>
          <p:nvPr/>
        </p:nvSpPr>
        <p:spPr>
          <a:xfrm>
            <a:off x="8015100" y="2637600"/>
            <a:ext cx="1395600" cy="1046410"/>
          </a:xfrm>
          <a:prstGeom prst="rect">
            <a:avLst/>
          </a:prstGeom>
          <a:noFill/>
          <a:ln>
            <a:noFill/>
          </a:ln>
        </p:spPr>
        <p:txBody>
          <a:bodyPr spcFirstLastPara="1" wrap="square" lIns="91425" tIns="91425" rIns="91425" bIns="91425" anchor="t" anchorCtr="0">
            <a:spAutoFit/>
          </a:bodyPr>
          <a:lstStyle/>
          <a:p>
            <a:r>
              <a:rPr lang="en-US" sz="1400" b="1" dirty="0"/>
              <a:t>base T</a:t>
            </a:r>
            <a:r>
              <a:rPr lang="en-US" sz="1400" b="1" baseline="-25000" dirty="0"/>
              <a:t>out</a:t>
            </a:r>
            <a:r>
              <a:rPr lang="en-US" sz="1400" b="1" dirty="0"/>
              <a:t>: </a:t>
            </a:r>
            <a:endParaRPr sz="1400" b="1" dirty="0"/>
          </a:p>
          <a:p>
            <a:r>
              <a:rPr lang="en-US" sz="1400" dirty="0"/>
              <a:t>Left: 848.2 [K]</a:t>
            </a:r>
            <a:endParaRPr sz="1400" dirty="0"/>
          </a:p>
          <a:p>
            <a:r>
              <a:rPr lang="en-US" sz="1400" dirty="0"/>
              <a:t>Right: 848.1 [K]</a:t>
            </a:r>
            <a:endParaRP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8"/>
          <p:cNvSpPr txBox="1">
            <a:spLocks noGrp="1"/>
          </p:cNvSpPr>
          <p:nvPr>
            <p:ph type="title"/>
          </p:nvPr>
        </p:nvSpPr>
        <p:spPr>
          <a:xfrm>
            <a:off x="443407" y="119339"/>
            <a:ext cx="11160453" cy="683700"/>
          </a:xfrm>
          <a:prstGeom prst="rect">
            <a:avLst/>
          </a:prstGeom>
        </p:spPr>
        <p:txBody>
          <a:bodyPr spcFirstLastPara="1" vert="horz" wrap="square" lIns="91425" tIns="91425" rIns="91425" bIns="91425" rtlCol="0" anchor="ctr" anchorCtr="0">
            <a:noAutofit/>
          </a:bodyPr>
          <a:lstStyle/>
          <a:p>
            <a:pPr>
              <a:spcBef>
                <a:spcPts val="0"/>
              </a:spcBef>
            </a:pPr>
            <a:r>
              <a:rPr lang="en-US" dirty="0"/>
              <a:t>Receiver Model Description</a:t>
            </a:r>
            <a:endParaRPr dirty="0"/>
          </a:p>
        </p:txBody>
      </p:sp>
      <p:sp>
        <p:nvSpPr>
          <p:cNvPr id="143" name="Google Shape;143;p18"/>
          <p:cNvSpPr txBox="1">
            <a:spLocks noGrp="1"/>
          </p:cNvSpPr>
          <p:nvPr>
            <p:ph type="body" idx="1"/>
          </p:nvPr>
        </p:nvSpPr>
        <p:spPr>
          <a:xfrm>
            <a:off x="576542" y="859885"/>
            <a:ext cx="5124450" cy="2547794"/>
          </a:xfrm>
          <a:prstGeom prst="rect">
            <a:avLst/>
          </a:prstGeom>
        </p:spPr>
        <p:txBody>
          <a:bodyPr spcFirstLastPara="1" vert="horz" wrap="square" lIns="91425" tIns="91425" rIns="91425" bIns="91425" rtlCol="0" anchor="t" anchorCtr="0">
            <a:noAutofit/>
          </a:bodyPr>
          <a:lstStyle/>
          <a:p>
            <a:pPr marL="381000" indent="-285750">
              <a:lnSpc>
                <a:spcPct val="100000"/>
              </a:lnSpc>
              <a:spcBef>
                <a:spcPts val="0"/>
              </a:spcBef>
              <a:buSzPts val="2100"/>
            </a:pPr>
            <a:r>
              <a:rPr lang="en-US" sz="1800" dirty="0"/>
              <a:t>Uses analytical view factors for radiation.  An analytic expression for radiation view factor between two arbitrarily oriented planar polygons was programmed.</a:t>
            </a:r>
            <a:endParaRPr sz="1800" dirty="0"/>
          </a:p>
          <a:p>
            <a:pPr marL="381000" lvl="1" indent="-285750">
              <a:lnSpc>
                <a:spcPct val="100000"/>
              </a:lnSpc>
              <a:spcBef>
                <a:spcPts val="0"/>
              </a:spcBef>
              <a:buSzPts val="1800"/>
            </a:pPr>
            <a:r>
              <a:rPr lang="en-US" sz="1800" dirty="0"/>
              <a:t>View factors used in F-hat method &amp; energy balance for each element:</a:t>
            </a:r>
          </a:p>
          <a:p>
            <a:pPr marL="381000" lvl="1" indent="-285750">
              <a:lnSpc>
                <a:spcPct val="100000"/>
              </a:lnSpc>
              <a:spcBef>
                <a:spcPts val="0"/>
              </a:spcBef>
              <a:buSzPts val="1800"/>
            </a:pPr>
            <a:endParaRPr sz="1800" dirty="0"/>
          </a:p>
          <a:p>
            <a:pPr marL="381000" lvl="2" indent="-285750">
              <a:lnSpc>
                <a:spcPct val="100000"/>
              </a:lnSpc>
              <a:spcBef>
                <a:spcPts val="0"/>
              </a:spcBef>
              <a:buSzPts val="1500"/>
            </a:pPr>
            <a:endParaRPr sz="1800" dirty="0"/>
          </a:p>
          <a:p>
            <a:pPr marL="381000" indent="-285750">
              <a:lnSpc>
                <a:spcPct val="100000"/>
              </a:lnSpc>
              <a:spcBef>
                <a:spcPts val="0"/>
              </a:spcBef>
              <a:buSzPts val="2100"/>
            </a:pPr>
            <a:r>
              <a:rPr lang="en-US" sz="1800" dirty="0"/>
              <a:t>Mesh size and fluid routing path can be specified as parameters</a:t>
            </a:r>
            <a:endParaRPr sz="1800" dirty="0"/>
          </a:p>
        </p:txBody>
      </p:sp>
      <p:pic>
        <p:nvPicPr>
          <p:cNvPr id="145" name="Google Shape;145;p18"/>
          <p:cNvPicPr preferRelativeResize="0"/>
          <p:nvPr/>
        </p:nvPicPr>
        <p:blipFill>
          <a:blip r:embed="rId3">
            <a:alphaModFix/>
          </a:blip>
          <a:stretch>
            <a:fillRect/>
          </a:stretch>
        </p:blipFill>
        <p:spPr>
          <a:xfrm>
            <a:off x="6760474" y="1165121"/>
            <a:ext cx="3886201" cy="1868307"/>
          </a:xfrm>
          <a:prstGeom prst="rect">
            <a:avLst/>
          </a:prstGeom>
          <a:noFill/>
          <a:ln>
            <a:noFill/>
          </a:ln>
        </p:spPr>
      </p:pic>
      <p:pic>
        <p:nvPicPr>
          <p:cNvPr id="146" name="Google Shape;146;p18"/>
          <p:cNvPicPr preferRelativeResize="0"/>
          <p:nvPr/>
        </p:nvPicPr>
        <p:blipFill>
          <a:blip r:embed="rId4">
            <a:alphaModFix/>
          </a:blip>
          <a:stretch>
            <a:fillRect/>
          </a:stretch>
        </p:blipFill>
        <p:spPr>
          <a:xfrm>
            <a:off x="7288925" y="3927450"/>
            <a:ext cx="3357750" cy="2326350"/>
          </a:xfrm>
          <a:prstGeom prst="rect">
            <a:avLst/>
          </a:prstGeom>
          <a:noFill/>
          <a:ln>
            <a:noFill/>
          </a:ln>
        </p:spPr>
      </p:pic>
      <p:sp>
        <p:nvSpPr>
          <p:cNvPr id="148" name="Google Shape;148;p18"/>
          <p:cNvSpPr txBox="1"/>
          <p:nvPr/>
        </p:nvSpPr>
        <p:spPr>
          <a:xfrm>
            <a:off x="7285786" y="2928634"/>
            <a:ext cx="2835600" cy="400079"/>
          </a:xfrm>
          <a:prstGeom prst="rect">
            <a:avLst/>
          </a:prstGeom>
          <a:noFill/>
          <a:ln>
            <a:noFill/>
          </a:ln>
        </p:spPr>
        <p:txBody>
          <a:bodyPr spcFirstLastPara="1" wrap="square" lIns="91425" tIns="91425" rIns="91425" bIns="91425" anchor="t" anchorCtr="0">
            <a:spAutoFit/>
          </a:bodyPr>
          <a:lstStyle/>
          <a:p>
            <a:pPr algn="ctr"/>
            <a:r>
              <a:rPr lang="en-US" sz="1400" i="1" dirty="0">
                <a:highlight>
                  <a:schemeClr val="lt1"/>
                </a:highlight>
              </a:rPr>
              <a:t>Receiver Mesh Size</a:t>
            </a:r>
            <a:endParaRPr sz="1400" dirty="0">
              <a:highlight>
                <a:schemeClr val="lt1"/>
              </a:highlight>
            </a:endParaRPr>
          </a:p>
        </p:txBody>
      </p:sp>
      <p:sp>
        <p:nvSpPr>
          <p:cNvPr id="149" name="Google Shape;149;p18"/>
          <p:cNvSpPr txBox="1"/>
          <p:nvPr/>
        </p:nvSpPr>
        <p:spPr>
          <a:xfrm>
            <a:off x="7609413" y="6157839"/>
            <a:ext cx="2835600" cy="400079"/>
          </a:xfrm>
          <a:prstGeom prst="rect">
            <a:avLst/>
          </a:prstGeom>
          <a:noFill/>
          <a:ln>
            <a:noFill/>
          </a:ln>
        </p:spPr>
        <p:txBody>
          <a:bodyPr spcFirstLastPara="1" wrap="square" lIns="91425" tIns="91425" rIns="91425" bIns="91425" anchor="t" anchorCtr="0">
            <a:spAutoFit/>
          </a:bodyPr>
          <a:lstStyle/>
          <a:p>
            <a:pPr algn="ctr"/>
            <a:r>
              <a:rPr lang="en-US" sz="1400" i="1" dirty="0">
                <a:highlight>
                  <a:schemeClr val="lt1"/>
                </a:highlight>
              </a:rPr>
              <a:t>Parametric Fluid Routing</a:t>
            </a:r>
            <a:endParaRPr sz="1400" dirty="0">
              <a:highlight>
                <a:schemeClr val="lt1"/>
              </a:highlight>
            </a:endParaRPr>
          </a:p>
        </p:txBody>
      </p:sp>
      <p:pic>
        <p:nvPicPr>
          <p:cNvPr id="150" name="Google Shape;150;p18"/>
          <p:cNvPicPr preferRelativeResize="0"/>
          <p:nvPr/>
        </p:nvPicPr>
        <p:blipFill rotWithShape="1">
          <a:blip r:embed="rId5">
            <a:alphaModFix/>
          </a:blip>
          <a:srcRect l="3983" r="30707"/>
          <a:stretch/>
        </p:blipFill>
        <p:spPr>
          <a:xfrm>
            <a:off x="2124075" y="2661779"/>
            <a:ext cx="2109775" cy="497600"/>
          </a:xfrm>
          <a:prstGeom prst="rect">
            <a:avLst/>
          </a:prstGeom>
          <a:noFill/>
          <a:ln>
            <a:noFill/>
          </a:ln>
        </p:spPr>
      </p:pic>
      <p:sp>
        <p:nvSpPr>
          <p:cNvPr id="151" name="Google Shape;151;p18"/>
          <p:cNvSpPr/>
          <p:nvPr/>
        </p:nvSpPr>
        <p:spPr>
          <a:xfrm>
            <a:off x="2124075" y="4918700"/>
            <a:ext cx="247800" cy="342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2" name="Google Shape;147;p18">
            <a:extLst>
              <a:ext uri="{FF2B5EF4-FFF2-40B4-BE49-F238E27FC236}">
                <a16:creationId xmlns:a16="http://schemas.microsoft.com/office/drawing/2014/main" id="{EFE278E3-5D17-4DE3-ADCB-83B41CF4A0D9}"/>
              </a:ext>
            </a:extLst>
          </p:cNvPr>
          <p:cNvSpPr txBox="1"/>
          <p:nvPr/>
        </p:nvSpPr>
        <p:spPr>
          <a:xfrm>
            <a:off x="1794076" y="6357878"/>
            <a:ext cx="4528783" cy="400079"/>
          </a:xfrm>
          <a:prstGeom prst="rect">
            <a:avLst/>
          </a:prstGeom>
          <a:noFill/>
          <a:ln>
            <a:noFill/>
          </a:ln>
        </p:spPr>
        <p:txBody>
          <a:bodyPr spcFirstLastPara="1" wrap="square" lIns="91425" tIns="91425" rIns="91425" bIns="91425" anchor="t" anchorCtr="0">
            <a:spAutoFit/>
          </a:bodyPr>
          <a:lstStyle/>
          <a:p>
            <a:pPr algn="ctr"/>
            <a:r>
              <a:rPr lang="en-US" sz="1400" i="1" dirty="0">
                <a:highlight>
                  <a:schemeClr val="lt1"/>
                </a:highlight>
              </a:rPr>
              <a:t>Analytical View Factor Function Compared to MCRT</a:t>
            </a:r>
            <a:endParaRPr sz="1400" dirty="0">
              <a:highlight>
                <a:schemeClr val="lt1"/>
              </a:highlight>
            </a:endParaRPr>
          </a:p>
        </p:txBody>
      </p:sp>
      <p:pic>
        <p:nvPicPr>
          <p:cNvPr id="13" name="Picture 12">
            <a:extLst>
              <a:ext uri="{FF2B5EF4-FFF2-40B4-BE49-F238E27FC236}">
                <a16:creationId xmlns:a16="http://schemas.microsoft.com/office/drawing/2014/main" id="{35508F63-8A3B-4D94-B400-B490A581F260}"/>
              </a:ext>
            </a:extLst>
          </p:cNvPr>
          <p:cNvPicPr>
            <a:picLocks noChangeAspect="1"/>
          </p:cNvPicPr>
          <p:nvPr/>
        </p:nvPicPr>
        <p:blipFill>
          <a:blip r:embed="rId6"/>
          <a:stretch>
            <a:fillRect/>
          </a:stretch>
        </p:blipFill>
        <p:spPr>
          <a:xfrm>
            <a:off x="1151619" y="3911686"/>
            <a:ext cx="5433682" cy="2547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149"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5"/>
          <p:cNvSpPr txBox="1">
            <a:spLocks noGrp="1"/>
          </p:cNvSpPr>
          <p:nvPr>
            <p:ph type="title"/>
          </p:nvPr>
        </p:nvSpPr>
        <p:spPr>
          <a:xfrm>
            <a:off x="520864" y="186057"/>
            <a:ext cx="6490439" cy="615300"/>
          </a:xfrm>
          <a:prstGeom prst="rect">
            <a:avLst/>
          </a:prstGeom>
        </p:spPr>
        <p:txBody>
          <a:bodyPr spcFirstLastPara="1" vert="horz" wrap="square" lIns="91425" tIns="91425" rIns="91425" bIns="91425" rtlCol="0" anchor="ctr" anchorCtr="0">
            <a:noAutofit/>
          </a:bodyPr>
          <a:lstStyle/>
          <a:p>
            <a:pPr>
              <a:spcBef>
                <a:spcPts val="0"/>
              </a:spcBef>
              <a:buClr>
                <a:schemeClr val="dk1"/>
              </a:buClr>
              <a:buSzPts val="1100"/>
            </a:pPr>
            <a:r>
              <a:rPr lang="en-US" dirty="0"/>
              <a:t>Example: Square Cloud</a:t>
            </a:r>
            <a:endParaRPr dirty="0"/>
          </a:p>
        </p:txBody>
      </p:sp>
      <p:pic>
        <p:nvPicPr>
          <p:cNvPr id="94" name="Google Shape;94;p15"/>
          <p:cNvPicPr preferRelativeResize="0"/>
          <p:nvPr/>
        </p:nvPicPr>
        <p:blipFill>
          <a:blip r:embed="rId3">
            <a:alphaModFix/>
          </a:blip>
          <a:stretch>
            <a:fillRect/>
          </a:stretch>
        </p:blipFill>
        <p:spPr>
          <a:xfrm>
            <a:off x="4379738" y="1169742"/>
            <a:ext cx="3752850" cy="1905000"/>
          </a:xfrm>
          <a:prstGeom prst="rect">
            <a:avLst/>
          </a:prstGeom>
          <a:noFill/>
          <a:ln>
            <a:noFill/>
          </a:ln>
        </p:spPr>
      </p:pic>
      <p:pic>
        <p:nvPicPr>
          <p:cNvPr id="95" name="Google Shape;95;p15"/>
          <p:cNvPicPr preferRelativeResize="0"/>
          <p:nvPr/>
        </p:nvPicPr>
        <p:blipFill>
          <a:blip r:embed="rId4"/>
          <a:srcRect/>
          <a:stretch/>
        </p:blipFill>
        <p:spPr>
          <a:xfrm>
            <a:off x="4441767" y="3074742"/>
            <a:ext cx="3752850" cy="1904999"/>
          </a:xfrm>
          <a:prstGeom prst="rect">
            <a:avLst/>
          </a:prstGeom>
          <a:noFill/>
          <a:ln>
            <a:noFill/>
          </a:ln>
        </p:spPr>
      </p:pic>
      <p:pic>
        <p:nvPicPr>
          <p:cNvPr id="96" name="Google Shape;96;p15"/>
          <p:cNvPicPr preferRelativeResize="0"/>
          <p:nvPr/>
        </p:nvPicPr>
        <p:blipFill rotWithShape="1">
          <a:blip r:embed="rId5">
            <a:alphaModFix/>
          </a:blip>
          <a:srcRect r="13948"/>
          <a:stretch/>
        </p:blipFill>
        <p:spPr>
          <a:xfrm>
            <a:off x="398944" y="1302670"/>
            <a:ext cx="3594351" cy="3092874"/>
          </a:xfrm>
          <a:prstGeom prst="rect">
            <a:avLst/>
          </a:prstGeom>
          <a:noFill/>
          <a:ln>
            <a:noFill/>
          </a:ln>
        </p:spPr>
      </p:pic>
      <p:pic>
        <p:nvPicPr>
          <p:cNvPr id="97" name="Google Shape;97;p15"/>
          <p:cNvPicPr preferRelativeResize="0"/>
          <p:nvPr/>
        </p:nvPicPr>
        <p:blipFill rotWithShape="1">
          <a:blip r:embed="rId6">
            <a:alphaModFix/>
          </a:blip>
          <a:srcRect l="86022"/>
          <a:stretch/>
        </p:blipFill>
        <p:spPr>
          <a:xfrm>
            <a:off x="8273985" y="3074742"/>
            <a:ext cx="378346" cy="1762230"/>
          </a:xfrm>
          <a:prstGeom prst="rect">
            <a:avLst/>
          </a:prstGeom>
          <a:noFill/>
          <a:ln>
            <a:noFill/>
          </a:ln>
        </p:spPr>
      </p:pic>
      <p:pic>
        <p:nvPicPr>
          <p:cNvPr id="98" name="Google Shape;98;p15"/>
          <p:cNvPicPr preferRelativeResize="0"/>
          <p:nvPr/>
        </p:nvPicPr>
        <p:blipFill rotWithShape="1">
          <a:blip r:embed="rId7">
            <a:alphaModFix/>
          </a:blip>
          <a:srcRect l="87824"/>
          <a:stretch/>
        </p:blipFill>
        <p:spPr>
          <a:xfrm>
            <a:off x="3884191" y="1303770"/>
            <a:ext cx="508576" cy="3090676"/>
          </a:xfrm>
          <a:prstGeom prst="rect">
            <a:avLst/>
          </a:prstGeom>
          <a:noFill/>
          <a:ln>
            <a:noFill/>
          </a:ln>
        </p:spPr>
      </p:pic>
      <p:sp>
        <p:nvSpPr>
          <p:cNvPr id="99" name="Google Shape;99;p15"/>
          <p:cNvSpPr txBox="1"/>
          <p:nvPr/>
        </p:nvSpPr>
        <p:spPr>
          <a:xfrm>
            <a:off x="1554606" y="717946"/>
            <a:ext cx="1774200" cy="738633"/>
          </a:xfrm>
          <a:prstGeom prst="rect">
            <a:avLst/>
          </a:prstGeom>
          <a:noFill/>
          <a:ln>
            <a:noFill/>
          </a:ln>
        </p:spPr>
        <p:txBody>
          <a:bodyPr spcFirstLastPara="1" wrap="square" lIns="91425" tIns="91425" rIns="91425" bIns="91425" anchor="t" anchorCtr="0">
            <a:spAutoFit/>
          </a:bodyPr>
          <a:lstStyle/>
          <a:p>
            <a:r>
              <a:rPr lang="en-US" i="1" dirty="0"/>
              <a:t>Solar Field: </a:t>
            </a:r>
            <a:r>
              <a:rPr lang="en-US" i="1" dirty="0" err="1"/>
              <a:t>CoPylot</a:t>
            </a:r>
            <a:endParaRPr i="1" dirty="0"/>
          </a:p>
        </p:txBody>
      </p:sp>
      <p:sp>
        <p:nvSpPr>
          <p:cNvPr id="100" name="Google Shape;100;p15"/>
          <p:cNvSpPr txBox="1"/>
          <p:nvPr/>
        </p:nvSpPr>
        <p:spPr>
          <a:xfrm>
            <a:off x="4888314" y="856444"/>
            <a:ext cx="2973557" cy="461635"/>
          </a:xfrm>
          <a:prstGeom prst="rect">
            <a:avLst/>
          </a:prstGeom>
          <a:noFill/>
          <a:ln>
            <a:noFill/>
          </a:ln>
        </p:spPr>
        <p:txBody>
          <a:bodyPr spcFirstLastPara="1" wrap="square" lIns="91425" tIns="91425" rIns="91425" bIns="91425" anchor="t" anchorCtr="0">
            <a:spAutoFit/>
          </a:bodyPr>
          <a:lstStyle/>
          <a:p>
            <a:r>
              <a:rPr lang="en-US" i="1" dirty="0"/>
              <a:t>Receiver Model: MATLAB</a:t>
            </a:r>
            <a:endParaRPr i="1" dirty="0"/>
          </a:p>
        </p:txBody>
      </p:sp>
      <p:pic>
        <p:nvPicPr>
          <p:cNvPr id="3" name="Picture 2">
            <a:extLst>
              <a:ext uri="{FF2B5EF4-FFF2-40B4-BE49-F238E27FC236}">
                <a16:creationId xmlns:a16="http://schemas.microsoft.com/office/drawing/2014/main" id="{1417A6A9-BA49-4F36-A604-8AB021D9D0AE}"/>
              </a:ext>
            </a:extLst>
          </p:cNvPr>
          <p:cNvPicPr>
            <a:picLocks noChangeAspect="1"/>
          </p:cNvPicPr>
          <p:nvPr/>
        </p:nvPicPr>
        <p:blipFill>
          <a:blip r:embed="rId8"/>
          <a:stretch>
            <a:fillRect/>
          </a:stretch>
        </p:blipFill>
        <p:spPr>
          <a:xfrm>
            <a:off x="8892975" y="407031"/>
            <a:ext cx="3137823" cy="2069469"/>
          </a:xfrm>
          <a:prstGeom prst="rect">
            <a:avLst/>
          </a:prstGeom>
        </p:spPr>
      </p:pic>
      <p:sp>
        <p:nvSpPr>
          <p:cNvPr id="33" name="Rectangle 32">
            <a:extLst>
              <a:ext uri="{FF2B5EF4-FFF2-40B4-BE49-F238E27FC236}">
                <a16:creationId xmlns:a16="http://schemas.microsoft.com/office/drawing/2014/main" id="{57820E40-6ED4-491E-9559-821A952C98C6}"/>
              </a:ext>
            </a:extLst>
          </p:cNvPr>
          <p:cNvSpPr/>
          <p:nvPr/>
        </p:nvSpPr>
        <p:spPr>
          <a:xfrm>
            <a:off x="8897376" y="214660"/>
            <a:ext cx="3142224" cy="2575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480422-BDFB-4AC6-B592-FC788DEEFE5B}"/>
              </a:ext>
            </a:extLst>
          </p:cNvPr>
          <p:cNvPicPr>
            <a:picLocks noChangeAspect="1"/>
          </p:cNvPicPr>
          <p:nvPr/>
        </p:nvPicPr>
        <p:blipFill>
          <a:blip r:embed="rId9"/>
          <a:srcRect t="2279" b="2279"/>
          <a:stretch/>
        </p:blipFill>
        <p:spPr>
          <a:xfrm>
            <a:off x="8897376" y="3370127"/>
            <a:ext cx="2990661" cy="1902888"/>
          </a:xfrm>
          <a:prstGeom prst="rect">
            <a:avLst/>
          </a:prstGeom>
        </p:spPr>
      </p:pic>
      <p:sp>
        <p:nvSpPr>
          <p:cNvPr id="14" name="Google Shape;100;p15">
            <a:extLst>
              <a:ext uri="{FF2B5EF4-FFF2-40B4-BE49-F238E27FC236}">
                <a16:creationId xmlns:a16="http://schemas.microsoft.com/office/drawing/2014/main" id="{D70C7DD4-9BE1-46C1-833F-FC722AF06019}"/>
              </a:ext>
            </a:extLst>
          </p:cNvPr>
          <p:cNvSpPr txBox="1"/>
          <p:nvPr/>
        </p:nvSpPr>
        <p:spPr>
          <a:xfrm>
            <a:off x="9053773" y="2956885"/>
            <a:ext cx="2973557" cy="461635"/>
          </a:xfrm>
          <a:prstGeom prst="rect">
            <a:avLst/>
          </a:prstGeom>
          <a:noFill/>
          <a:ln>
            <a:noFill/>
          </a:ln>
        </p:spPr>
        <p:txBody>
          <a:bodyPr spcFirstLastPara="1" wrap="square" lIns="91425" tIns="91425" rIns="91425" bIns="91425" anchor="t" anchorCtr="0">
            <a:spAutoFit/>
          </a:bodyPr>
          <a:lstStyle/>
          <a:p>
            <a:pPr algn="ctr"/>
            <a:r>
              <a:rPr lang="en-US" i="1" dirty="0"/>
              <a:t>Outlet Temperatures</a:t>
            </a:r>
            <a:endParaRPr i="1" dirty="0"/>
          </a:p>
        </p:txBody>
      </p:sp>
      <p:pic>
        <p:nvPicPr>
          <p:cNvPr id="6" name="Picture 5">
            <a:extLst>
              <a:ext uri="{FF2B5EF4-FFF2-40B4-BE49-F238E27FC236}">
                <a16:creationId xmlns:a16="http://schemas.microsoft.com/office/drawing/2014/main" id="{37D7B22F-8719-4A93-B743-900EB357A8C1}"/>
              </a:ext>
            </a:extLst>
          </p:cNvPr>
          <p:cNvPicPr>
            <a:picLocks noChangeAspect="1"/>
          </p:cNvPicPr>
          <p:nvPr/>
        </p:nvPicPr>
        <p:blipFill>
          <a:blip r:embed="rId10"/>
          <a:srcRect t="1440" b="1440"/>
          <a:stretch/>
        </p:blipFill>
        <p:spPr>
          <a:xfrm>
            <a:off x="753192" y="4694870"/>
            <a:ext cx="2885853" cy="1868482"/>
          </a:xfrm>
          <a:prstGeom prst="rect">
            <a:avLst/>
          </a:prstGeom>
        </p:spPr>
      </p:pic>
      <p:sp>
        <p:nvSpPr>
          <p:cNvPr id="17" name="Google Shape;100;p15">
            <a:extLst>
              <a:ext uri="{FF2B5EF4-FFF2-40B4-BE49-F238E27FC236}">
                <a16:creationId xmlns:a16="http://schemas.microsoft.com/office/drawing/2014/main" id="{B793C2F2-A993-4A15-A552-E76CE4DC1E51}"/>
              </a:ext>
            </a:extLst>
          </p:cNvPr>
          <p:cNvSpPr txBox="1"/>
          <p:nvPr/>
        </p:nvSpPr>
        <p:spPr>
          <a:xfrm>
            <a:off x="786576" y="4287318"/>
            <a:ext cx="2973557" cy="461635"/>
          </a:xfrm>
          <a:prstGeom prst="rect">
            <a:avLst/>
          </a:prstGeom>
          <a:noFill/>
          <a:ln>
            <a:noFill/>
          </a:ln>
        </p:spPr>
        <p:txBody>
          <a:bodyPr spcFirstLastPara="1" wrap="square" lIns="91425" tIns="91425" rIns="91425" bIns="91425" anchor="t" anchorCtr="0">
            <a:spAutoFit/>
          </a:bodyPr>
          <a:lstStyle/>
          <a:p>
            <a:pPr algn="ctr"/>
            <a:r>
              <a:rPr lang="en-US" i="1" dirty="0"/>
              <a:t>Max Surface Temp</a:t>
            </a:r>
            <a:endParaRPr i="1" dirty="0"/>
          </a:p>
        </p:txBody>
      </p:sp>
      <p:pic>
        <p:nvPicPr>
          <p:cNvPr id="5" name="Picture 4">
            <a:extLst>
              <a:ext uri="{FF2B5EF4-FFF2-40B4-BE49-F238E27FC236}">
                <a16:creationId xmlns:a16="http://schemas.microsoft.com/office/drawing/2014/main" id="{AB1E3ECA-D344-467A-9CCD-DCF5D59D7C61}"/>
              </a:ext>
            </a:extLst>
          </p:cNvPr>
          <p:cNvPicPr>
            <a:picLocks noChangeAspect="1"/>
          </p:cNvPicPr>
          <p:nvPr/>
        </p:nvPicPr>
        <p:blipFill>
          <a:blip r:embed="rId11"/>
          <a:srcRect/>
          <a:stretch/>
        </p:blipFill>
        <p:spPr>
          <a:xfrm>
            <a:off x="4400241" y="4941642"/>
            <a:ext cx="3829438" cy="1905000"/>
          </a:xfrm>
          <a:prstGeom prst="rect">
            <a:avLst/>
          </a:prstGeom>
        </p:spPr>
      </p:pic>
      <p:pic>
        <p:nvPicPr>
          <p:cNvPr id="8" name="Picture 7" descr="A picture containing graphical user interface&#10;&#10;Description automatically generated">
            <a:extLst>
              <a:ext uri="{FF2B5EF4-FFF2-40B4-BE49-F238E27FC236}">
                <a16:creationId xmlns:a16="http://schemas.microsoft.com/office/drawing/2014/main" id="{A12F0D97-AD67-42BE-AEB2-17E7701C863C}"/>
              </a:ext>
            </a:extLst>
          </p:cNvPr>
          <p:cNvPicPr>
            <a:picLocks noChangeAspect="1"/>
          </p:cNvPicPr>
          <p:nvPr/>
        </p:nvPicPr>
        <p:blipFill rotWithShape="1">
          <a:blip r:embed="rId12"/>
          <a:srcRect l="85673"/>
          <a:stretch/>
        </p:blipFill>
        <p:spPr>
          <a:xfrm>
            <a:off x="8217875" y="4941642"/>
            <a:ext cx="410960" cy="1762230"/>
          </a:xfrm>
          <a:prstGeom prst="rect">
            <a:avLst/>
          </a:prstGeom>
        </p:spPr>
      </p:pic>
      <p:pic>
        <p:nvPicPr>
          <p:cNvPr id="7" name="Picture 6">
            <a:extLst>
              <a:ext uri="{FF2B5EF4-FFF2-40B4-BE49-F238E27FC236}">
                <a16:creationId xmlns:a16="http://schemas.microsoft.com/office/drawing/2014/main" id="{337BE708-185F-46EA-B995-46E07FB661C0}"/>
              </a:ext>
            </a:extLst>
          </p:cNvPr>
          <p:cNvPicPr>
            <a:picLocks noChangeAspect="1"/>
          </p:cNvPicPr>
          <p:nvPr/>
        </p:nvPicPr>
        <p:blipFill>
          <a:blip r:embed="rId13"/>
          <a:stretch>
            <a:fillRect/>
          </a:stretch>
        </p:blipFill>
        <p:spPr>
          <a:xfrm rot="10800000" flipV="1">
            <a:off x="9900369" y="5396995"/>
            <a:ext cx="1048993" cy="1304303"/>
          </a:xfrm>
          <a:prstGeom prst="rect">
            <a:avLst/>
          </a:prstGeom>
        </p:spPr>
      </p:pic>
      <p:sp>
        <p:nvSpPr>
          <p:cNvPr id="9" name="TextBox 8">
            <a:extLst>
              <a:ext uri="{FF2B5EF4-FFF2-40B4-BE49-F238E27FC236}">
                <a16:creationId xmlns:a16="http://schemas.microsoft.com/office/drawing/2014/main" id="{E7F26CCC-4C86-41DE-8BC8-14941EEB16EA}"/>
              </a:ext>
            </a:extLst>
          </p:cNvPr>
          <p:cNvSpPr txBox="1"/>
          <p:nvPr/>
        </p:nvSpPr>
        <p:spPr>
          <a:xfrm>
            <a:off x="8827450" y="6178948"/>
            <a:ext cx="1347527" cy="646331"/>
          </a:xfrm>
          <a:prstGeom prst="rect">
            <a:avLst/>
          </a:prstGeom>
          <a:noFill/>
        </p:spPr>
        <p:txBody>
          <a:bodyPr wrap="square" rtlCol="0">
            <a:spAutoFit/>
          </a:bodyPr>
          <a:lstStyle/>
          <a:p>
            <a:pPr algn="ctr"/>
            <a:r>
              <a:rPr lang="en-US" dirty="0"/>
              <a:t>Outlet 2: SW</a:t>
            </a:r>
          </a:p>
        </p:txBody>
      </p:sp>
      <p:sp>
        <p:nvSpPr>
          <p:cNvPr id="21" name="TextBox 20">
            <a:extLst>
              <a:ext uri="{FF2B5EF4-FFF2-40B4-BE49-F238E27FC236}">
                <a16:creationId xmlns:a16="http://schemas.microsoft.com/office/drawing/2014/main" id="{4189B7E0-4997-449B-BD51-4A3B3DE97E6F}"/>
              </a:ext>
            </a:extLst>
          </p:cNvPr>
          <p:cNvSpPr txBox="1"/>
          <p:nvPr/>
        </p:nvSpPr>
        <p:spPr>
          <a:xfrm>
            <a:off x="10575880" y="6178948"/>
            <a:ext cx="1347527" cy="646331"/>
          </a:xfrm>
          <a:prstGeom prst="rect">
            <a:avLst/>
          </a:prstGeom>
          <a:noFill/>
        </p:spPr>
        <p:txBody>
          <a:bodyPr wrap="square" rtlCol="0">
            <a:spAutoFit/>
          </a:bodyPr>
          <a:lstStyle/>
          <a:p>
            <a:pPr algn="ctr"/>
            <a:r>
              <a:rPr lang="en-US" dirty="0"/>
              <a:t>Outlet 1: 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9"/>
          <p:cNvSpPr txBox="1">
            <a:spLocks noGrp="1"/>
          </p:cNvSpPr>
          <p:nvPr>
            <p:ph type="title"/>
          </p:nvPr>
        </p:nvSpPr>
        <p:spPr>
          <a:xfrm>
            <a:off x="526902" y="273045"/>
            <a:ext cx="10039350" cy="683700"/>
          </a:xfrm>
          <a:prstGeom prst="rect">
            <a:avLst/>
          </a:prstGeom>
        </p:spPr>
        <p:txBody>
          <a:bodyPr spcFirstLastPara="1" vert="horz" wrap="square" lIns="91425" tIns="91425" rIns="91425" bIns="91425" rtlCol="0" anchor="ctr" anchorCtr="0">
            <a:noAutofit/>
          </a:bodyPr>
          <a:lstStyle/>
          <a:p>
            <a:pPr>
              <a:spcBef>
                <a:spcPts val="0"/>
              </a:spcBef>
            </a:pPr>
            <a:r>
              <a:rPr lang="en-US" dirty="0"/>
              <a:t>TSI Cloud Mask Demo</a:t>
            </a:r>
            <a:endParaRPr dirty="0"/>
          </a:p>
        </p:txBody>
      </p:sp>
      <p:pic>
        <p:nvPicPr>
          <p:cNvPr id="157" name="Google Shape;157;p19"/>
          <p:cNvPicPr preferRelativeResize="0"/>
          <p:nvPr/>
        </p:nvPicPr>
        <p:blipFill rotWithShape="1">
          <a:blip r:embed="rId3">
            <a:alphaModFix/>
          </a:blip>
          <a:srcRect r="12518"/>
          <a:stretch/>
        </p:blipFill>
        <p:spPr>
          <a:xfrm>
            <a:off x="1828488" y="1140200"/>
            <a:ext cx="2399852" cy="2035776"/>
          </a:xfrm>
          <a:prstGeom prst="rect">
            <a:avLst/>
          </a:prstGeom>
          <a:noFill/>
          <a:ln>
            <a:noFill/>
          </a:ln>
        </p:spPr>
      </p:pic>
      <p:pic>
        <p:nvPicPr>
          <p:cNvPr id="158" name="Google Shape;158;p19"/>
          <p:cNvPicPr preferRelativeResize="0"/>
          <p:nvPr/>
        </p:nvPicPr>
        <p:blipFill rotWithShape="1">
          <a:blip r:embed="rId4">
            <a:alphaModFix/>
          </a:blip>
          <a:srcRect r="12518"/>
          <a:stretch/>
        </p:blipFill>
        <p:spPr>
          <a:xfrm>
            <a:off x="4770133" y="1140200"/>
            <a:ext cx="2399852" cy="2035776"/>
          </a:xfrm>
          <a:prstGeom prst="rect">
            <a:avLst/>
          </a:prstGeom>
          <a:noFill/>
          <a:ln>
            <a:noFill/>
          </a:ln>
        </p:spPr>
      </p:pic>
      <p:pic>
        <p:nvPicPr>
          <p:cNvPr id="159" name="Google Shape;159;p19"/>
          <p:cNvPicPr preferRelativeResize="0"/>
          <p:nvPr/>
        </p:nvPicPr>
        <p:blipFill>
          <a:blip r:embed="rId5">
            <a:alphaModFix/>
          </a:blip>
          <a:stretch>
            <a:fillRect/>
          </a:stretch>
        </p:blipFill>
        <p:spPr>
          <a:xfrm>
            <a:off x="7620313" y="1140196"/>
            <a:ext cx="2743200" cy="2035785"/>
          </a:xfrm>
          <a:prstGeom prst="rect">
            <a:avLst/>
          </a:prstGeom>
          <a:noFill/>
          <a:ln>
            <a:noFill/>
          </a:ln>
        </p:spPr>
      </p:pic>
      <p:pic>
        <p:nvPicPr>
          <p:cNvPr id="160" name="Google Shape;160;p19"/>
          <p:cNvPicPr preferRelativeResize="0"/>
          <p:nvPr/>
        </p:nvPicPr>
        <p:blipFill>
          <a:blip r:embed="rId6">
            <a:alphaModFix/>
          </a:blip>
          <a:stretch>
            <a:fillRect/>
          </a:stretch>
        </p:blipFill>
        <p:spPr>
          <a:xfrm>
            <a:off x="7620313" y="3045311"/>
            <a:ext cx="2743200" cy="1750092"/>
          </a:xfrm>
          <a:prstGeom prst="rect">
            <a:avLst/>
          </a:prstGeom>
          <a:noFill/>
          <a:ln>
            <a:noFill/>
          </a:ln>
        </p:spPr>
      </p:pic>
      <p:pic>
        <p:nvPicPr>
          <p:cNvPr id="161" name="Google Shape;161;p19"/>
          <p:cNvPicPr preferRelativeResize="0"/>
          <p:nvPr/>
        </p:nvPicPr>
        <p:blipFill rotWithShape="1">
          <a:blip r:embed="rId7">
            <a:alphaModFix/>
          </a:blip>
          <a:srcRect t="13151" r="16756"/>
          <a:stretch/>
        </p:blipFill>
        <p:spPr>
          <a:xfrm>
            <a:off x="1886613" y="3385686"/>
            <a:ext cx="2283600" cy="1373604"/>
          </a:xfrm>
          <a:prstGeom prst="rect">
            <a:avLst/>
          </a:prstGeom>
          <a:noFill/>
          <a:ln>
            <a:noFill/>
          </a:ln>
        </p:spPr>
      </p:pic>
      <p:pic>
        <p:nvPicPr>
          <p:cNvPr id="162" name="Google Shape;162;p19"/>
          <p:cNvPicPr preferRelativeResize="0"/>
          <p:nvPr/>
        </p:nvPicPr>
        <p:blipFill rotWithShape="1">
          <a:blip r:embed="rId8">
            <a:alphaModFix/>
          </a:blip>
          <a:srcRect t="16630" r="12518"/>
          <a:stretch/>
        </p:blipFill>
        <p:spPr>
          <a:xfrm>
            <a:off x="4770131" y="3337560"/>
            <a:ext cx="2399850" cy="1456054"/>
          </a:xfrm>
          <a:prstGeom prst="rect">
            <a:avLst/>
          </a:prstGeom>
          <a:noFill/>
          <a:ln>
            <a:noFill/>
          </a:ln>
        </p:spPr>
      </p:pic>
      <p:pic>
        <p:nvPicPr>
          <p:cNvPr id="163" name="Google Shape;163;p19"/>
          <p:cNvPicPr preferRelativeResize="0"/>
          <p:nvPr/>
        </p:nvPicPr>
        <p:blipFill rotWithShape="1">
          <a:blip r:embed="rId9">
            <a:alphaModFix/>
          </a:blip>
          <a:srcRect r="12518"/>
          <a:stretch/>
        </p:blipFill>
        <p:spPr>
          <a:xfrm>
            <a:off x="1828488" y="4664267"/>
            <a:ext cx="2399850" cy="1661075"/>
          </a:xfrm>
          <a:prstGeom prst="rect">
            <a:avLst/>
          </a:prstGeom>
          <a:noFill/>
          <a:ln>
            <a:noFill/>
          </a:ln>
        </p:spPr>
      </p:pic>
      <p:pic>
        <p:nvPicPr>
          <p:cNvPr id="164" name="Google Shape;164;p19"/>
          <p:cNvPicPr preferRelativeResize="0"/>
          <p:nvPr/>
        </p:nvPicPr>
        <p:blipFill rotWithShape="1">
          <a:blip r:embed="rId10">
            <a:alphaModFix/>
          </a:blip>
          <a:srcRect r="14074"/>
          <a:stretch/>
        </p:blipFill>
        <p:spPr>
          <a:xfrm>
            <a:off x="4791446" y="4661796"/>
            <a:ext cx="2357225" cy="1649975"/>
          </a:xfrm>
          <a:prstGeom prst="rect">
            <a:avLst/>
          </a:prstGeom>
          <a:noFill/>
          <a:ln>
            <a:noFill/>
          </a:ln>
        </p:spPr>
      </p:pic>
      <p:pic>
        <p:nvPicPr>
          <p:cNvPr id="165" name="Google Shape;165;p19"/>
          <p:cNvPicPr preferRelativeResize="0"/>
          <p:nvPr/>
        </p:nvPicPr>
        <p:blipFill>
          <a:blip r:embed="rId11">
            <a:alphaModFix/>
          </a:blip>
          <a:stretch>
            <a:fillRect/>
          </a:stretch>
        </p:blipFill>
        <p:spPr>
          <a:xfrm>
            <a:off x="7676460" y="4661115"/>
            <a:ext cx="2743200" cy="1636414"/>
          </a:xfrm>
          <a:prstGeom prst="rect">
            <a:avLst/>
          </a:prstGeom>
          <a:noFill/>
          <a:ln>
            <a:noFill/>
          </a:ln>
        </p:spPr>
      </p:pic>
      <p:sp>
        <p:nvSpPr>
          <p:cNvPr id="2" name="Rectangle 1">
            <a:extLst>
              <a:ext uri="{FF2B5EF4-FFF2-40B4-BE49-F238E27FC236}">
                <a16:creationId xmlns:a16="http://schemas.microsoft.com/office/drawing/2014/main" id="{6072E0E2-D0A1-499B-960A-E1411CDD62A3}"/>
              </a:ext>
            </a:extLst>
          </p:cNvPr>
          <p:cNvSpPr/>
          <p:nvPr/>
        </p:nvSpPr>
        <p:spPr>
          <a:xfrm>
            <a:off x="2705333" y="3466985"/>
            <a:ext cx="10572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5947624-9C19-48A7-9526-998439E1B817}"/>
              </a:ext>
            </a:extLst>
          </p:cNvPr>
          <p:cNvSpPr/>
          <p:nvPr/>
        </p:nvSpPr>
        <p:spPr>
          <a:xfrm>
            <a:off x="5565569" y="3449413"/>
            <a:ext cx="10572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32AFFD2-5C52-4377-A5D0-87BF533DB28E}"/>
              </a:ext>
            </a:extLst>
          </p:cNvPr>
          <p:cNvSpPr/>
          <p:nvPr/>
        </p:nvSpPr>
        <p:spPr>
          <a:xfrm>
            <a:off x="8487943" y="3449413"/>
            <a:ext cx="10572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95CC186-8565-4413-A7E0-5E7D9D1B9E67}"/>
              </a:ext>
            </a:extLst>
          </p:cNvPr>
          <p:cNvSpPr/>
          <p:nvPr/>
        </p:nvSpPr>
        <p:spPr>
          <a:xfrm>
            <a:off x="2737912" y="4980149"/>
            <a:ext cx="10572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3D0348-DF03-4AAF-8344-C196888A859C}"/>
              </a:ext>
            </a:extLst>
          </p:cNvPr>
          <p:cNvSpPr/>
          <p:nvPr/>
        </p:nvSpPr>
        <p:spPr>
          <a:xfrm>
            <a:off x="5611695" y="4972128"/>
            <a:ext cx="10572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7457BD-886C-4973-B24F-789CB18779D3}"/>
              </a:ext>
            </a:extLst>
          </p:cNvPr>
          <p:cNvSpPr/>
          <p:nvPr/>
        </p:nvSpPr>
        <p:spPr>
          <a:xfrm>
            <a:off x="8442270" y="4960347"/>
            <a:ext cx="1057275" cy="200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4C92386-5AD9-4F79-88FE-7D2838537FF5}"/>
              </a:ext>
            </a:extLst>
          </p:cNvPr>
          <p:cNvSpPr txBox="1"/>
          <p:nvPr/>
        </p:nvSpPr>
        <p:spPr>
          <a:xfrm>
            <a:off x="2867849" y="3103440"/>
            <a:ext cx="492802" cy="369332"/>
          </a:xfrm>
          <a:prstGeom prst="rect">
            <a:avLst/>
          </a:prstGeom>
          <a:noFill/>
        </p:spPr>
        <p:txBody>
          <a:bodyPr wrap="square" rtlCol="0">
            <a:spAutoFit/>
          </a:bodyPr>
          <a:lstStyle/>
          <a:p>
            <a:pPr algn="ctr"/>
            <a:r>
              <a:rPr lang="en-US" dirty="0"/>
              <a:t>(a)</a:t>
            </a:r>
          </a:p>
        </p:txBody>
      </p:sp>
      <p:sp>
        <p:nvSpPr>
          <p:cNvPr id="20" name="TextBox 19">
            <a:extLst>
              <a:ext uri="{FF2B5EF4-FFF2-40B4-BE49-F238E27FC236}">
                <a16:creationId xmlns:a16="http://schemas.microsoft.com/office/drawing/2014/main" id="{A3736021-9812-4359-A55D-7AF26274E094}"/>
              </a:ext>
            </a:extLst>
          </p:cNvPr>
          <p:cNvSpPr txBox="1"/>
          <p:nvPr/>
        </p:nvSpPr>
        <p:spPr>
          <a:xfrm>
            <a:off x="5809494" y="3104016"/>
            <a:ext cx="492802" cy="369332"/>
          </a:xfrm>
          <a:prstGeom prst="rect">
            <a:avLst/>
          </a:prstGeom>
          <a:noFill/>
        </p:spPr>
        <p:txBody>
          <a:bodyPr wrap="square" rtlCol="0">
            <a:spAutoFit/>
          </a:bodyPr>
          <a:lstStyle/>
          <a:p>
            <a:pPr algn="ctr"/>
            <a:r>
              <a:rPr lang="en-US" dirty="0"/>
              <a:t>(b)</a:t>
            </a:r>
          </a:p>
        </p:txBody>
      </p:sp>
      <p:sp>
        <p:nvSpPr>
          <p:cNvPr id="21" name="TextBox 20">
            <a:extLst>
              <a:ext uri="{FF2B5EF4-FFF2-40B4-BE49-F238E27FC236}">
                <a16:creationId xmlns:a16="http://schemas.microsoft.com/office/drawing/2014/main" id="{78E76FF6-E2A4-43F0-B2C0-3C8DDB3E41AE}"/>
              </a:ext>
            </a:extLst>
          </p:cNvPr>
          <p:cNvSpPr txBox="1"/>
          <p:nvPr/>
        </p:nvSpPr>
        <p:spPr>
          <a:xfrm>
            <a:off x="8668359" y="3104016"/>
            <a:ext cx="492802" cy="369332"/>
          </a:xfrm>
          <a:prstGeom prst="rect">
            <a:avLst/>
          </a:prstGeom>
          <a:noFill/>
        </p:spPr>
        <p:txBody>
          <a:bodyPr wrap="square" rtlCol="0">
            <a:spAutoFit/>
          </a:bodyPr>
          <a:lstStyle/>
          <a:p>
            <a:pPr algn="ctr"/>
            <a:r>
              <a:rPr lang="en-US" dirty="0"/>
              <a:t>(c)</a:t>
            </a:r>
          </a:p>
        </p:txBody>
      </p:sp>
      <p:sp>
        <p:nvSpPr>
          <p:cNvPr id="22" name="TextBox 21">
            <a:extLst>
              <a:ext uri="{FF2B5EF4-FFF2-40B4-BE49-F238E27FC236}">
                <a16:creationId xmlns:a16="http://schemas.microsoft.com/office/drawing/2014/main" id="{3EF69289-736F-4273-B395-84F4FCF9638F}"/>
              </a:ext>
            </a:extLst>
          </p:cNvPr>
          <p:cNvSpPr txBox="1"/>
          <p:nvPr/>
        </p:nvSpPr>
        <p:spPr>
          <a:xfrm>
            <a:off x="2842337" y="4597823"/>
            <a:ext cx="492802" cy="369332"/>
          </a:xfrm>
          <a:prstGeom prst="rect">
            <a:avLst/>
          </a:prstGeom>
          <a:noFill/>
        </p:spPr>
        <p:txBody>
          <a:bodyPr wrap="square" rtlCol="0">
            <a:spAutoFit/>
          </a:bodyPr>
          <a:lstStyle/>
          <a:p>
            <a:pPr algn="ctr"/>
            <a:r>
              <a:rPr lang="en-US" dirty="0"/>
              <a:t>(d)</a:t>
            </a:r>
          </a:p>
        </p:txBody>
      </p:sp>
      <p:sp>
        <p:nvSpPr>
          <p:cNvPr id="23" name="TextBox 22">
            <a:extLst>
              <a:ext uri="{FF2B5EF4-FFF2-40B4-BE49-F238E27FC236}">
                <a16:creationId xmlns:a16="http://schemas.microsoft.com/office/drawing/2014/main" id="{8F7052A3-03FA-4ADE-8CBE-390F5DD49171}"/>
              </a:ext>
            </a:extLst>
          </p:cNvPr>
          <p:cNvSpPr txBox="1"/>
          <p:nvPr/>
        </p:nvSpPr>
        <p:spPr>
          <a:xfrm>
            <a:off x="2827307" y="6132655"/>
            <a:ext cx="492802" cy="369332"/>
          </a:xfrm>
          <a:prstGeom prst="rect">
            <a:avLst/>
          </a:prstGeom>
          <a:noFill/>
        </p:spPr>
        <p:txBody>
          <a:bodyPr wrap="square" rtlCol="0">
            <a:spAutoFit/>
          </a:bodyPr>
          <a:lstStyle/>
          <a:p>
            <a:pPr algn="ctr"/>
            <a:r>
              <a:rPr lang="en-US" dirty="0"/>
              <a:t>(g)</a:t>
            </a:r>
          </a:p>
        </p:txBody>
      </p:sp>
      <p:sp>
        <p:nvSpPr>
          <p:cNvPr id="24" name="TextBox 23">
            <a:extLst>
              <a:ext uri="{FF2B5EF4-FFF2-40B4-BE49-F238E27FC236}">
                <a16:creationId xmlns:a16="http://schemas.microsoft.com/office/drawing/2014/main" id="{45AEF7F2-4338-4070-98BD-C71A005BFCCB}"/>
              </a:ext>
            </a:extLst>
          </p:cNvPr>
          <p:cNvSpPr txBox="1"/>
          <p:nvPr/>
        </p:nvSpPr>
        <p:spPr>
          <a:xfrm>
            <a:off x="5809494" y="6177031"/>
            <a:ext cx="492802" cy="369332"/>
          </a:xfrm>
          <a:prstGeom prst="rect">
            <a:avLst/>
          </a:prstGeom>
          <a:noFill/>
        </p:spPr>
        <p:txBody>
          <a:bodyPr wrap="square" rtlCol="0">
            <a:spAutoFit/>
          </a:bodyPr>
          <a:lstStyle/>
          <a:p>
            <a:pPr algn="ctr"/>
            <a:r>
              <a:rPr lang="en-US" dirty="0"/>
              <a:t>(h)</a:t>
            </a:r>
          </a:p>
        </p:txBody>
      </p:sp>
      <p:sp>
        <p:nvSpPr>
          <p:cNvPr id="25" name="TextBox 24">
            <a:extLst>
              <a:ext uri="{FF2B5EF4-FFF2-40B4-BE49-F238E27FC236}">
                <a16:creationId xmlns:a16="http://schemas.microsoft.com/office/drawing/2014/main" id="{74E4B2B5-EB6F-431D-8433-5FBFDAFB248A}"/>
              </a:ext>
            </a:extLst>
          </p:cNvPr>
          <p:cNvSpPr txBox="1"/>
          <p:nvPr/>
        </p:nvSpPr>
        <p:spPr>
          <a:xfrm>
            <a:off x="8668359" y="6177031"/>
            <a:ext cx="492802" cy="369332"/>
          </a:xfrm>
          <a:prstGeom prst="rect">
            <a:avLst/>
          </a:prstGeom>
          <a:noFill/>
        </p:spPr>
        <p:txBody>
          <a:bodyPr wrap="square" rtlCol="0">
            <a:spAutoFit/>
          </a:bodyPr>
          <a:lstStyle/>
          <a:p>
            <a:pPr algn="ctr"/>
            <a:r>
              <a:rPr lang="en-US" dirty="0"/>
              <a:t>(</a:t>
            </a:r>
            <a:r>
              <a:rPr lang="en-US" dirty="0" err="1"/>
              <a:t>i</a:t>
            </a:r>
            <a:r>
              <a:rPr lang="en-US" dirty="0"/>
              <a:t>)</a:t>
            </a:r>
          </a:p>
        </p:txBody>
      </p:sp>
      <p:sp>
        <p:nvSpPr>
          <p:cNvPr id="26" name="TextBox 25">
            <a:extLst>
              <a:ext uri="{FF2B5EF4-FFF2-40B4-BE49-F238E27FC236}">
                <a16:creationId xmlns:a16="http://schemas.microsoft.com/office/drawing/2014/main" id="{A2C42393-9402-4289-9C18-DAC5721C5AC8}"/>
              </a:ext>
            </a:extLst>
          </p:cNvPr>
          <p:cNvSpPr txBox="1"/>
          <p:nvPr/>
        </p:nvSpPr>
        <p:spPr>
          <a:xfrm>
            <a:off x="8685183" y="4637827"/>
            <a:ext cx="492802" cy="369332"/>
          </a:xfrm>
          <a:prstGeom prst="rect">
            <a:avLst/>
          </a:prstGeom>
          <a:noFill/>
        </p:spPr>
        <p:txBody>
          <a:bodyPr wrap="square" rtlCol="0">
            <a:spAutoFit/>
          </a:bodyPr>
          <a:lstStyle/>
          <a:p>
            <a:pPr algn="ctr"/>
            <a:r>
              <a:rPr lang="en-US" dirty="0"/>
              <a:t>(f)</a:t>
            </a:r>
          </a:p>
        </p:txBody>
      </p:sp>
      <p:sp>
        <p:nvSpPr>
          <p:cNvPr id="27" name="TextBox 26">
            <a:extLst>
              <a:ext uri="{FF2B5EF4-FFF2-40B4-BE49-F238E27FC236}">
                <a16:creationId xmlns:a16="http://schemas.microsoft.com/office/drawing/2014/main" id="{D7369455-861C-4BCE-8F16-21142118B822}"/>
              </a:ext>
            </a:extLst>
          </p:cNvPr>
          <p:cNvSpPr txBox="1"/>
          <p:nvPr/>
        </p:nvSpPr>
        <p:spPr>
          <a:xfrm>
            <a:off x="5809494" y="4619370"/>
            <a:ext cx="492802" cy="369332"/>
          </a:xfrm>
          <a:prstGeom prst="rect">
            <a:avLst/>
          </a:prstGeom>
          <a:noFill/>
        </p:spPr>
        <p:txBody>
          <a:bodyPr wrap="square" rtlCol="0">
            <a:spAutoFit/>
          </a:bodyPr>
          <a:lstStyle/>
          <a:p>
            <a:pPr algn="ctr"/>
            <a:r>
              <a:rPr lang="en-US" dirty="0"/>
              <a:t>(e)</a:t>
            </a:r>
          </a:p>
        </p:txBody>
      </p:sp>
      <p:sp>
        <p:nvSpPr>
          <p:cNvPr id="3" name="TextBox 2">
            <a:extLst>
              <a:ext uri="{FF2B5EF4-FFF2-40B4-BE49-F238E27FC236}">
                <a16:creationId xmlns:a16="http://schemas.microsoft.com/office/drawing/2014/main" id="{9B00C327-D491-4C38-900D-8FB9BB8141A3}"/>
              </a:ext>
            </a:extLst>
          </p:cNvPr>
          <p:cNvSpPr txBox="1"/>
          <p:nvPr/>
        </p:nvSpPr>
        <p:spPr>
          <a:xfrm>
            <a:off x="2737913" y="3459276"/>
            <a:ext cx="790274" cy="215444"/>
          </a:xfrm>
          <a:prstGeom prst="rect">
            <a:avLst/>
          </a:prstGeom>
          <a:noFill/>
        </p:spPr>
        <p:txBody>
          <a:bodyPr wrap="square" rtlCol="0">
            <a:spAutoFit/>
          </a:bodyPr>
          <a:lstStyle/>
          <a:p>
            <a:pPr algn="ctr"/>
            <a:r>
              <a:rPr lang="en-US" sz="800" dirty="0"/>
              <a:t>Solar Flux</a:t>
            </a:r>
          </a:p>
        </p:txBody>
      </p:sp>
      <p:sp>
        <p:nvSpPr>
          <p:cNvPr id="29" name="TextBox 28">
            <a:extLst>
              <a:ext uri="{FF2B5EF4-FFF2-40B4-BE49-F238E27FC236}">
                <a16:creationId xmlns:a16="http://schemas.microsoft.com/office/drawing/2014/main" id="{8CAF23E2-1D6B-4A7E-AC2B-97A7C002B27C}"/>
              </a:ext>
            </a:extLst>
          </p:cNvPr>
          <p:cNvSpPr txBox="1"/>
          <p:nvPr/>
        </p:nvSpPr>
        <p:spPr>
          <a:xfrm>
            <a:off x="5727903" y="3441704"/>
            <a:ext cx="790274" cy="215444"/>
          </a:xfrm>
          <a:prstGeom prst="rect">
            <a:avLst/>
          </a:prstGeom>
          <a:noFill/>
        </p:spPr>
        <p:txBody>
          <a:bodyPr wrap="square" rtlCol="0">
            <a:spAutoFit/>
          </a:bodyPr>
          <a:lstStyle/>
          <a:p>
            <a:pPr algn="ctr"/>
            <a:r>
              <a:rPr lang="en-US" sz="800" dirty="0"/>
              <a:t>Solar Flux</a:t>
            </a:r>
          </a:p>
        </p:txBody>
      </p:sp>
      <p:sp>
        <p:nvSpPr>
          <p:cNvPr id="32" name="TextBox 31">
            <a:extLst>
              <a:ext uri="{FF2B5EF4-FFF2-40B4-BE49-F238E27FC236}">
                <a16:creationId xmlns:a16="http://schemas.microsoft.com/office/drawing/2014/main" id="{D351EE8E-7714-4F1B-B78D-7C38BF60B01F}"/>
              </a:ext>
            </a:extLst>
          </p:cNvPr>
          <p:cNvSpPr txBox="1"/>
          <p:nvPr/>
        </p:nvSpPr>
        <p:spPr>
          <a:xfrm>
            <a:off x="8575770" y="3441704"/>
            <a:ext cx="790274" cy="215444"/>
          </a:xfrm>
          <a:prstGeom prst="rect">
            <a:avLst/>
          </a:prstGeom>
          <a:noFill/>
        </p:spPr>
        <p:txBody>
          <a:bodyPr wrap="square" rtlCol="0">
            <a:spAutoFit/>
          </a:bodyPr>
          <a:lstStyle/>
          <a:p>
            <a:pPr algn="ctr"/>
            <a:r>
              <a:rPr lang="en-US" sz="800" dirty="0"/>
              <a:t>Solar Flux</a:t>
            </a:r>
          </a:p>
        </p:txBody>
      </p:sp>
      <p:sp>
        <p:nvSpPr>
          <p:cNvPr id="33" name="TextBox 32">
            <a:extLst>
              <a:ext uri="{FF2B5EF4-FFF2-40B4-BE49-F238E27FC236}">
                <a16:creationId xmlns:a16="http://schemas.microsoft.com/office/drawing/2014/main" id="{5CB4167E-E096-44C2-8E46-EAAA22E43387}"/>
              </a:ext>
            </a:extLst>
          </p:cNvPr>
          <p:cNvSpPr txBox="1"/>
          <p:nvPr/>
        </p:nvSpPr>
        <p:spPr>
          <a:xfrm>
            <a:off x="2601642" y="4964730"/>
            <a:ext cx="1152218" cy="215444"/>
          </a:xfrm>
          <a:prstGeom prst="rect">
            <a:avLst/>
          </a:prstGeom>
          <a:noFill/>
        </p:spPr>
        <p:txBody>
          <a:bodyPr wrap="square" rtlCol="0">
            <a:spAutoFit/>
          </a:bodyPr>
          <a:lstStyle/>
          <a:p>
            <a:pPr algn="ctr"/>
            <a:r>
              <a:rPr lang="en-US" sz="800" dirty="0"/>
              <a:t>Surface Temperature</a:t>
            </a:r>
          </a:p>
        </p:txBody>
      </p:sp>
      <p:sp>
        <p:nvSpPr>
          <p:cNvPr id="34" name="TextBox 33">
            <a:extLst>
              <a:ext uri="{FF2B5EF4-FFF2-40B4-BE49-F238E27FC236}">
                <a16:creationId xmlns:a16="http://schemas.microsoft.com/office/drawing/2014/main" id="{1D3350E4-5AA9-4491-8F66-03B13A0AE515}"/>
              </a:ext>
            </a:extLst>
          </p:cNvPr>
          <p:cNvSpPr txBox="1"/>
          <p:nvPr/>
        </p:nvSpPr>
        <p:spPr>
          <a:xfrm>
            <a:off x="5546577" y="4966796"/>
            <a:ext cx="1152218" cy="215444"/>
          </a:xfrm>
          <a:prstGeom prst="rect">
            <a:avLst/>
          </a:prstGeom>
          <a:noFill/>
        </p:spPr>
        <p:txBody>
          <a:bodyPr wrap="square" rtlCol="0">
            <a:spAutoFit/>
          </a:bodyPr>
          <a:lstStyle/>
          <a:p>
            <a:pPr algn="ctr"/>
            <a:r>
              <a:rPr lang="en-US" sz="800" dirty="0"/>
              <a:t>Surface Temperature</a:t>
            </a:r>
          </a:p>
        </p:txBody>
      </p:sp>
      <p:sp>
        <p:nvSpPr>
          <p:cNvPr id="35" name="TextBox 34">
            <a:extLst>
              <a:ext uri="{FF2B5EF4-FFF2-40B4-BE49-F238E27FC236}">
                <a16:creationId xmlns:a16="http://schemas.microsoft.com/office/drawing/2014/main" id="{35DB0F09-D3B6-4F08-AF2A-67BD7F9A2B94}"/>
              </a:ext>
            </a:extLst>
          </p:cNvPr>
          <p:cNvSpPr txBox="1"/>
          <p:nvPr/>
        </p:nvSpPr>
        <p:spPr>
          <a:xfrm>
            <a:off x="8394798" y="4956709"/>
            <a:ext cx="1152218" cy="215444"/>
          </a:xfrm>
          <a:prstGeom prst="rect">
            <a:avLst/>
          </a:prstGeom>
          <a:noFill/>
        </p:spPr>
        <p:txBody>
          <a:bodyPr wrap="square" rtlCol="0">
            <a:spAutoFit/>
          </a:bodyPr>
          <a:lstStyle/>
          <a:p>
            <a:pPr algn="ctr"/>
            <a:r>
              <a:rPr lang="en-US" sz="800" dirty="0"/>
              <a:t>Surface Temperature</a:t>
            </a:r>
          </a:p>
        </p:txBody>
      </p:sp>
      <p:sp>
        <p:nvSpPr>
          <p:cNvPr id="36" name="TextBox 35">
            <a:extLst>
              <a:ext uri="{FF2B5EF4-FFF2-40B4-BE49-F238E27FC236}">
                <a16:creationId xmlns:a16="http://schemas.microsoft.com/office/drawing/2014/main" id="{0C04F8C6-A204-4BF7-8856-0AA49EAE92A2}"/>
              </a:ext>
            </a:extLst>
          </p:cNvPr>
          <p:cNvSpPr txBox="1"/>
          <p:nvPr/>
        </p:nvSpPr>
        <p:spPr>
          <a:xfrm>
            <a:off x="2063320" y="6984476"/>
            <a:ext cx="5806752" cy="2308324"/>
          </a:xfrm>
          <a:prstGeom prst="rect">
            <a:avLst/>
          </a:prstGeom>
          <a:noFill/>
        </p:spPr>
        <p:txBody>
          <a:bodyPr wrap="square">
            <a:spAutoFit/>
          </a:bodyPr>
          <a:lstStyle/>
          <a:p>
            <a:r>
              <a:rPr lang="en-US" i="1" dirty="0"/>
              <a:t>base pipe output temperatures [848.1500000000004,848.1499999999997]</a:t>
            </a:r>
          </a:p>
          <a:p>
            <a:r>
              <a:rPr lang="en-US" i="1" dirty="0"/>
              <a:t>pipe output temperatures [850.4808400525063,841.8382003052941]</a:t>
            </a:r>
          </a:p>
          <a:p>
            <a:r>
              <a:rPr lang="en-US" i="1" dirty="0"/>
              <a:t>check pipe output temperatures [790.8780761159504,892.6318143487324]</a:t>
            </a:r>
          </a:p>
          <a:p>
            <a:r>
              <a:rPr lang="en-US" i="1" dirty="0"/>
              <a:t>check pipe output temperatures [881.4462935739169,804.3617185874275]</a:t>
            </a:r>
            <a:endParaRPr lang="en-US" dirty="0"/>
          </a:p>
        </p:txBody>
      </p:sp>
      <p:sp>
        <p:nvSpPr>
          <p:cNvPr id="37" name="TextBox 36">
            <a:extLst>
              <a:ext uri="{FF2B5EF4-FFF2-40B4-BE49-F238E27FC236}">
                <a16:creationId xmlns:a16="http://schemas.microsoft.com/office/drawing/2014/main" id="{113C7669-AFAB-4F68-8569-9E07AF71D4C5}"/>
              </a:ext>
            </a:extLst>
          </p:cNvPr>
          <p:cNvSpPr txBox="1"/>
          <p:nvPr/>
        </p:nvSpPr>
        <p:spPr>
          <a:xfrm>
            <a:off x="2063320" y="6480769"/>
            <a:ext cx="2097627" cy="369331"/>
          </a:xfrm>
          <a:prstGeom prst="rect">
            <a:avLst/>
          </a:prstGeom>
          <a:noFill/>
        </p:spPr>
        <p:txBody>
          <a:bodyPr wrap="square">
            <a:spAutoFit/>
          </a:bodyPr>
          <a:lstStyle/>
          <a:p>
            <a:r>
              <a:rPr lang="fr-FR" sz="1800" b="1" dirty="0"/>
              <a:t>T</a:t>
            </a:r>
            <a:r>
              <a:rPr lang="fr-FR" b="1" baseline="-25000" dirty="0"/>
              <a:t>max </a:t>
            </a:r>
            <a:r>
              <a:rPr lang="fr-FR" sz="1800" dirty="0"/>
              <a:t> = 858.3 [K]</a:t>
            </a:r>
          </a:p>
        </p:txBody>
      </p:sp>
      <p:sp>
        <p:nvSpPr>
          <p:cNvPr id="38" name="TextBox 37">
            <a:extLst>
              <a:ext uri="{FF2B5EF4-FFF2-40B4-BE49-F238E27FC236}">
                <a16:creationId xmlns:a16="http://schemas.microsoft.com/office/drawing/2014/main" id="{B8E0FD03-FBCD-49E2-836B-8CA989144F9D}"/>
              </a:ext>
            </a:extLst>
          </p:cNvPr>
          <p:cNvSpPr txBox="1"/>
          <p:nvPr/>
        </p:nvSpPr>
        <p:spPr>
          <a:xfrm>
            <a:off x="5091518" y="6484537"/>
            <a:ext cx="2097627" cy="369331"/>
          </a:xfrm>
          <a:prstGeom prst="rect">
            <a:avLst/>
          </a:prstGeom>
          <a:noFill/>
        </p:spPr>
        <p:txBody>
          <a:bodyPr wrap="square">
            <a:spAutoFit/>
          </a:bodyPr>
          <a:lstStyle/>
          <a:p>
            <a:r>
              <a:rPr lang="fr-FR" sz="1800" b="1" dirty="0"/>
              <a:t>T</a:t>
            </a:r>
            <a:r>
              <a:rPr lang="fr-FR" b="1" baseline="-25000" dirty="0"/>
              <a:t>max </a:t>
            </a:r>
            <a:r>
              <a:rPr lang="fr-FR" sz="1800" dirty="0"/>
              <a:t> = 771.0 [K]</a:t>
            </a:r>
          </a:p>
        </p:txBody>
      </p:sp>
      <p:sp>
        <p:nvSpPr>
          <p:cNvPr id="39" name="TextBox 38">
            <a:extLst>
              <a:ext uri="{FF2B5EF4-FFF2-40B4-BE49-F238E27FC236}">
                <a16:creationId xmlns:a16="http://schemas.microsoft.com/office/drawing/2014/main" id="{6FA75017-AFEB-4C4A-BBD0-C67F16225605}"/>
              </a:ext>
            </a:extLst>
          </p:cNvPr>
          <p:cNvSpPr txBox="1"/>
          <p:nvPr/>
        </p:nvSpPr>
        <p:spPr>
          <a:xfrm>
            <a:off x="7922093" y="6480769"/>
            <a:ext cx="2097627" cy="369331"/>
          </a:xfrm>
          <a:prstGeom prst="rect">
            <a:avLst/>
          </a:prstGeom>
          <a:noFill/>
        </p:spPr>
        <p:txBody>
          <a:bodyPr wrap="square">
            <a:spAutoFit/>
          </a:bodyPr>
          <a:lstStyle/>
          <a:p>
            <a:r>
              <a:rPr lang="fr-FR" sz="1800" b="1" dirty="0"/>
              <a:t>T</a:t>
            </a:r>
            <a:r>
              <a:rPr lang="fr-FR" b="1" baseline="-25000" dirty="0"/>
              <a:t>max </a:t>
            </a:r>
            <a:r>
              <a:rPr lang="fr-FR" sz="1800" dirty="0"/>
              <a:t> = 817.4 [K]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32F0D-0966-4A60-AFA1-366605121731}"/>
              </a:ext>
            </a:extLst>
          </p:cNvPr>
          <p:cNvSpPr>
            <a:spLocks noGrp="1"/>
          </p:cNvSpPr>
          <p:nvPr>
            <p:ph type="title"/>
          </p:nvPr>
        </p:nvSpPr>
        <p:spPr/>
        <p:txBody>
          <a:bodyPr/>
          <a:lstStyle/>
          <a:p>
            <a:r>
              <a:rPr lang="en-US" dirty="0"/>
              <a:t>Future, Issues, and Discussion</a:t>
            </a:r>
          </a:p>
        </p:txBody>
      </p:sp>
    </p:spTree>
    <p:extLst>
      <p:ext uri="{BB962C8B-B14F-4D97-AF65-F5344CB8AC3E}">
        <p14:creationId xmlns:p14="http://schemas.microsoft.com/office/powerpoint/2010/main" val="3032282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a:spLocks noGrp="1"/>
          </p:cNvSpPr>
          <p:nvPr>
            <p:ph type="title"/>
          </p:nvPr>
        </p:nvSpPr>
        <p:spPr>
          <a:xfrm>
            <a:off x="641922" y="190059"/>
            <a:ext cx="8672368" cy="683700"/>
          </a:xfrm>
          <a:prstGeom prst="rect">
            <a:avLst/>
          </a:prstGeom>
        </p:spPr>
        <p:txBody>
          <a:bodyPr spcFirstLastPara="1" vert="horz" wrap="square" lIns="91425" tIns="91425" rIns="91425" bIns="91425" rtlCol="0" anchor="ctr" anchorCtr="0">
            <a:noAutofit/>
          </a:bodyPr>
          <a:lstStyle/>
          <a:p>
            <a:pPr>
              <a:spcBef>
                <a:spcPts val="0"/>
              </a:spcBef>
            </a:pPr>
            <a:r>
              <a:rPr lang="en-US" dirty="0"/>
              <a:t>Future Work</a:t>
            </a:r>
            <a:endParaRPr dirty="0"/>
          </a:p>
        </p:txBody>
      </p:sp>
      <p:sp>
        <p:nvSpPr>
          <p:cNvPr id="6" name="Rectangle 5">
            <a:extLst>
              <a:ext uri="{FF2B5EF4-FFF2-40B4-BE49-F238E27FC236}">
                <a16:creationId xmlns:a16="http://schemas.microsoft.com/office/drawing/2014/main" id="{6D25D701-60A3-47B4-A9E6-67F5E0D5B724}"/>
              </a:ext>
            </a:extLst>
          </p:cNvPr>
          <p:cNvSpPr/>
          <p:nvPr/>
        </p:nvSpPr>
        <p:spPr>
          <a:xfrm>
            <a:off x="8940800" y="2550159"/>
            <a:ext cx="3149600" cy="343408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E57FB8B-5184-4C66-87A9-6D48BD7C56B2}"/>
              </a:ext>
            </a:extLst>
          </p:cNvPr>
          <p:cNvSpPr/>
          <p:nvPr/>
        </p:nvSpPr>
        <p:spPr>
          <a:xfrm>
            <a:off x="6197599" y="4165599"/>
            <a:ext cx="2611427" cy="18186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Google Shape;172;p20"/>
          <p:cNvSpPr txBox="1">
            <a:spLocks noGrp="1"/>
          </p:cNvSpPr>
          <p:nvPr>
            <p:ph type="body" idx="2"/>
          </p:nvPr>
        </p:nvSpPr>
        <p:spPr>
          <a:xfrm>
            <a:off x="641922" y="1038225"/>
            <a:ext cx="5274784" cy="5496232"/>
          </a:xfrm>
          <a:prstGeom prst="rect">
            <a:avLst/>
          </a:prstGeom>
        </p:spPr>
        <p:txBody>
          <a:bodyPr spcFirstLastPara="1" vert="horz" wrap="square" lIns="91425" tIns="91425" rIns="91425" bIns="91425" rtlCol="0" anchor="t" anchorCtr="0">
            <a:noAutofit/>
          </a:bodyPr>
          <a:lstStyle/>
          <a:p>
            <a:pPr marL="0" indent="0">
              <a:lnSpc>
                <a:spcPct val="100000"/>
              </a:lnSpc>
              <a:spcBef>
                <a:spcPts val="750"/>
              </a:spcBef>
              <a:buNone/>
            </a:pPr>
            <a:r>
              <a:rPr lang="en-US" sz="2000" dirty="0"/>
              <a:t>Begin work on Application and Optimization work:</a:t>
            </a:r>
          </a:p>
          <a:p>
            <a:pPr marL="438150" indent="-342900">
              <a:lnSpc>
                <a:spcPct val="100000"/>
              </a:lnSpc>
              <a:spcBef>
                <a:spcPts val="750"/>
              </a:spcBef>
              <a:buSzPts val="2100"/>
            </a:pPr>
            <a:r>
              <a:rPr lang="en-US" sz="1700" dirty="0"/>
              <a:t>Document and integrate </a:t>
            </a:r>
            <a:r>
              <a:rPr lang="en-US" sz="1700" dirty="0" err="1"/>
              <a:t>srlife</a:t>
            </a:r>
            <a:r>
              <a:rPr lang="en-US" sz="1700" dirty="0"/>
              <a:t>.</a:t>
            </a:r>
          </a:p>
          <a:p>
            <a:pPr marL="438150" indent="-342900">
              <a:lnSpc>
                <a:spcPct val="100000"/>
              </a:lnSpc>
              <a:spcBef>
                <a:spcPts val="750"/>
              </a:spcBef>
              <a:buSzPts val="2100"/>
            </a:pPr>
            <a:r>
              <a:rPr lang="en-US" sz="1700" dirty="0"/>
              <a:t>Create a decision factor/cost for SAM. </a:t>
            </a:r>
          </a:p>
          <a:p>
            <a:pPr marL="438150" indent="-342900">
              <a:lnSpc>
                <a:spcPct val="100000"/>
              </a:lnSpc>
              <a:spcBef>
                <a:spcPts val="0"/>
              </a:spcBef>
              <a:buSzPts val="2100"/>
            </a:pPr>
            <a:endParaRPr lang="en-US" sz="2000" dirty="0"/>
          </a:p>
          <a:p>
            <a:pPr marL="0" indent="0">
              <a:lnSpc>
                <a:spcPct val="100000"/>
              </a:lnSpc>
              <a:spcBef>
                <a:spcPts val="750"/>
              </a:spcBef>
              <a:buNone/>
            </a:pPr>
            <a:r>
              <a:rPr lang="en-US" sz="2000" dirty="0"/>
              <a:t>Continue work ML Models &amp; First Principles model:</a:t>
            </a:r>
          </a:p>
          <a:p>
            <a:pPr marL="438150" indent="-342900">
              <a:lnSpc>
                <a:spcPct val="100000"/>
              </a:lnSpc>
              <a:spcBef>
                <a:spcPts val="750"/>
              </a:spcBef>
              <a:buSzPts val="2100"/>
            </a:pPr>
            <a:r>
              <a:rPr lang="en-US" sz="1700" dirty="0"/>
              <a:t>Generate synthetic dataset for training ML models.</a:t>
            </a:r>
          </a:p>
          <a:p>
            <a:pPr marL="438150" indent="-342900">
              <a:lnSpc>
                <a:spcPct val="100000"/>
              </a:lnSpc>
              <a:spcBef>
                <a:spcPts val="0"/>
              </a:spcBef>
              <a:buSzPts val="2100"/>
            </a:pPr>
            <a:r>
              <a:rPr lang="en-US" sz="1700" dirty="0"/>
              <a:t>Identify and implement ML models.</a:t>
            </a:r>
          </a:p>
          <a:p>
            <a:pPr marL="438150" indent="-342900">
              <a:lnSpc>
                <a:spcPct val="100000"/>
              </a:lnSpc>
              <a:spcBef>
                <a:spcPts val="0"/>
              </a:spcBef>
              <a:buSzPts val="2100"/>
            </a:pPr>
            <a:r>
              <a:rPr lang="en-US" sz="1700" dirty="0"/>
              <a:t>Test speed of first principles model and clean up code. </a:t>
            </a:r>
          </a:p>
          <a:p>
            <a:pPr marL="95250" indent="0">
              <a:lnSpc>
                <a:spcPct val="100000"/>
              </a:lnSpc>
              <a:spcBef>
                <a:spcPts val="0"/>
              </a:spcBef>
              <a:buSzPts val="2100"/>
              <a:buNone/>
            </a:pPr>
            <a:endParaRPr lang="en-US" sz="2000" dirty="0"/>
          </a:p>
        </p:txBody>
      </p:sp>
      <p:pic>
        <p:nvPicPr>
          <p:cNvPr id="8" name="Picture 7" descr="Timeline&#10;&#10;Description automatically generated with medium confidence">
            <a:extLst>
              <a:ext uri="{FF2B5EF4-FFF2-40B4-BE49-F238E27FC236}">
                <a16:creationId xmlns:a16="http://schemas.microsoft.com/office/drawing/2014/main" id="{F1F4A7BD-A166-4009-8A86-5041F5A9E141}"/>
              </a:ext>
            </a:extLst>
          </p:cNvPr>
          <p:cNvPicPr>
            <a:picLocks noChangeAspect="1"/>
          </p:cNvPicPr>
          <p:nvPr/>
        </p:nvPicPr>
        <p:blipFill>
          <a:blip r:embed="rId3"/>
          <a:stretch>
            <a:fillRect/>
          </a:stretch>
        </p:blipFill>
        <p:spPr>
          <a:xfrm>
            <a:off x="5580051" y="1862144"/>
            <a:ext cx="6457950" cy="41220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32F0D-0966-4A60-AFA1-366605121731}"/>
              </a:ext>
            </a:extLst>
          </p:cNvPr>
          <p:cNvSpPr>
            <a:spLocks noGrp="1"/>
          </p:cNvSpPr>
          <p:nvPr>
            <p:ph type="title"/>
          </p:nvPr>
        </p:nvSpPr>
        <p:spPr/>
        <p:txBody>
          <a:bodyPr/>
          <a:lstStyle/>
          <a:p>
            <a:r>
              <a:rPr lang="en-US" dirty="0"/>
              <a:t>Problem Statement</a:t>
            </a:r>
          </a:p>
        </p:txBody>
      </p:sp>
    </p:spTree>
    <p:extLst>
      <p:ext uri="{BB962C8B-B14F-4D97-AF65-F5344CB8AC3E}">
        <p14:creationId xmlns:p14="http://schemas.microsoft.com/office/powerpoint/2010/main" val="2291547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651509" y="344370"/>
            <a:ext cx="11027525" cy="683700"/>
          </a:xfrm>
          <a:prstGeom prst="rect">
            <a:avLst/>
          </a:prstGeom>
        </p:spPr>
        <p:txBody>
          <a:bodyPr spcFirstLastPara="1" vert="horz" wrap="square" lIns="91425" tIns="91425" rIns="91425" bIns="91425" rtlCol="0" anchor="ctr" anchorCtr="0">
            <a:noAutofit/>
          </a:bodyPr>
          <a:lstStyle/>
          <a:p>
            <a:pPr>
              <a:spcBef>
                <a:spcPts val="0"/>
              </a:spcBef>
            </a:pPr>
            <a:r>
              <a:rPr lang="en-US" dirty="0"/>
              <a:t>ML Model Review</a:t>
            </a:r>
            <a:endParaRPr dirty="0"/>
          </a:p>
        </p:txBody>
      </p:sp>
      <p:sp>
        <p:nvSpPr>
          <p:cNvPr id="78" name="Google Shape;78;p13"/>
          <p:cNvSpPr txBox="1">
            <a:spLocks noGrp="1"/>
          </p:cNvSpPr>
          <p:nvPr>
            <p:ph type="body" idx="1"/>
          </p:nvPr>
        </p:nvSpPr>
        <p:spPr>
          <a:xfrm>
            <a:off x="431270" y="1034164"/>
            <a:ext cx="6241359" cy="5720079"/>
          </a:xfrm>
          <a:prstGeom prst="rect">
            <a:avLst/>
          </a:prstGeom>
        </p:spPr>
        <p:txBody>
          <a:bodyPr spcFirstLastPara="1" vert="horz" wrap="square" lIns="91425" tIns="91425" rIns="91425" bIns="91425" rtlCol="0" anchor="t" anchorCtr="0">
            <a:noAutofit/>
          </a:bodyPr>
          <a:lstStyle/>
          <a:p>
            <a:pPr marL="95250" indent="0">
              <a:lnSpc>
                <a:spcPct val="100000"/>
              </a:lnSpc>
              <a:spcBef>
                <a:spcPts val="0"/>
              </a:spcBef>
              <a:buSzPts val="2100"/>
              <a:buNone/>
            </a:pPr>
            <a:r>
              <a:rPr lang="en-US" sz="2000" dirty="0"/>
              <a:t>First Principles model likely deviate from observed thermal data due to:</a:t>
            </a:r>
          </a:p>
          <a:p>
            <a:pPr marL="838200" lvl="1" indent="-285750">
              <a:lnSpc>
                <a:spcPct val="100000"/>
              </a:lnSpc>
              <a:spcBef>
                <a:spcPts val="0"/>
              </a:spcBef>
              <a:buSzPts val="2100"/>
            </a:pPr>
            <a:r>
              <a:rPr lang="en-US" sz="1700" dirty="0"/>
              <a:t>Assumptions in </a:t>
            </a:r>
            <a:r>
              <a:rPr lang="en-US" sz="1700" dirty="0" err="1"/>
              <a:t>SolarPILOT</a:t>
            </a:r>
            <a:endParaRPr lang="en-US" sz="1700" dirty="0"/>
          </a:p>
          <a:p>
            <a:pPr marL="1295400" lvl="2" indent="-285750">
              <a:lnSpc>
                <a:spcPct val="100000"/>
              </a:lnSpc>
              <a:spcBef>
                <a:spcPts val="0"/>
              </a:spcBef>
              <a:buSzPts val="2100"/>
            </a:pPr>
            <a:r>
              <a:rPr lang="en-US" sz="1300" dirty="0"/>
              <a:t>Dynamic heliostat mapping </a:t>
            </a:r>
          </a:p>
          <a:p>
            <a:pPr marL="1295400" lvl="2" indent="-285750">
              <a:lnSpc>
                <a:spcPct val="100000"/>
              </a:lnSpc>
              <a:spcBef>
                <a:spcPts val="0"/>
              </a:spcBef>
              <a:buSzPts val="2100"/>
            </a:pPr>
            <a:r>
              <a:rPr lang="en-US" sz="1300" dirty="0"/>
              <a:t>Receiver geometry deviates from model</a:t>
            </a:r>
          </a:p>
          <a:p>
            <a:pPr marL="723900" lvl="1" indent="-171450">
              <a:lnSpc>
                <a:spcPct val="100000"/>
              </a:lnSpc>
              <a:spcBef>
                <a:spcPts val="0"/>
              </a:spcBef>
              <a:buSzPts val="2100"/>
            </a:pPr>
            <a:r>
              <a:rPr lang="en-US" sz="1700" dirty="0"/>
              <a:t>Assumptions in thermal model</a:t>
            </a:r>
          </a:p>
          <a:p>
            <a:pPr marL="1181100" lvl="2" indent="-171450">
              <a:lnSpc>
                <a:spcPct val="100000"/>
              </a:lnSpc>
              <a:spcBef>
                <a:spcPts val="0"/>
              </a:spcBef>
              <a:buSzPts val="2100"/>
            </a:pPr>
            <a:r>
              <a:rPr lang="en-US" sz="1200" dirty="0"/>
              <a:t>Steady state</a:t>
            </a:r>
          </a:p>
          <a:p>
            <a:pPr marL="1181100" lvl="2" indent="-171450">
              <a:lnSpc>
                <a:spcPct val="100000"/>
              </a:lnSpc>
              <a:spcBef>
                <a:spcPts val="0"/>
              </a:spcBef>
              <a:buSzPts val="2100"/>
            </a:pPr>
            <a:r>
              <a:rPr lang="en-US" sz="1200" dirty="0"/>
              <a:t>Convection correlations</a:t>
            </a:r>
          </a:p>
          <a:p>
            <a:pPr marL="95250" indent="0">
              <a:lnSpc>
                <a:spcPct val="100000"/>
              </a:lnSpc>
              <a:spcBef>
                <a:spcPts val="0"/>
              </a:spcBef>
              <a:buSzPts val="2100"/>
              <a:buNone/>
            </a:pPr>
            <a:r>
              <a:rPr lang="en-US" sz="2000" dirty="0"/>
              <a:t>Identified 2 approaches to correct for errors in models using ML:</a:t>
            </a:r>
          </a:p>
          <a:p>
            <a:pPr marL="838200" lvl="1" indent="-285750">
              <a:lnSpc>
                <a:spcPct val="100000"/>
              </a:lnSpc>
              <a:spcBef>
                <a:spcPts val="0"/>
              </a:spcBef>
              <a:buSzPts val="2100"/>
            </a:pPr>
            <a:r>
              <a:rPr lang="en-US" sz="1700" dirty="0"/>
              <a:t>Support Vector Regression (SVR) model (error correcting)</a:t>
            </a:r>
          </a:p>
          <a:p>
            <a:pPr marL="1181100" lvl="2" indent="-171450">
              <a:lnSpc>
                <a:spcPct val="100000"/>
              </a:lnSpc>
              <a:spcBef>
                <a:spcPts val="0"/>
              </a:spcBef>
              <a:buSzPts val="2100"/>
            </a:pPr>
            <a:r>
              <a:rPr lang="en-US" sz="1400" dirty="0"/>
              <a:t>Can map an input vector to an output vector with highly non-linear relationship</a:t>
            </a:r>
          </a:p>
          <a:p>
            <a:pPr marL="1181100" lvl="2" indent="-171450">
              <a:lnSpc>
                <a:spcPct val="100000"/>
              </a:lnSpc>
              <a:spcBef>
                <a:spcPts val="0"/>
              </a:spcBef>
              <a:buSzPts val="2100"/>
            </a:pPr>
            <a:r>
              <a:rPr lang="en-US" sz="1400" dirty="0"/>
              <a:t>Gonzalez-Gonzalez et. al. used a year of commercial CSP data to predict gross power of power block for trough plant to within 1 MW error</a:t>
            </a:r>
          </a:p>
          <a:p>
            <a:pPr marL="838200" lvl="1" indent="-285750">
              <a:lnSpc>
                <a:spcPct val="100000"/>
              </a:lnSpc>
              <a:spcBef>
                <a:spcPts val="0"/>
              </a:spcBef>
              <a:buSzPts val="2100"/>
            </a:pPr>
            <a:r>
              <a:rPr lang="en-US" sz="1700" dirty="0"/>
              <a:t>Image-to-Image Translation (Isola et. al, 2017)</a:t>
            </a:r>
          </a:p>
          <a:p>
            <a:pPr marL="1181100" lvl="2" indent="-171450">
              <a:lnSpc>
                <a:spcPct val="100000"/>
              </a:lnSpc>
              <a:spcBef>
                <a:spcPts val="0"/>
              </a:spcBef>
              <a:buSzPts val="2100"/>
            </a:pPr>
            <a:r>
              <a:rPr lang="en-US" sz="1400" dirty="0"/>
              <a:t>Uses conditional Generative Adversarial Networks (GANs)</a:t>
            </a:r>
          </a:p>
          <a:p>
            <a:pPr marL="1181100" lvl="2" indent="-171450">
              <a:lnSpc>
                <a:spcPct val="100000"/>
              </a:lnSpc>
              <a:spcBef>
                <a:spcPts val="0"/>
              </a:spcBef>
              <a:buSzPts val="2100"/>
            </a:pPr>
            <a:r>
              <a:rPr lang="en-US" sz="1400" dirty="0"/>
              <a:t>General purpose, can transform a variety of images as GANs can learn any loss function</a:t>
            </a:r>
          </a:p>
          <a:p>
            <a:pPr marL="1181100" lvl="2" indent="-171450">
              <a:lnSpc>
                <a:spcPct val="100000"/>
              </a:lnSpc>
              <a:spcBef>
                <a:spcPts val="0"/>
              </a:spcBef>
              <a:buSzPts val="2100"/>
            </a:pPr>
            <a:r>
              <a:rPr lang="en-US" sz="1400" dirty="0"/>
              <a:t>Can take DNI map as input and output thermal maps or stress maps using GPU speeds</a:t>
            </a:r>
          </a:p>
          <a:p>
            <a:pPr marL="1181100" lvl="2" indent="-171450">
              <a:lnSpc>
                <a:spcPct val="100000"/>
              </a:lnSpc>
              <a:spcBef>
                <a:spcPts val="0"/>
              </a:spcBef>
              <a:buSzPts val="2100"/>
            </a:pPr>
            <a:endParaRPr lang="en-US" sz="800" dirty="0"/>
          </a:p>
          <a:p>
            <a:pPr marL="1181100" lvl="2" indent="-171450">
              <a:lnSpc>
                <a:spcPct val="100000"/>
              </a:lnSpc>
              <a:spcBef>
                <a:spcPts val="0"/>
              </a:spcBef>
              <a:buSzPts val="2100"/>
            </a:pPr>
            <a:endParaRPr lang="en-US" sz="1200" dirty="0"/>
          </a:p>
        </p:txBody>
      </p:sp>
      <p:pic>
        <p:nvPicPr>
          <p:cNvPr id="8" name="Picture 7">
            <a:extLst>
              <a:ext uri="{FF2B5EF4-FFF2-40B4-BE49-F238E27FC236}">
                <a16:creationId xmlns:a16="http://schemas.microsoft.com/office/drawing/2014/main" id="{8047AE55-F1DA-45B8-8A9B-8FA6F5A1079F}"/>
              </a:ext>
            </a:extLst>
          </p:cNvPr>
          <p:cNvPicPr>
            <a:picLocks noChangeAspect="1"/>
          </p:cNvPicPr>
          <p:nvPr/>
        </p:nvPicPr>
        <p:blipFill>
          <a:blip r:embed="rId3"/>
          <a:stretch>
            <a:fillRect/>
          </a:stretch>
        </p:blipFill>
        <p:spPr>
          <a:xfrm>
            <a:off x="6847840" y="1381760"/>
            <a:ext cx="4552950" cy="2577890"/>
          </a:xfrm>
          <a:prstGeom prst="rect">
            <a:avLst/>
          </a:prstGeom>
        </p:spPr>
      </p:pic>
      <p:sp>
        <p:nvSpPr>
          <p:cNvPr id="16" name="TextBox 15">
            <a:extLst>
              <a:ext uri="{FF2B5EF4-FFF2-40B4-BE49-F238E27FC236}">
                <a16:creationId xmlns:a16="http://schemas.microsoft.com/office/drawing/2014/main" id="{2A1986A0-0014-4006-A682-14E683DCA52C}"/>
              </a:ext>
            </a:extLst>
          </p:cNvPr>
          <p:cNvSpPr txBox="1"/>
          <p:nvPr/>
        </p:nvSpPr>
        <p:spPr>
          <a:xfrm>
            <a:off x="6589395" y="3959650"/>
            <a:ext cx="5069840" cy="307777"/>
          </a:xfrm>
          <a:prstGeom prst="rect">
            <a:avLst/>
          </a:prstGeom>
          <a:noFill/>
        </p:spPr>
        <p:txBody>
          <a:bodyPr wrap="square">
            <a:spAutoFit/>
          </a:bodyPr>
          <a:lstStyle/>
          <a:p>
            <a:r>
              <a:rPr lang="en-US" sz="1400" i="1" dirty="0"/>
              <a:t>CSP Trough Power Block SVR (Gonzalez-Gonzalez, 2021)</a:t>
            </a:r>
            <a:endParaRPr lang="en-US" sz="1400" dirty="0"/>
          </a:p>
        </p:txBody>
      </p:sp>
      <p:pic>
        <p:nvPicPr>
          <p:cNvPr id="10" name="Picture 9">
            <a:extLst>
              <a:ext uri="{FF2B5EF4-FFF2-40B4-BE49-F238E27FC236}">
                <a16:creationId xmlns:a16="http://schemas.microsoft.com/office/drawing/2014/main" id="{E32A6050-4B8E-4202-B2BE-905AEEB03C64}"/>
              </a:ext>
            </a:extLst>
          </p:cNvPr>
          <p:cNvPicPr>
            <a:picLocks noChangeAspect="1"/>
          </p:cNvPicPr>
          <p:nvPr/>
        </p:nvPicPr>
        <p:blipFill>
          <a:blip r:embed="rId4"/>
          <a:stretch>
            <a:fillRect/>
          </a:stretch>
        </p:blipFill>
        <p:spPr>
          <a:xfrm>
            <a:off x="7376160" y="4267427"/>
            <a:ext cx="3459577" cy="1985860"/>
          </a:xfrm>
          <a:prstGeom prst="rect">
            <a:avLst/>
          </a:prstGeom>
        </p:spPr>
      </p:pic>
      <p:sp>
        <p:nvSpPr>
          <p:cNvPr id="18" name="TextBox 17">
            <a:extLst>
              <a:ext uri="{FF2B5EF4-FFF2-40B4-BE49-F238E27FC236}">
                <a16:creationId xmlns:a16="http://schemas.microsoft.com/office/drawing/2014/main" id="{3E71C983-5EE3-4940-8A67-D331784526CF}"/>
              </a:ext>
            </a:extLst>
          </p:cNvPr>
          <p:cNvSpPr txBox="1"/>
          <p:nvPr/>
        </p:nvSpPr>
        <p:spPr>
          <a:xfrm>
            <a:off x="7376160" y="6253287"/>
            <a:ext cx="3634788" cy="307777"/>
          </a:xfrm>
          <a:prstGeom prst="rect">
            <a:avLst/>
          </a:prstGeom>
          <a:noFill/>
        </p:spPr>
        <p:txBody>
          <a:bodyPr wrap="square">
            <a:spAutoFit/>
          </a:bodyPr>
          <a:lstStyle/>
          <a:p>
            <a:r>
              <a:rPr lang="en-US" sz="1400" i="1" dirty="0"/>
              <a:t>Working principle of </a:t>
            </a:r>
            <a:r>
              <a:rPr lang="en-US" sz="1400" i="1" dirty="0" err="1"/>
              <a:t>cGANs</a:t>
            </a:r>
            <a:r>
              <a:rPr lang="en-US" sz="1400" i="1" dirty="0"/>
              <a:t> (Isola et. al.)</a:t>
            </a:r>
            <a:endParaRPr lang="en-US" sz="1400" dirty="0"/>
          </a:p>
        </p:txBody>
      </p:sp>
    </p:spTree>
    <p:extLst>
      <p:ext uri="{BB962C8B-B14F-4D97-AF65-F5344CB8AC3E}">
        <p14:creationId xmlns:p14="http://schemas.microsoft.com/office/powerpoint/2010/main" val="170017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8">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xEl>
                                              <p:pRg st="10" end="1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8">
                                            <p:txEl>
                                              <p:pRg st="13" end="13"/>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651509" y="344370"/>
            <a:ext cx="11027525" cy="683700"/>
          </a:xfrm>
          <a:prstGeom prst="rect">
            <a:avLst/>
          </a:prstGeom>
        </p:spPr>
        <p:txBody>
          <a:bodyPr spcFirstLastPara="1" vert="horz" wrap="square" lIns="91425" tIns="91425" rIns="91425" bIns="91425" rtlCol="0" anchor="ctr" anchorCtr="0">
            <a:noAutofit/>
          </a:bodyPr>
          <a:lstStyle/>
          <a:p>
            <a:pPr>
              <a:spcBef>
                <a:spcPts val="0"/>
              </a:spcBef>
            </a:pPr>
            <a:r>
              <a:rPr lang="en-US" dirty="0"/>
              <a:t>Receiver Lifetime</a:t>
            </a:r>
            <a:endParaRPr dirty="0"/>
          </a:p>
        </p:txBody>
      </p:sp>
      <p:sp>
        <p:nvSpPr>
          <p:cNvPr id="78" name="Google Shape;78;p13"/>
          <p:cNvSpPr txBox="1">
            <a:spLocks noGrp="1"/>
          </p:cNvSpPr>
          <p:nvPr>
            <p:ph type="body" idx="1"/>
          </p:nvPr>
        </p:nvSpPr>
        <p:spPr>
          <a:xfrm>
            <a:off x="742415" y="1102131"/>
            <a:ext cx="5606426" cy="5225700"/>
          </a:xfrm>
          <a:prstGeom prst="rect">
            <a:avLst/>
          </a:prstGeom>
        </p:spPr>
        <p:txBody>
          <a:bodyPr spcFirstLastPara="1" vert="horz" wrap="square" lIns="91425" tIns="91425" rIns="91425" bIns="91425" rtlCol="0" anchor="t" anchorCtr="0">
            <a:noAutofit/>
          </a:bodyPr>
          <a:lstStyle/>
          <a:p>
            <a:pPr marL="95250" indent="0">
              <a:lnSpc>
                <a:spcPct val="100000"/>
              </a:lnSpc>
              <a:spcBef>
                <a:spcPts val="0"/>
              </a:spcBef>
              <a:buSzPts val="2100"/>
              <a:buNone/>
            </a:pPr>
            <a:r>
              <a:rPr lang="en-US" sz="2000" dirty="0"/>
              <a:t>Primary modes of failure and receiver damage have been investigated for clear sky flux distribution at high temperatures</a:t>
            </a:r>
          </a:p>
          <a:p>
            <a:pPr marL="341313" lvl="1" indent="-225425">
              <a:lnSpc>
                <a:spcPct val="100000"/>
              </a:lnSpc>
              <a:spcBef>
                <a:spcPts val="0"/>
              </a:spcBef>
              <a:buSzPts val="2100"/>
            </a:pPr>
            <a:r>
              <a:rPr lang="en-US" sz="1700" i="1" dirty="0"/>
              <a:t>Structural design considerations for tubular power tower receivers operating at 650 C (</a:t>
            </a:r>
            <a:r>
              <a:rPr lang="en-US" sz="1700" i="1" dirty="0" err="1"/>
              <a:t>Neises</a:t>
            </a:r>
            <a:r>
              <a:rPr lang="en-US" sz="1700" i="1" dirty="0"/>
              <a:t>, 2014)</a:t>
            </a:r>
          </a:p>
          <a:p>
            <a:pPr marL="341313" lvl="1" indent="-225425">
              <a:lnSpc>
                <a:spcPct val="100000"/>
              </a:lnSpc>
              <a:spcBef>
                <a:spcPts val="0"/>
              </a:spcBef>
              <a:buSzPts val="2100"/>
            </a:pPr>
            <a:r>
              <a:rPr lang="en-US" sz="1700" dirty="0"/>
              <a:t>Developed for sCO2 in receiver tubes at 25 MPa, inside tube tensile thermal stress, outside tube compressive stress; superposition of thermal + pressure stress</a:t>
            </a:r>
          </a:p>
          <a:p>
            <a:pPr marL="838200" lvl="1" indent="-285750">
              <a:lnSpc>
                <a:spcPct val="100000"/>
              </a:lnSpc>
              <a:spcBef>
                <a:spcPts val="0"/>
              </a:spcBef>
              <a:buSzPts val="2100"/>
            </a:pPr>
            <a:r>
              <a:rPr lang="en-US" sz="2000" dirty="0"/>
              <a:t>Creep/fatigue damage</a:t>
            </a:r>
          </a:p>
          <a:p>
            <a:pPr marL="95250" indent="0">
              <a:lnSpc>
                <a:spcPct val="100000"/>
              </a:lnSpc>
              <a:spcBef>
                <a:spcPts val="0"/>
              </a:spcBef>
              <a:buSzPts val="2100"/>
              <a:buNone/>
            </a:pPr>
            <a:r>
              <a:rPr lang="en-US" sz="2000" dirty="0"/>
              <a:t>Lifetime of receiver surface coating also important for maintenance calculations</a:t>
            </a:r>
          </a:p>
          <a:p>
            <a:pPr marL="341313" lvl="1" indent="-287338">
              <a:lnSpc>
                <a:spcPct val="100000"/>
              </a:lnSpc>
              <a:spcBef>
                <a:spcPts val="0"/>
              </a:spcBef>
              <a:buSzPts val="2100"/>
            </a:pPr>
            <a:r>
              <a:rPr lang="en-US" sz="1700" i="1" dirty="0"/>
              <a:t>High‐solar‐absorptance CSP coating characterization and reliability testing with isothermal and cyclic loads for service‐life prediction</a:t>
            </a:r>
          </a:p>
          <a:p>
            <a:pPr marL="341313" lvl="1" indent="-287338">
              <a:lnSpc>
                <a:spcPct val="100000"/>
              </a:lnSpc>
              <a:spcBef>
                <a:spcPts val="0"/>
              </a:spcBef>
              <a:buSzPts val="2100"/>
            </a:pPr>
            <a:r>
              <a:rPr lang="en-US" sz="1700" dirty="0"/>
              <a:t>Power law fit for the absorptivity of the receiver coating over time due to thermal cycling + formula to describe the oxidation kinetics</a:t>
            </a:r>
          </a:p>
          <a:p>
            <a:pPr marL="341313" lvl="1" indent="-287338">
              <a:lnSpc>
                <a:spcPct val="100000"/>
              </a:lnSpc>
              <a:spcBef>
                <a:spcPts val="0"/>
              </a:spcBef>
              <a:buSzPts val="2100"/>
            </a:pPr>
            <a:r>
              <a:rPr lang="en-US" sz="1700" dirty="0"/>
              <a:t>Not currently incorporated into lifetime models such as </a:t>
            </a:r>
            <a:r>
              <a:rPr lang="en-US" sz="1700" dirty="0" err="1"/>
              <a:t>srlife</a:t>
            </a:r>
            <a:r>
              <a:rPr lang="en-US" sz="1700" dirty="0"/>
              <a:t> (ANL)</a:t>
            </a:r>
            <a:endParaRPr lang="en-US" sz="2000" dirty="0"/>
          </a:p>
          <a:p>
            <a:pPr marL="1809750" lvl="3" indent="-342900">
              <a:lnSpc>
                <a:spcPct val="100000"/>
              </a:lnSpc>
              <a:spcBef>
                <a:spcPts val="0"/>
              </a:spcBef>
              <a:buSzPts val="2100"/>
            </a:pPr>
            <a:endParaRPr lang="en-US" sz="2000" dirty="0"/>
          </a:p>
        </p:txBody>
      </p:sp>
      <p:pic>
        <p:nvPicPr>
          <p:cNvPr id="4" name="Picture 3">
            <a:extLst>
              <a:ext uri="{FF2B5EF4-FFF2-40B4-BE49-F238E27FC236}">
                <a16:creationId xmlns:a16="http://schemas.microsoft.com/office/drawing/2014/main" id="{948315E5-52B7-4170-9635-494F29DBB44A}"/>
              </a:ext>
            </a:extLst>
          </p:cNvPr>
          <p:cNvPicPr>
            <a:picLocks noChangeAspect="1"/>
          </p:cNvPicPr>
          <p:nvPr/>
        </p:nvPicPr>
        <p:blipFill rotWithShape="1">
          <a:blip r:embed="rId3"/>
          <a:srcRect r="6168" b="17055"/>
          <a:stretch/>
        </p:blipFill>
        <p:spPr>
          <a:xfrm>
            <a:off x="6407972" y="4299754"/>
            <a:ext cx="2787794" cy="1923949"/>
          </a:xfrm>
          <a:prstGeom prst="rect">
            <a:avLst/>
          </a:prstGeom>
        </p:spPr>
      </p:pic>
      <p:pic>
        <p:nvPicPr>
          <p:cNvPr id="8" name="Picture 7">
            <a:extLst>
              <a:ext uri="{FF2B5EF4-FFF2-40B4-BE49-F238E27FC236}">
                <a16:creationId xmlns:a16="http://schemas.microsoft.com/office/drawing/2014/main" id="{9DDED0D0-60DB-46F8-BBB5-CB68D5A2DA9C}"/>
              </a:ext>
            </a:extLst>
          </p:cNvPr>
          <p:cNvPicPr>
            <a:picLocks noChangeAspect="1"/>
          </p:cNvPicPr>
          <p:nvPr/>
        </p:nvPicPr>
        <p:blipFill rotWithShape="1">
          <a:blip r:embed="rId4"/>
          <a:srcRect t="2836" b="846"/>
          <a:stretch/>
        </p:blipFill>
        <p:spPr>
          <a:xfrm>
            <a:off x="9224964" y="4349651"/>
            <a:ext cx="2787794" cy="1855603"/>
          </a:xfrm>
          <a:prstGeom prst="rect">
            <a:avLst/>
          </a:prstGeom>
        </p:spPr>
      </p:pic>
      <p:sp>
        <p:nvSpPr>
          <p:cNvPr id="16" name="TextBox 15">
            <a:extLst>
              <a:ext uri="{FF2B5EF4-FFF2-40B4-BE49-F238E27FC236}">
                <a16:creationId xmlns:a16="http://schemas.microsoft.com/office/drawing/2014/main" id="{810E7163-F8DD-4158-844C-5AA463F46D5A}"/>
              </a:ext>
            </a:extLst>
          </p:cNvPr>
          <p:cNvSpPr txBox="1"/>
          <p:nvPr/>
        </p:nvSpPr>
        <p:spPr>
          <a:xfrm>
            <a:off x="6514238" y="6388075"/>
            <a:ext cx="5421450" cy="307777"/>
          </a:xfrm>
          <a:prstGeom prst="rect">
            <a:avLst/>
          </a:prstGeom>
          <a:noFill/>
        </p:spPr>
        <p:txBody>
          <a:bodyPr wrap="square">
            <a:spAutoFit/>
          </a:bodyPr>
          <a:lstStyle/>
          <a:p>
            <a:pPr algn="ctr"/>
            <a:r>
              <a:rPr lang="en-US" sz="1400" i="1" dirty="0"/>
              <a:t>Absorptivity of Receiver Coating with time &amp; cycles (</a:t>
            </a:r>
            <a:r>
              <a:rPr lang="en-US" sz="1400" i="1" dirty="0" err="1"/>
              <a:t>Noc</a:t>
            </a:r>
            <a:r>
              <a:rPr lang="en-US" sz="1400" i="1" dirty="0"/>
              <a:t>, 2019)</a:t>
            </a:r>
            <a:endParaRPr lang="en-US" sz="1400" dirty="0"/>
          </a:p>
        </p:txBody>
      </p:sp>
      <p:sp>
        <p:nvSpPr>
          <p:cNvPr id="18" name="TextBox 17">
            <a:extLst>
              <a:ext uri="{FF2B5EF4-FFF2-40B4-BE49-F238E27FC236}">
                <a16:creationId xmlns:a16="http://schemas.microsoft.com/office/drawing/2014/main" id="{A9A2009D-3A34-4975-95AC-25905FC4E232}"/>
              </a:ext>
            </a:extLst>
          </p:cNvPr>
          <p:cNvSpPr txBox="1"/>
          <p:nvPr/>
        </p:nvSpPr>
        <p:spPr>
          <a:xfrm>
            <a:off x="6547758" y="3826431"/>
            <a:ext cx="5567680" cy="523220"/>
          </a:xfrm>
          <a:prstGeom prst="rect">
            <a:avLst/>
          </a:prstGeom>
          <a:noFill/>
        </p:spPr>
        <p:txBody>
          <a:bodyPr wrap="square">
            <a:spAutoFit/>
          </a:bodyPr>
          <a:lstStyle/>
          <a:p>
            <a:pPr algn="ctr"/>
            <a:r>
              <a:rPr lang="en-US" sz="1400" i="1" dirty="0"/>
              <a:t>Tangential, Radial, and Longitudinal Stress in Receiver Tubes (</a:t>
            </a:r>
            <a:r>
              <a:rPr lang="en-US" sz="1400" i="1" dirty="0" err="1"/>
              <a:t>Neises</a:t>
            </a:r>
            <a:r>
              <a:rPr lang="en-US" sz="1400" i="1" dirty="0"/>
              <a:t>, 2014)</a:t>
            </a:r>
            <a:endParaRPr lang="en-US" sz="1400" dirty="0"/>
          </a:p>
        </p:txBody>
      </p:sp>
      <p:pic>
        <p:nvPicPr>
          <p:cNvPr id="10" name="Picture 9">
            <a:extLst>
              <a:ext uri="{FF2B5EF4-FFF2-40B4-BE49-F238E27FC236}">
                <a16:creationId xmlns:a16="http://schemas.microsoft.com/office/drawing/2014/main" id="{77CB2BE8-2D5C-41D2-9E57-E11728FA54CA}"/>
              </a:ext>
            </a:extLst>
          </p:cNvPr>
          <p:cNvPicPr>
            <a:picLocks noChangeAspect="1"/>
          </p:cNvPicPr>
          <p:nvPr/>
        </p:nvPicPr>
        <p:blipFill>
          <a:blip r:embed="rId5"/>
          <a:stretch>
            <a:fillRect/>
          </a:stretch>
        </p:blipFill>
        <p:spPr>
          <a:xfrm>
            <a:off x="8664168" y="1028070"/>
            <a:ext cx="3271520" cy="2843583"/>
          </a:xfrm>
          <a:prstGeom prst="rect">
            <a:avLst/>
          </a:prstGeom>
        </p:spPr>
      </p:pic>
      <p:sp>
        <p:nvSpPr>
          <p:cNvPr id="11" name="Cylinder 10">
            <a:extLst>
              <a:ext uri="{FF2B5EF4-FFF2-40B4-BE49-F238E27FC236}">
                <a16:creationId xmlns:a16="http://schemas.microsoft.com/office/drawing/2014/main" id="{BD75E87C-B54B-4EDB-8E25-702981CA3E15}"/>
              </a:ext>
            </a:extLst>
          </p:cNvPr>
          <p:cNvSpPr/>
          <p:nvPr/>
        </p:nvSpPr>
        <p:spPr>
          <a:xfrm>
            <a:off x="7172960" y="1249769"/>
            <a:ext cx="1005840" cy="2393782"/>
          </a:xfrm>
          <a:prstGeom prst="can">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urved Right 21">
            <a:extLst>
              <a:ext uri="{FF2B5EF4-FFF2-40B4-BE49-F238E27FC236}">
                <a16:creationId xmlns:a16="http://schemas.microsoft.com/office/drawing/2014/main" id="{45C3233C-B5ED-42BE-9404-BCC96CD24580}"/>
              </a:ext>
            </a:extLst>
          </p:cNvPr>
          <p:cNvSpPr/>
          <p:nvPr/>
        </p:nvSpPr>
        <p:spPr>
          <a:xfrm flipH="1">
            <a:off x="7335182" y="2468355"/>
            <a:ext cx="1097280" cy="41525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Arrow: Up 22">
            <a:extLst>
              <a:ext uri="{FF2B5EF4-FFF2-40B4-BE49-F238E27FC236}">
                <a16:creationId xmlns:a16="http://schemas.microsoft.com/office/drawing/2014/main" id="{6E239E62-9954-4593-87A4-3A6AFB116F55}"/>
              </a:ext>
            </a:extLst>
          </p:cNvPr>
          <p:cNvSpPr/>
          <p:nvPr/>
        </p:nvSpPr>
        <p:spPr>
          <a:xfrm>
            <a:off x="7559040" y="690838"/>
            <a:ext cx="254000" cy="6837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Up 25">
            <a:extLst>
              <a:ext uri="{FF2B5EF4-FFF2-40B4-BE49-F238E27FC236}">
                <a16:creationId xmlns:a16="http://schemas.microsoft.com/office/drawing/2014/main" id="{EC64EC6D-F623-41D6-8CB8-A488BD22BE49}"/>
              </a:ext>
            </a:extLst>
          </p:cNvPr>
          <p:cNvSpPr/>
          <p:nvPr/>
        </p:nvSpPr>
        <p:spPr>
          <a:xfrm rot="16200000">
            <a:off x="6721784" y="1912222"/>
            <a:ext cx="254000" cy="6837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16D225E6-63C3-4F39-A583-09FD6A5944A1}"/>
              </a:ext>
            </a:extLst>
          </p:cNvPr>
          <p:cNvPicPr>
            <a:picLocks noChangeAspect="1"/>
          </p:cNvPicPr>
          <p:nvPr/>
        </p:nvPicPr>
        <p:blipFill>
          <a:blip r:embed="rId6"/>
          <a:stretch>
            <a:fillRect/>
          </a:stretch>
        </p:blipFill>
        <p:spPr>
          <a:xfrm>
            <a:off x="8238604" y="2157589"/>
            <a:ext cx="304800" cy="333375"/>
          </a:xfrm>
          <a:prstGeom prst="rect">
            <a:avLst/>
          </a:prstGeom>
        </p:spPr>
      </p:pic>
      <p:pic>
        <p:nvPicPr>
          <p:cNvPr id="30" name="Picture 29">
            <a:extLst>
              <a:ext uri="{FF2B5EF4-FFF2-40B4-BE49-F238E27FC236}">
                <a16:creationId xmlns:a16="http://schemas.microsoft.com/office/drawing/2014/main" id="{6DB6A76C-D9B4-4005-8239-A9DDEFAA093A}"/>
              </a:ext>
            </a:extLst>
          </p:cNvPr>
          <p:cNvPicPr>
            <a:picLocks noChangeAspect="1"/>
          </p:cNvPicPr>
          <p:nvPr/>
        </p:nvPicPr>
        <p:blipFill>
          <a:blip r:embed="rId7"/>
          <a:stretch>
            <a:fillRect/>
          </a:stretch>
        </p:blipFill>
        <p:spPr>
          <a:xfrm>
            <a:off x="6656070" y="2361659"/>
            <a:ext cx="323850" cy="314325"/>
          </a:xfrm>
          <a:prstGeom prst="rect">
            <a:avLst/>
          </a:prstGeom>
        </p:spPr>
      </p:pic>
      <p:pic>
        <p:nvPicPr>
          <p:cNvPr id="32" name="Picture 31">
            <a:extLst>
              <a:ext uri="{FF2B5EF4-FFF2-40B4-BE49-F238E27FC236}">
                <a16:creationId xmlns:a16="http://schemas.microsoft.com/office/drawing/2014/main" id="{293413E0-BB00-44C3-B3B6-96B5D481AFD3}"/>
              </a:ext>
            </a:extLst>
          </p:cNvPr>
          <p:cNvPicPr>
            <a:picLocks noChangeAspect="1"/>
          </p:cNvPicPr>
          <p:nvPr/>
        </p:nvPicPr>
        <p:blipFill>
          <a:blip r:embed="rId8"/>
          <a:stretch>
            <a:fillRect/>
          </a:stretch>
        </p:blipFill>
        <p:spPr>
          <a:xfrm>
            <a:off x="7218363" y="954494"/>
            <a:ext cx="295275" cy="295275"/>
          </a:xfrm>
          <a:prstGeom prst="rect">
            <a:avLst/>
          </a:prstGeom>
        </p:spPr>
      </p:pic>
    </p:spTree>
    <p:extLst>
      <p:ext uri="{BB962C8B-B14F-4D97-AF65-F5344CB8AC3E}">
        <p14:creationId xmlns:p14="http://schemas.microsoft.com/office/powerpoint/2010/main" val="275470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8">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8">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8">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8">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1" grpId="0" animBg="1"/>
      <p:bldP spid="22" grpId="0" animBg="1"/>
      <p:bldP spid="23"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651509" y="344370"/>
            <a:ext cx="11027525" cy="683700"/>
          </a:xfrm>
          <a:prstGeom prst="rect">
            <a:avLst/>
          </a:prstGeom>
        </p:spPr>
        <p:txBody>
          <a:bodyPr spcFirstLastPara="1" vert="horz" wrap="square" lIns="91425" tIns="91425" rIns="91425" bIns="91425" rtlCol="0" anchor="ctr" anchorCtr="0">
            <a:noAutofit/>
          </a:bodyPr>
          <a:lstStyle/>
          <a:p>
            <a:pPr>
              <a:spcBef>
                <a:spcPts val="0"/>
              </a:spcBef>
            </a:pPr>
            <a:r>
              <a:rPr lang="en-US" dirty="0"/>
              <a:t>Receiver Lifetime</a:t>
            </a:r>
            <a:endParaRPr dirty="0"/>
          </a:p>
        </p:txBody>
      </p:sp>
      <p:sp>
        <p:nvSpPr>
          <p:cNvPr id="78" name="Google Shape;78;p13"/>
          <p:cNvSpPr txBox="1">
            <a:spLocks noGrp="1"/>
          </p:cNvSpPr>
          <p:nvPr>
            <p:ph type="body" idx="1"/>
          </p:nvPr>
        </p:nvSpPr>
        <p:spPr>
          <a:xfrm>
            <a:off x="721571" y="1108684"/>
            <a:ext cx="6259992" cy="5485560"/>
          </a:xfrm>
          <a:prstGeom prst="rect">
            <a:avLst/>
          </a:prstGeom>
        </p:spPr>
        <p:txBody>
          <a:bodyPr spcFirstLastPara="1" vert="horz" wrap="square" lIns="91425" tIns="91425" rIns="91425" bIns="91425" rtlCol="0" anchor="t" anchorCtr="0">
            <a:noAutofit/>
          </a:bodyPr>
          <a:lstStyle/>
          <a:p>
            <a:pPr marL="95250" indent="0">
              <a:lnSpc>
                <a:spcPct val="100000"/>
              </a:lnSpc>
              <a:spcBef>
                <a:spcPts val="0"/>
              </a:spcBef>
              <a:buSzPts val="2100"/>
              <a:buNone/>
            </a:pPr>
            <a:r>
              <a:rPr lang="en-US" sz="2000" dirty="0"/>
              <a:t>Full transient inelastic analysis ‘</a:t>
            </a:r>
            <a:r>
              <a:rPr lang="en-US" sz="2000" dirty="0" err="1"/>
              <a:t>srlife</a:t>
            </a:r>
            <a:r>
              <a:rPr lang="en-US" sz="2000" dirty="0"/>
              <a:t>’ (ANL) model based on ASME Boiler Codes for Nuclear: (Barua, 2020)</a:t>
            </a:r>
          </a:p>
          <a:p>
            <a:pPr marL="438150" indent="-342900">
              <a:lnSpc>
                <a:spcPct val="100000"/>
              </a:lnSpc>
              <a:spcBef>
                <a:spcPts val="0"/>
              </a:spcBef>
              <a:buSzPts val="2100"/>
            </a:pPr>
            <a:r>
              <a:rPr lang="en-US" sz="1700" dirty="0"/>
              <a:t>Primary Load</a:t>
            </a:r>
          </a:p>
          <a:p>
            <a:pPr marL="438150" indent="-342900">
              <a:lnSpc>
                <a:spcPct val="100000"/>
              </a:lnSpc>
              <a:spcBef>
                <a:spcPts val="0"/>
              </a:spcBef>
              <a:buSzPts val="2100"/>
            </a:pPr>
            <a:r>
              <a:rPr lang="en-US" sz="1700" dirty="0"/>
              <a:t>Assumes steady-state thermal analysis</a:t>
            </a:r>
          </a:p>
          <a:p>
            <a:pPr marL="438150" indent="-342900">
              <a:lnSpc>
                <a:spcPct val="100000"/>
              </a:lnSpc>
              <a:spcBef>
                <a:spcPts val="0"/>
              </a:spcBef>
              <a:buSzPts val="2100"/>
            </a:pPr>
            <a:r>
              <a:rPr lang="en-US" sz="1700" dirty="0"/>
              <a:t>Ratcheting Strain Accumulation</a:t>
            </a:r>
          </a:p>
          <a:p>
            <a:pPr marL="838200" lvl="1" indent="-285750">
              <a:lnSpc>
                <a:spcPct val="100000"/>
              </a:lnSpc>
              <a:spcBef>
                <a:spcPts val="0"/>
              </a:spcBef>
              <a:buSzPts val="2100"/>
            </a:pPr>
            <a:r>
              <a:rPr lang="en-US" sz="1700" dirty="0"/>
              <a:t>Uses thermal data from transient analyses &amp; Small-deformation linear elastic analysis</a:t>
            </a:r>
          </a:p>
          <a:p>
            <a:pPr marL="438150" indent="-342900">
              <a:lnSpc>
                <a:spcPct val="100000"/>
              </a:lnSpc>
              <a:spcBef>
                <a:spcPts val="0"/>
              </a:spcBef>
              <a:buSzPts val="2100"/>
            </a:pPr>
            <a:r>
              <a:rPr lang="en-US" sz="1700" dirty="0"/>
              <a:t>Secondary stresses: thermal creep-fatigue</a:t>
            </a:r>
          </a:p>
          <a:p>
            <a:pPr marL="838200" lvl="1" indent="-285750">
              <a:lnSpc>
                <a:spcPct val="100000"/>
              </a:lnSpc>
              <a:spcBef>
                <a:spcPts val="0"/>
              </a:spcBef>
              <a:buSzPts val="2100"/>
            </a:pPr>
            <a:r>
              <a:rPr lang="en-US" sz="1700" dirty="0"/>
              <a:t>Transient analysis (model created for startup/shutdown)</a:t>
            </a:r>
          </a:p>
          <a:p>
            <a:pPr marL="838200" lvl="1" indent="-285750">
              <a:lnSpc>
                <a:spcPct val="100000"/>
              </a:lnSpc>
              <a:spcBef>
                <a:spcPts val="0"/>
              </a:spcBef>
              <a:buSzPts val="2100"/>
            </a:pPr>
            <a:r>
              <a:rPr lang="en-US" sz="1700" dirty="0"/>
              <a:t>Larson-Miller Correlation model for creep</a:t>
            </a:r>
          </a:p>
          <a:p>
            <a:pPr marL="438150" indent="-342900">
              <a:lnSpc>
                <a:spcPct val="100000"/>
              </a:lnSpc>
              <a:spcBef>
                <a:spcPts val="0"/>
              </a:spcBef>
              <a:buSzPts val="2100"/>
            </a:pPr>
            <a:r>
              <a:rPr lang="en-US" sz="1700" dirty="0"/>
              <a:t>Time Independent Buckling (wind lateral loads)</a:t>
            </a:r>
          </a:p>
          <a:p>
            <a:pPr marL="438150" indent="-342900">
              <a:lnSpc>
                <a:spcPct val="100000"/>
              </a:lnSpc>
              <a:spcBef>
                <a:spcPts val="0"/>
              </a:spcBef>
              <a:buSzPts val="2100"/>
            </a:pPr>
            <a:r>
              <a:rPr lang="en-US" sz="1700" dirty="0"/>
              <a:t>Damage calculated as fraction of total receiver lifetime:</a:t>
            </a:r>
          </a:p>
          <a:p>
            <a:pPr marL="438150" indent="-342900">
              <a:lnSpc>
                <a:spcPct val="100000"/>
              </a:lnSpc>
              <a:spcBef>
                <a:spcPts val="0"/>
              </a:spcBef>
              <a:buSzPts val="2100"/>
            </a:pPr>
            <a:endParaRPr lang="en-US" sz="1700" dirty="0"/>
          </a:p>
          <a:p>
            <a:pPr marL="438150" indent="-342900">
              <a:lnSpc>
                <a:spcPct val="100000"/>
              </a:lnSpc>
              <a:spcBef>
                <a:spcPts val="0"/>
              </a:spcBef>
              <a:buSzPts val="2100"/>
            </a:pPr>
            <a:endParaRPr lang="en-US" sz="1700" dirty="0"/>
          </a:p>
          <a:p>
            <a:pPr marL="95250" indent="0">
              <a:lnSpc>
                <a:spcPct val="100000"/>
              </a:lnSpc>
              <a:spcBef>
                <a:spcPts val="0"/>
              </a:spcBef>
              <a:buSzPts val="2100"/>
              <a:buNone/>
            </a:pPr>
            <a:endParaRPr lang="en-US" sz="1700" dirty="0"/>
          </a:p>
          <a:p>
            <a:pPr marL="95250" indent="0">
              <a:lnSpc>
                <a:spcPct val="100000"/>
              </a:lnSpc>
              <a:spcBef>
                <a:spcPts val="0"/>
              </a:spcBef>
              <a:buSzPts val="2100"/>
              <a:buNone/>
            </a:pPr>
            <a:r>
              <a:rPr lang="en-US" sz="2000" dirty="0"/>
              <a:t>Model is good starting point for calculating total receiver damage during transience</a:t>
            </a:r>
          </a:p>
          <a:p>
            <a:pPr marL="438150" indent="-342900">
              <a:lnSpc>
                <a:spcPct val="100000"/>
              </a:lnSpc>
              <a:spcBef>
                <a:spcPts val="0"/>
              </a:spcBef>
              <a:buSzPts val="2100"/>
            </a:pPr>
            <a:endParaRPr lang="en-US" sz="2000" dirty="0"/>
          </a:p>
          <a:p>
            <a:pPr marL="1638300" lvl="3" indent="-171450">
              <a:lnSpc>
                <a:spcPct val="100000"/>
              </a:lnSpc>
              <a:spcBef>
                <a:spcPts val="0"/>
              </a:spcBef>
              <a:buSzPts val="2100"/>
            </a:pPr>
            <a:endParaRPr lang="en-US" sz="1000" dirty="0"/>
          </a:p>
        </p:txBody>
      </p:sp>
      <p:pic>
        <p:nvPicPr>
          <p:cNvPr id="3" name="Picture 2">
            <a:extLst>
              <a:ext uri="{FF2B5EF4-FFF2-40B4-BE49-F238E27FC236}">
                <a16:creationId xmlns:a16="http://schemas.microsoft.com/office/drawing/2014/main" id="{10E20254-B021-4B4F-96A0-C4DA556F8795}"/>
              </a:ext>
            </a:extLst>
          </p:cNvPr>
          <p:cNvPicPr>
            <a:picLocks noChangeAspect="1"/>
          </p:cNvPicPr>
          <p:nvPr/>
        </p:nvPicPr>
        <p:blipFill>
          <a:blip r:embed="rId3"/>
          <a:stretch>
            <a:fillRect/>
          </a:stretch>
        </p:blipFill>
        <p:spPr>
          <a:xfrm>
            <a:off x="8221637" y="1028070"/>
            <a:ext cx="2842603" cy="2300174"/>
          </a:xfrm>
          <a:prstGeom prst="rect">
            <a:avLst/>
          </a:prstGeom>
        </p:spPr>
      </p:pic>
      <p:sp>
        <p:nvSpPr>
          <p:cNvPr id="6" name="TextBox 5">
            <a:extLst>
              <a:ext uri="{FF2B5EF4-FFF2-40B4-BE49-F238E27FC236}">
                <a16:creationId xmlns:a16="http://schemas.microsoft.com/office/drawing/2014/main" id="{C1140636-1656-4CA4-8671-D3DC6DA38BB5}"/>
              </a:ext>
            </a:extLst>
          </p:cNvPr>
          <p:cNvSpPr txBox="1"/>
          <p:nvPr/>
        </p:nvSpPr>
        <p:spPr>
          <a:xfrm>
            <a:off x="7857317" y="3328244"/>
            <a:ext cx="3886835" cy="523220"/>
          </a:xfrm>
          <a:prstGeom prst="rect">
            <a:avLst/>
          </a:prstGeom>
          <a:noFill/>
        </p:spPr>
        <p:txBody>
          <a:bodyPr wrap="square">
            <a:spAutoFit/>
          </a:bodyPr>
          <a:lstStyle/>
          <a:p>
            <a:r>
              <a:rPr lang="en-US" sz="1400" i="1" dirty="0"/>
              <a:t>High Temperature, Creep Damage; High Cycling, Fatigue Damage interaction</a:t>
            </a:r>
            <a:endParaRPr lang="en-US" sz="1400" dirty="0"/>
          </a:p>
        </p:txBody>
      </p:sp>
      <p:pic>
        <p:nvPicPr>
          <p:cNvPr id="5" name="Picture 4">
            <a:extLst>
              <a:ext uri="{FF2B5EF4-FFF2-40B4-BE49-F238E27FC236}">
                <a16:creationId xmlns:a16="http://schemas.microsoft.com/office/drawing/2014/main" id="{7DAAB9E2-806C-4BBC-9CBC-7E72E7AF0EF3}"/>
              </a:ext>
            </a:extLst>
          </p:cNvPr>
          <p:cNvPicPr>
            <a:picLocks noChangeAspect="1"/>
          </p:cNvPicPr>
          <p:nvPr/>
        </p:nvPicPr>
        <p:blipFill>
          <a:blip r:embed="rId4"/>
          <a:stretch>
            <a:fillRect/>
          </a:stretch>
        </p:blipFill>
        <p:spPr>
          <a:xfrm>
            <a:off x="6981563" y="3854299"/>
            <a:ext cx="4825541" cy="2659331"/>
          </a:xfrm>
          <a:prstGeom prst="rect">
            <a:avLst/>
          </a:prstGeom>
        </p:spPr>
      </p:pic>
      <p:sp>
        <p:nvSpPr>
          <p:cNvPr id="9" name="TextBox 8">
            <a:extLst>
              <a:ext uri="{FF2B5EF4-FFF2-40B4-BE49-F238E27FC236}">
                <a16:creationId xmlns:a16="http://schemas.microsoft.com/office/drawing/2014/main" id="{F6B2AA1C-8883-4CC7-B074-541704CF88DB}"/>
              </a:ext>
            </a:extLst>
          </p:cNvPr>
          <p:cNvSpPr txBox="1"/>
          <p:nvPr/>
        </p:nvSpPr>
        <p:spPr>
          <a:xfrm>
            <a:off x="7526294" y="6508593"/>
            <a:ext cx="4280810" cy="307777"/>
          </a:xfrm>
          <a:prstGeom prst="rect">
            <a:avLst/>
          </a:prstGeom>
          <a:noFill/>
        </p:spPr>
        <p:txBody>
          <a:bodyPr wrap="square">
            <a:spAutoFit/>
          </a:bodyPr>
          <a:lstStyle/>
          <a:p>
            <a:r>
              <a:rPr lang="en-US" sz="1400" i="1" dirty="0"/>
              <a:t>Example for 5 cloud events + Startup/Shutdown</a:t>
            </a:r>
            <a:endParaRPr lang="en-US" sz="1400" dirty="0"/>
          </a:p>
        </p:txBody>
      </p:sp>
      <p:pic>
        <p:nvPicPr>
          <p:cNvPr id="4" name="Picture 3">
            <a:extLst>
              <a:ext uri="{FF2B5EF4-FFF2-40B4-BE49-F238E27FC236}">
                <a16:creationId xmlns:a16="http://schemas.microsoft.com/office/drawing/2014/main" id="{61C2ACD1-08B8-41A1-8535-43F76231CAC1}"/>
              </a:ext>
            </a:extLst>
          </p:cNvPr>
          <p:cNvPicPr>
            <a:picLocks noChangeAspect="1"/>
          </p:cNvPicPr>
          <p:nvPr/>
        </p:nvPicPr>
        <p:blipFill>
          <a:blip r:embed="rId5"/>
          <a:stretch>
            <a:fillRect/>
          </a:stretch>
        </p:blipFill>
        <p:spPr>
          <a:xfrm>
            <a:off x="2476364" y="4972501"/>
            <a:ext cx="2861621" cy="815408"/>
          </a:xfrm>
          <a:prstGeom prst="rect">
            <a:avLst/>
          </a:prstGeom>
        </p:spPr>
      </p:pic>
    </p:spTree>
    <p:extLst>
      <p:ext uri="{BB962C8B-B14F-4D97-AF65-F5344CB8AC3E}">
        <p14:creationId xmlns:p14="http://schemas.microsoft.com/office/powerpoint/2010/main" val="211902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
                                            <p:txEl>
                                              <p:pRg st="13" end="1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1"/>
          <p:cNvSpPr txBox="1">
            <a:spLocks noGrp="1"/>
          </p:cNvSpPr>
          <p:nvPr>
            <p:ph type="title"/>
          </p:nvPr>
        </p:nvSpPr>
        <p:spPr>
          <a:xfrm>
            <a:off x="489996" y="108744"/>
            <a:ext cx="7886700" cy="683700"/>
          </a:xfrm>
          <a:prstGeom prst="rect">
            <a:avLst/>
          </a:prstGeom>
        </p:spPr>
        <p:txBody>
          <a:bodyPr spcFirstLastPara="1" vert="horz" wrap="square" lIns="91425" tIns="91425" rIns="91425" bIns="91425" rtlCol="0" anchor="ctr" anchorCtr="0">
            <a:noAutofit/>
          </a:bodyPr>
          <a:lstStyle/>
          <a:p>
            <a:pPr>
              <a:spcBef>
                <a:spcPts val="0"/>
              </a:spcBef>
            </a:pPr>
            <a:r>
              <a:rPr lang="en-US" dirty="0"/>
              <a:t>Issues/Discussion</a:t>
            </a:r>
            <a:endParaRPr dirty="0"/>
          </a:p>
        </p:txBody>
      </p:sp>
      <p:sp>
        <p:nvSpPr>
          <p:cNvPr id="178" name="Google Shape;178;p21"/>
          <p:cNvSpPr txBox="1">
            <a:spLocks noGrp="1"/>
          </p:cNvSpPr>
          <p:nvPr>
            <p:ph type="body" idx="1"/>
          </p:nvPr>
        </p:nvSpPr>
        <p:spPr>
          <a:xfrm>
            <a:off x="489995" y="862427"/>
            <a:ext cx="6061412" cy="5785799"/>
          </a:xfrm>
          <a:prstGeom prst="rect">
            <a:avLst/>
          </a:prstGeom>
        </p:spPr>
        <p:txBody>
          <a:bodyPr spcFirstLastPara="1" vert="horz" wrap="square" lIns="91425" tIns="91425" rIns="91425" bIns="91425" rtlCol="0" anchor="t" anchorCtr="0">
            <a:noAutofit/>
          </a:bodyPr>
          <a:lstStyle/>
          <a:p>
            <a:pPr marL="438150" indent="-342900">
              <a:lnSpc>
                <a:spcPct val="100000"/>
              </a:lnSpc>
              <a:spcBef>
                <a:spcPts val="750"/>
              </a:spcBef>
              <a:buSzPts val="2100"/>
            </a:pPr>
            <a:r>
              <a:rPr lang="en-US" sz="2000" dirty="0"/>
              <a:t>Access to a database of cloud masks and corresponding </a:t>
            </a:r>
            <a:r>
              <a:rPr lang="en-US" sz="2000" b="1" dirty="0"/>
              <a:t>observed</a:t>
            </a:r>
            <a:r>
              <a:rPr lang="en-US" sz="2000" dirty="0"/>
              <a:t> receiver surface temperature maps is necessary for </a:t>
            </a:r>
            <a:r>
              <a:rPr lang="en-US" sz="2000" b="1" dirty="0"/>
              <a:t>ML</a:t>
            </a:r>
            <a:endParaRPr sz="2000" b="1" dirty="0"/>
          </a:p>
          <a:p>
            <a:pPr marL="914400" lvl="1" indent="-342900">
              <a:lnSpc>
                <a:spcPct val="100000"/>
              </a:lnSpc>
              <a:spcBef>
                <a:spcPts val="0"/>
              </a:spcBef>
              <a:buSzPts val="1800"/>
            </a:pPr>
            <a:r>
              <a:rPr lang="en-US" sz="1800" dirty="0"/>
              <a:t>Fake dataset from ARM data or from Coimbra et al.</a:t>
            </a:r>
          </a:p>
          <a:p>
            <a:pPr marL="914400" lvl="1" indent="-342900">
              <a:lnSpc>
                <a:spcPct val="100000"/>
              </a:lnSpc>
              <a:spcBef>
                <a:spcPts val="0"/>
              </a:spcBef>
              <a:buSzPts val="1800"/>
            </a:pPr>
            <a:r>
              <a:rPr lang="en-US" sz="1800" dirty="0"/>
              <a:t>Somewhat difficult to translate into usable cloud masks</a:t>
            </a:r>
            <a:endParaRPr sz="2000" dirty="0"/>
          </a:p>
          <a:p>
            <a:pPr marL="438150" indent="-342900">
              <a:lnSpc>
                <a:spcPct val="100000"/>
              </a:lnSpc>
              <a:spcBef>
                <a:spcPts val="0"/>
              </a:spcBef>
              <a:buSzPts val="2100"/>
            </a:pPr>
            <a:r>
              <a:rPr lang="en-US" sz="2000" dirty="0"/>
              <a:t>Code needs to be cleaned up and tested for speed of function executions.</a:t>
            </a:r>
          </a:p>
          <a:p>
            <a:pPr marL="438150" indent="-342900">
              <a:lnSpc>
                <a:spcPct val="100000"/>
              </a:lnSpc>
              <a:spcBef>
                <a:spcPts val="0"/>
              </a:spcBef>
              <a:buSzPts val="2100"/>
            </a:pPr>
            <a:r>
              <a:rPr lang="en-US" sz="2000" dirty="0"/>
              <a:t>For each phenomenon that affects receiver lifetime a “worst case scenario” calculation needs to be made for bounds</a:t>
            </a:r>
          </a:p>
          <a:p>
            <a:pPr marL="438150" indent="-342900">
              <a:lnSpc>
                <a:spcPct val="100000"/>
              </a:lnSpc>
              <a:spcBef>
                <a:spcPts val="0"/>
              </a:spcBef>
              <a:buSzPts val="2100"/>
            </a:pPr>
            <a:r>
              <a:rPr lang="en-US" sz="2000" dirty="0" err="1"/>
              <a:t>CoPylot</a:t>
            </a:r>
            <a:r>
              <a:rPr lang="en-US" sz="2000" dirty="0"/>
              <a:t> API needs minor bug fixes and might need to write functions for adjusting heliostat aimpoints</a:t>
            </a:r>
          </a:p>
          <a:p>
            <a:pPr marL="438150" indent="-342900">
              <a:lnSpc>
                <a:spcPct val="100000"/>
              </a:lnSpc>
              <a:spcBef>
                <a:spcPts val="0"/>
              </a:spcBef>
              <a:buSzPts val="2100"/>
            </a:pPr>
            <a:endParaRPr lang="en-US" sz="2000" dirty="0"/>
          </a:p>
        </p:txBody>
      </p:sp>
      <p:pic>
        <p:nvPicPr>
          <p:cNvPr id="179" name="Google Shape;179;p21"/>
          <p:cNvPicPr preferRelativeResize="0"/>
          <p:nvPr/>
        </p:nvPicPr>
        <p:blipFill rotWithShape="1">
          <a:blip r:embed="rId3">
            <a:alphaModFix/>
          </a:blip>
          <a:srcRect t="12685" b="16124"/>
          <a:stretch/>
        </p:blipFill>
        <p:spPr>
          <a:xfrm>
            <a:off x="8060260" y="862428"/>
            <a:ext cx="2344390" cy="2183980"/>
          </a:xfrm>
          <a:prstGeom prst="rect">
            <a:avLst/>
          </a:prstGeom>
          <a:noFill/>
          <a:ln>
            <a:noFill/>
          </a:ln>
        </p:spPr>
      </p:pic>
      <p:sp>
        <p:nvSpPr>
          <p:cNvPr id="180" name="Google Shape;180;p21"/>
          <p:cNvSpPr txBox="1"/>
          <p:nvPr/>
        </p:nvSpPr>
        <p:spPr>
          <a:xfrm>
            <a:off x="7516830" y="3054836"/>
            <a:ext cx="3431250" cy="400079"/>
          </a:xfrm>
          <a:prstGeom prst="rect">
            <a:avLst/>
          </a:prstGeom>
          <a:noFill/>
          <a:ln>
            <a:noFill/>
          </a:ln>
        </p:spPr>
        <p:txBody>
          <a:bodyPr spcFirstLastPara="1" wrap="square" lIns="91425" tIns="91425" rIns="91425" bIns="91425" anchor="t" anchorCtr="0">
            <a:spAutoFit/>
          </a:bodyPr>
          <a:lstStyle/>
          <a:p>
            <a:pPr algn="ctr"/>
            <a:r>
              <a:rPr lang="en-US" sz="1400" i="1" dirty="0"/>
              <a:t>TSI cloud mask data from ARM</a:t>
            </a:r>
            <a:endParaRPr sz="1400" dirty="0"/>
          </a:p>
        </p:txBody>
      </p:sp>
      <p:pic>
        <p:nvPicPr>
          <p:cNvPr id="3" name="Picture 2">
            <a:extLst>
              <a:ext uri="{FF2B5EF4-FFF2-40B4-BE49-F238E27FC236}">
                <a16:creationId xmlns:a16="http://schemas.microsoft.com/office/drawing/2014/main" id="{FBAC58CF-3224-4CC1-B477-665A835601AC}"/>
              </a:ext>
            </a:extLst>
          </p:cNvPr>
          <p:cNvPicPr>
            <a:picLocks noChangeAspect="1"/>
          </p:cNvPicPr>
          <p:nvPr/>
        </p:nvPicPr>
        <p:blipFill>
          <a:blip r:embed="rId4"/>
          <a:stretch>
            <a:fillRect/>
          </a:stretch>
        </p:blipFill>
        <p:spPr>
          <a:xfrm>
            <a:off x="6601017" y="3775911"/>
            <a:ext cx="5262880" cy="27289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CD88-36B7-4E05-B7C0-CC2F14138239}"/>
              </a:ext>
            </a:extLst>
          </p:cNvPr>
          <p:cNvSpPr>
            <a:spLocks noGrp="1"/>
          </p:cNvSpPr>
          <p:nvPr>
            <p:ph type="title"/>
          </p:nvPr>
        </p:nvSpPr>
        <p:spPr>
          <a:xfrm rot="16200000">
            <a:off x="-845943" y="3121351"/>
            <a:ext cx="3229067" cy="615298"/>
          </a:xfrm>
        </p:spPr>
        <p:txBody>
          <a:bodyPr/>
          <a:lstStyle/>
          <a:p>
            <a:r>
              <a:rPr lang="en-US"/>
              <a:t>Questions?</a:t>
            </a:r>
            <a:endParaRPr lang="en-US" dirty="0"/>
          </a:p>
        </p:txBody>
      </p:sp>
      <p:pic>
        <p:nvPicPr>
          <p:cNvPr id="4" name="Picture 3">
            <a:extLst>
              <a:ext uri="{FF2B5EF4-FFF2-40B4-BE49-F238E27FC236}">
                <a16:creationId xmlns:a16="http://schemas.microsoft.com/office/drawing/2014/main" id="{348DEB71-F0FE-4282-95F7-96C63DA3C325}"/>
              </a:ext>
            </a:extLst>
          </p:cNvPr>
          <p:cNvPicPr>
            <a:picLocks noChangeAspect="1"/>
          </p:cNvPicPr>
          <p:nvPr/>
        </p:nvPicPr>
        <p:blipFill>
          <a:blip r:embed="rId2"/>
          <a:stretch>
            <a:fillRect/>
          </a:stretch>
        </p:blipFill>
        <p:spPr>
          <a:xfrm>
            <a:off x="1812651" y="222114"/>
            <a:ext cx="4343400" cy="3123064"/>
          </a:xfrm>
          <a:prstGeom prst="rect">
            <a:avLst/>
          </a:prstGeom>
        </p:spPr>
      </p:pic>
      <p:pic>
        <p:nvPicPr>
          <p:cNvPr id="6" name="Picture 5">
            <a:extLst>
              <a:ext uri="{FF2B5EF4-FFF2-40B4-BE49-F238E27FC236}">
                <a16:creationId xmlns:a16="http://schemas.microsoft.com/office/drawing/2014/main" id="{617D4545-161A-4440-8B71-A2EFA765CF00}"/>
              </a:ext>
            </a:extLst>
          </p:cNvPr>
          <p:cNvPicPr>
            <a:picLocks noChangeAspect="1"/>
          </p:cNvPicPr>
          <p:nvPr/>
        </p:nvPicPr>
        <p:blipFill rotWithShape="1">
          <a:blip r:embed="rId3"/>
          <a:srcRect l="1802" r="3424" b="4039"/>
          <a:stretch/>
        </p:blipFill>
        <p:spPr>
          <a:xfrm>
            <a:off x="6192627" y="194682"/>
            <a:ext cx="4243143" cy="3108960"/>
          </a:xfrm>
          <a:prstGeom prst="rect">
            <a:avLst/>
          </a:prstGeom>
        </p:spPr>
      </p:pic>
      <p:pic>
        <p:nvPicPr>
          <p:cNvPr id="8" name="Picture 7">
            <a:extLst>
              <a:ext uri="{FF2B5EF4-FFF2-40B4-BE49-F238E27FC236}">
                <a16:creationId xmlns:a16="http://schemas.microsoft.com/office/drawing/2014/main" id="{7991D94A-E848-40A1-9780-672484B6E4B1}"/>
              </a:ext>
            </a:extLst>
          </p:cNvPr>
          <p:cNvPicPr>
            <a:picLocks noChangeAspect="1"/>
          </p:cNvPicPr>
          <p:nvPr/>
        </p:nvPicPr>
        <p:blipFill rotWithShape="1">
          <a:blip r:embed="rId4"/>
          <a:srcRect l="1697" t="2011" r="3286" b="2266"/>
          <a:stretch/>
        </p:blipFill>
        <p:spPr>
          <a:xfrm>
            <a:off x="1812651" y="3520440"/>
            <a:ext cx="4267200" cy="3038475"/>
          </a:xfrm>
          <a:prstGeom prst="rect">
            <a:avLst/>
          </a:prstGeom>
        </p:spPr>
      </p:pic>
      <p:pic>
        <p:nvPicPr>
          <p:cNvPr id="10" name="Picture 9">
            <a:extLst>
              <a:ext uri="{FF2B5EF4-FFF2-40B4-BE49-F238E27FC236}">
                <a16:creationId xmlns:a16="http://schemas.microsoft.com/office/drawing/2014/main" id="{C55CC9A4-B477-414B-9031-DAE862CEF950}"/>
              </a:ext>
            </a:extLst>
          </p:cNvPr>
          <p:cNvPicPr>
            <a:picLocks noChangeAspect="1"/>
          </p:cNvPicPr>
          <p:nvPr/>
        </p:nvPicPr>
        <p:blipFill rotWithShape="1">
          <a:blip r:embed="rId5"/>
          <a:srcRect l="1696" t="590" r="3428" b="3438"/>
          <a:stretch/>
        </p:blipFill>
        <p:spPr>
          <a:xfrm>
            <a:off x="6174658" y="3454138"/>
            <a:ext cx="4262394" cy="3123066"/>
          </a:xfrm>
          <a:prstGeom prst="rect">
            <a:avLst/>
          </a:prstGeom>
        </p:spPr>
      </p:pic>
    </p:spTree>
    <p:extLst>
      <p:ext uri="{BB962C8B-B14F-4D97-AF65-F5344CB8AC3E}">
        <p14:creationId xmlns:p14="http://schemas.microsoft.com/office/powerpoint/2010/main" val="17672982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718297" y="263688"/>
            <a:ext cx="7886700" cy="683700"/>
          </a:xfrm>
          <a:prstGeom prst="rect">
            <a:avLst/>
          </a:prstGeom>
        </p:spPr>
        <p:txBody>
          <a:bodyPr spcFirstLastPara="1" vert="horz" wrap="square" lIns="91425" tIns="91425" rIns="91425" bIns="91425" rtlCol="0" anchor="ctr" anchorCtr="0">
            <a:noAutofit/>
          </a:bodyPr>
          <a:lstStyle/>
          <a:p>
            <a:pPr>
              <a:spcBef>
                <a:spcPts val="0"/>
              </a:spcBef>
              <a:buClr>
                <a:schemeClr val="dk1"/>
              </a:buClr>
              <a:buSzPts val="1100"/>
            </a:pPr>
            <a:r>
              <a:rPr lang="en-US" dirty="0"/>
              <a:t>Citations</a:t>
            </a:r>
            <a:endParaRPr dirty="0"/>
          </a:p>
        </p:txBody>
      </p:sp>
      <p:sp>
        <p:nvSpPr>
          <p:cNvPr id="186" name="Google Shape;186;p22"/>
          <p:cNvSpPr txBox="1">
            <a:spLocks noGrp="1"/>
          </p:cNvSpPr>
          <p:nvPr>
            <p:ph type="body" idx="1"/>
          </p:nvPr>
        </p:nvSpPr>
        <p:spPr>
          <a:xfrm>
            <a:off x="811530" y="1068512"/>
            <a:ext cx="10961370" cy="5525800"/>
          </a:xfrm>
          <a:prstGeom prst="rect">
            <a:avLst/>
          </a:prstGeom>
        </p:spPr>
        <p:txBody>
          <a:bodyPr spcFirstLastPara="1" vert="horz" wrap="square" lIns="91425" tIns="91425" rIns="91425" bIns="91425" rtlCol="0" anchor="t" anchorCtr="0">
            <a:noAutofit/>
          </a:bodyPr>
          <a:lstStyle/>
          <a:p>
            <a:pPr marL="0" indent="0">
              <a:spcBef>
                <a:spcPts val="750"/>
              </a:spcBef>
              <a:buNone/>
            </a:pPr>
            <a:r>
              <a:rPr lang="en-US" sz="1200" dirty="0"/>
              <a:t>Barua, B., </a:t>
            </a:r>
            <a:r>
              <a:rPr lang="en-US" sz="1200" dirty="0" err="1"/>
              <a:t>McMurtrey</a:t>
            </a:r>
            <a:r>
              <a:rPr lang="en-US" sz="1200" dirty="0"/>
              <a:t>, M., Rupp, R. E., &amp; Messner, M. C. (2020). Design Guidance for High Temperature Concentrating Solar Power Components (No. ANL-20/03). Argonne National Lab.(ANL), Argonne, IL (United States).</a:t>
            </a:r>
          </a:p>
          <a:p>
            <a:pPr marL="0" indent="0">
              <a:spcBef>
                <a:spcPts val="750"/>
              </a:spcBef>
              <a:buNone/>
            </a:pPr>
            <a:r>
              <a:rPr lang="en-US" sz="1200" dirty="0"/>
              <a:t>Francis, Alistair, </a:t>
            </a:r>
            <a:r>
              <a:rPr lang="en-US" sz="1200" dirty="0" err="1"/>
              <a:t>Mrziglod</a:t>
            </a:r>
            <a:r>
              <a:rPr lang="en-US" sz="1200" dirty="0"/>
              <a:t>, John, </a:t>
            </a:r>
            <a:r>
              <a:rPr lang="en-US" sz="1200" dirty="0" err="1"/>
              <a:t>Sidiropoulos</a:t>
            </a:r>
            <a:r>
              <a:rPr lang="en-US" sz="1200" dirty="0"/>
              <a:t>, Panagiotis, &amp; Muller, Jan-Peter. (2020). Sentinel-2 Cloud Mask Catalogue [Data set]. </a:t>
            </a:r>
            <a:r>
              <a:rPr lang="en-US" sz="1200" dirty="0" err="1"/>
              <a:t>Zenodo</a:t>
            </a:r>
            <a:r>
              <a:rPr lang="en-US" sz="1200" dirty="0"/>
              <a:t>. </a:t>
            </a:r>
            <a:r>
              <a:rPr lang="en-US" sz="1200" u="sng" dirty="0">
                <a:solidFill>
                  <a:schemeClr val="hlink"/>
                </a:solidFill>
                <a:hlinkClick r:id="rId3"/>
              </a:rPr>
              <a:t>https://doi.org/10.5281/zenodo.4172871</a:t>
            </a:r>
            <a:r>
              <a:rPr lang="en-US" sz="1200" dirty="0"/>
              <a:t> </a:t>
            </a:r>
            <a:endParaRPr sz="1200" dirty="0"/>
          </a:p>
          <a:p>
            <a:pPr marL="0" indent="0">
              <a:spcBef>
                <a:spcPts val="750"/>
              </a:spcBef>
              <a:buNone/>
            </a:pPr>
            <a:r>
              <a:rPr lang="en-US" sz="1200" dirty="0" err="1"/>
              <a:t>Feister</a:t>
            </a:r>
            <a:r>
              <a:rPr lang="en-US" sz="1200" dirty="0"/>
              <a:t>, U., Shields, J., Karr, M., Johnson, R., </a:t>
            </a:r>
            <a:r>
              <a:rPr lang="en-US" sz="1200" dirty="0" err="1"/>
              <a:t>Dehne</a:t>
            </a:r>
            <a:r>
              <a:rPr lang="en-US" sz="1200" dirty="0"/>
              <a:t>, K., &amp; </a:t>
            </a:r>
            <a:r>
              <a:rPr lang="en-US" sz="1200" dirty="0" err="1"/>
              <a:t>Woldt</a:t>
            </a:r>
            <a:r>
              <a:rPr lang="en-US" sz="1200" dirty="0"/>
              <a:t>, M. (2000, November). Ground-based cloud images and sky radiances in the visible and near infrared region from whole sky imager measurements. In EUMETSAT Satellite Application Facility Workshop, German Weather Service and World Meteorological Organization (pp. 79-88).</a:t>
            </a:r>
          </a:p>
          <a:p>
            <a:pPr marL="0" indent="0">
              <a:spcBef>
                <a:spcPts val="750"/>
              </a:spcBef>
              <a:buNone/>
            </a:pPr>
            <a:r>
              <a:rPr lang="en-US" sz="1200" dirty="0"/>
              <a:t>GOES-R, Instruments, </a:t>
            </a:r>
            <a:r>
              <a:rPr lang="en-US" sz="1200" dirty="0">
                <a:hlinkClick r:id="rId4"/>
              </a:rPr>
              <a:t>https://www.goes-r.gov/spacesegment/abi.html</a:t>
            </a:r>
            <a:r>
              <a:rPr lang="en-US" sz="1200" dirty="0"/>
              <a:t> (2021)</a:t>
            </a:r>
          </a:p>
          <a:p>
            <a:pPr marL="0" indent="0">
              <a:spcBef>
                <a:spcPts val="750"/>
              </a:spcBef>
              <a:buNone/>
            </a:pPr>
            <a:r>
              <a:rPr lang="en-US" sz="1200" dirty="0"/>
              <a:t>Hamilton, W. T., Newman, A. M., Wagner, M. J., &amp; Braun, R. J. (2020). Off-design performance of molten salt-driven Rankine cycles and its impact on the optimal dispatch of concentrating solar power systems. Energy Conversion and Management, 220, 113025.</a:t>
            </a:r>
          </a:p>
          <a:p>
            <a:pPr marL="0" indent="0">
              <a:spcBef>
                <a:spcPts val="750"/>
              </a:spcBef>
              <a:buNone/>
            </a:pPr>
            <a:r>
              <a:rPr lang="en-US" sz="1200" dirty="0"/>
              <a:t>Isola, P., Zhu, J. Y., Zhou, T., &amp; </a:t>
            </a:r>
            <a:r>
              <a:rPr lang="en-US" sz="1200" dirty="0" err="1"/>
              <a:t>Efros</a:t>
            </a:r>
            <a:r>
              <a:rPr lang="en-US" sz="1200" dirty="0"/>
              <a:t>, A. A. (2017). Image-to-image translation with conditional adversarial networks. In Proceedings of the IEEE conference on computer vision and pattern recognition (pp. 1125-1134).Laporte-</a:t>
            </a:r>
            <a:r>
              <a:rPr lang="en-US" sz="1200" dirty="0" err="1"/>
              <a:t>Azcué</a:t>
            </a:r>
            <a:r>
              <a:rPr lang="en-US" sz="1200" dirty="0"/>
              <a:t>, M., González-Gómez, P. A., Rodríguez-Sánchez, M. R., &amp; Santana, D. (2022). A procedure to predict solar receiver damage during transient conditions. Renewable and Sustainable Energy Reviews, 154, 111905.</a:t>
            </a:r>
          </a:p>
          <a:p>
            <a:pPr marL="0" indent="0">
              <a:spcBef>
                <a:spcPts val="750"/>
              </a:spcBef>
              <a:buNone/>
            </a:pPr>
            <a:r>
              <a:rPr lang="en-US" sz="1200" dirty="0" err="1"/>
              <a:t>Kerkhoff</a:t>
            </a:r>
            <a:r>
              <a:rPr lang="en-US" sz="1200" dirty="0"/>
              <a:t>, JA, &amp; Wagner, MJ. "A Flexible Thermal Model for Solar Cavity Receivers Using Analytical View Factors." Proceedings of the ASME 2021 15th International Conference on Energy Sustainability collocated with the ASME 2021 Heat Transfer Summer Conference. ASME 2021 15th International Conference on Energy Sustainability. Virtual, Online. June 16–18, 2021. V001T02A014. ASME. </a:t>
            </a:r>
            <a:r>
              <a:rPr lang="en-US" sz="1200" u="sng" dirty="0">
                <a:solidFill>
                  <a:schemeClr val="hlink"/>
                </a:solidFill>
                <a:hlinkClick r:id="rId5"/>
              </a:rPr>
              <a:t>https://doi-org.ezproxy.library.wisc.edu/10.1115/ES2021-63810</a:t>
            </a:r>
            <a:r>
              <a:rPr lang="en-US" sz="1200" dirty="0"/>
              <a:t> </a:t>
            </a:r>
            <a:endParaRPr lang="en-US" sz="1200" dirty="0">
              <a:solidFill>
                <a:srgbClr val="222222"/>
              </a:solidFill>
              <a:latin typeface="Arial" panose="020B0604020202020204" pitchFamily="34" charset="0"/>
            </a:endParaRPr>
          </a:p>
          <a:p>
            <a:pPr marL="0" indent="0">
              <a:spcBef>
                <a:spcPts val="750"/>
              </a:spcBef>
              <a:buNone/>
            </a:pPr>
            <a:r>
              <a:rPr lang="en-US" sz="1200" dirty="0" err="1">
                <a:solidFill>
                  <a:srgbClr val="222222"/>
                </a:solidFill>
                <a:latin typeface="Arial" panose="020B0604020202020204" pitchFamily="34" charset="0"/>
              </a:rPr>
              <a:t>Lingrand</a:t>
            </a:r>
            <a:r>
              <a:rPr lang="en-US" sz="1200" dirty="0">
                <a:solidFill>
                  <a:srgbClr val="222222"/>
                </a:solidFill>
                <a:latin typeface="Arial" panose="020B0604020202020204" pitchFamily="34" charset="0"/>
              </a:rPr>
              <a:t>, Diane. </a:t>
            </a:r>
            <a:r>
              <a:rPr lang="en-US" sz="1200" dirty="0">
                <a:solidFill>
                  <a:srgbClr val="222222"/>
                </a:solidFill>
                <a:latin typeface="Arial" panose="020B0604020202020204" pitchFamily="34" charset="0"/>
                <a:hlinkClick r:id="rId6"/>
              </a:rPr>
              <a:t>http://users.polytech.unice.fr/~lingrand/MarchingCubes/algo.html</a:t>
            </a:r>
            <a:r>
              <a:rPr lang="en-US" sz="1200" dirty="0">
                <a:solidFill>
                  <a:srgbClr val="222222"/>
                </a:solidFill>
                <a:latin typeface="Arial" panose="020B0604020202020204" pitchFamily="34" charset="0"/>
              </a:rPr>
              <a:t> </a:t>
            </a:r>
            <a:endParaRPr lang="en-US" sz="1200" b="0" i="0" dirty="0">
              <a:solidFill>
                <a:srgbClr val="222222"/>
              </a:solidFill>
              <a:effectLst/>
              <a:latin typeface="Arial" panose="020B0604020202020204" pitchFamily="34" charset="0"/>
            </a:endParaRPr>
          </a:p>
          <a:p>
            <a:pPr marL="0" indent="0">
              <a:spcBef>
                <a:spcPts val="750"/>
              </a:spcBef>
              <a:buNone/>
            </a:pPr>
            <a:r>
              <a:rPr lang="en-US" sz="1200" b="0" i="0" dirty="0" err="1">
                <a:solidFill>
                  <a:srgbClr val="222222"/>
                </a:solidFill>
                <a:effectLst/>
                <a:latin typeface="Arial" panose="020B0604020202020204" pitchFamily="34" charset="0"/>
              </a:rPr>
              <a:t>Lorensen</a:t>
            </a:r>
            <a:r>
              <a:rPr lang="en-US" sz="1200" b="0" i="0" dirty="0">
                <a:solidFill>
                  <a:srgbClr val="222222"/>
                </a:solidFill>
                <a:effectLst/>
                <a:latin typeface="Arial" panose="020B0604020202020204" pitchFamily="34" charset="0"/>
              </a:rPr>
              <a:t>, W. E., &amp; Cline, H. E. (1987). Marching cubes: A high resolution 3D surface construction algorithm. </a:t>
            </a:r>
            <a:r>
              <a:rPr lang="en-US" sz="1200" b="0" i="1" dirty="0">
                <a:solidFill>
                  <a:srgbClr val="222222"/>
                </a:solidFill>
                <a:effectLst/>
                <a:latin typeface="Arial" panose="020B0604020202020204" pitchFamily="34" charset="0"/>
              </a:rPr>
              <a:t>ACM </a:t>
            </a:r>
            <a:r>
              <a:rPr lang="en-US" sz="1200" b="0" i="1" dirty="0" err="1">
                <a:solidFill>
                  <a:srgbClr val="222222"/>
                </a:solidFill>
                <a:effectLst/>
                <a:latin typeface="Arial" panose="020B0604020202020204" pitchFamily="34" charset="0"/>
              </a:rPr>
              <a:t>siggraph</a:t>
            </a:r>
            <a:r>
              <a:rPr lang="en-US" sz="1200" b="0" i="1" dirty="0">
                <a:solidFill>
                  <a:srgbClr val="222222"/>
                </a:solidFill>
                <a:effectLst/>
                <a:latin typeface="Arial" panose="020B0604020202020204" pitchFamily="34" charset="0"/>
              </a:rPr>
              <a:t> computer graphics</a:t>
            </a:r>
            <a:r>
              <a:rPr lang="en-US" sz="1200" b="0" i="0" dirty="0">
                <a:solidFill>
                  <a:srgbClr val="222222"/>
                </a:solidFill>
                <a:effectLst/>
                <a:latin typeface="Arial" panose="020B0604020202020204" pitchFamily="34" charset="0"/>
              </a:rPr>
              <a:t>, </a:t>
            </a:r>
            <a:r>
              <a:rPr lang="en-US" sz="1200" b="0" i="1" dirty="0">
                <a:solidFill>
                  <a:srgbClr val="222222"/>
                </a:solidFill>
                <a:effectLst/>
                <a:latin typeface="Arial" panose="020B0604020202020204" pitchFamily="34" charset="0"/>
              </a:rPr>
              <a:t>21</a:t>
            </a:r>
            <a:r>
              <a:rPr lang="en-US" sz="1200" b="0" i="0" dirty="0">
                <a:solidFill>
                  <a:srgbClr val="222222"/>
                </a:solidFill>
                <a:effectLst/>
                <a:latin typeface="Arial" panose="020B0604020202020204" pitchFamily="34" charset="0"/>
              </a:rPr>
              <a:t>(4), 163-169.</a:t>
            </a:r>
            <a:endParaRPr lang="en-US" sz="1200" dirty="0"/>
          </a:p>
          <a:p>
            <a:pPr marL="0" indent="0">
              <a:spcBef>
                <a:spcPts val="750"/>
              </a:spcBef>
              <a:buNone/>
            </a:pPr>
            <a:r>
              <a:rPr lang="en-US" sz="1200" dirty="0"/>
              <a:t>Morris, V., &amp; Flynn, D. Total Sky Imager (TSICLDMASK). Atmospheric Radiation Measurement (ARM) User Facility. </a:t>
            </a:r>
            <a:r>
              <a:rPr lang="en-US" sz="1200" u="sng" dirty="0">
                <a:solidFill>
                  <a:schemeClr val="hlink"/>
                </a:solidFill>
                <a:hlinkClick r:id="rId7"/>
              </a:rPr>
              <a:t>https://doi.org/10.5439/1025306</a:t>
            </a:r>
            <a:endParaRPr lang="en-US" sz="1200" dirty="0"/>
          </a:p>
          <a:p>
            <a:pPr marL="0" indent="0">
              <a:spcBef>
                <a:spcPts val="750"/>
              </a:spcBef>
              <a:buNone/>
            </a:pPr>
            <a:r>
              <a:rPr lang="en-US" sz="1200" dirty="0"/>
              <a:t>Narayanaswamy, A., 2015. “An analytic expression for radiation view factor between two arbitrarily oriented planar polygons”. International Journal of Heat and Mass Transfer, 91, pp. 841–847.</a:t>
            </a:r>
          </a:p>
          <a:p>
            <a:pPr marL="0" indent="0">
              <a:spcBef>
                <a:spcPts val="750"/>
              </a:spcBef>
              <a:buNone/>
            </a:pPr>
            <a:r>
              <a:rPr lang="en-US" sz="1200" dirty="0"/>
              <a:t>National Weather Service, Weather Prediction Center, </a:t>
            </a:r>
            <a:r>
              <a:rPr lang="en-US" sz="1200" dirty="0">
                <a:hlinkClick r:id="rId8"/>
              </a:rPr>
              <a:t>https://www.wpc.ncep.noaa.gov/sfc/sfcobs/sfcobs.shtml</a:t>
            </a:r>
            <a:r>
              <a:rPr lang="en-US" sz="1200" dirty="0"/>
              <a:t> (2021)</a:t>
            </a:r>
          </a:p>
          <a:p>
            <a:pPr marL="0" indent="0">
              <a:spcBef>
                <a:spcPts val="750"/>
              </a:spcBef>
              <a:buNone/>
            </a:pPr>
            <a:r>
              <a:rPr lang="en-US" sz="1200" dirty="0" err="1"/>
              <a:t>Neises</a:t>
            </a:r>
            <a:r>
              <a:rPr lang="en-US" sz="1200" dirty="0"/>
              <a:t>, T. W., Wagner, M. J., &amp; Gray, A. K. (2014). Structural design considerations for tubular power tower receivers operating at 650 C (Vol. 45868, p. V001T02A045). American Society of Mechanical Engineers.</a:t>
            </a:r>
          </a:p>
          <a:p>
            <a:pPr marL="0" indent="0">
              <a:spcBef>
                <a:spcPts val="750"/>
              </a:spcBef>
              <a:buNone/>
            </a:pPr>
            <a:endParaRPr lang="en-US" sz="1200" dirty="0"/>
          </a:p>
        </p:txBody>
      </p:sp>
    </p:spTree>
    <p:extLst>
      <p:ext uri="{BB962C8B-B14F-4D97-AF65-F5344CB8AC3E}">
        <p14:creationId xmlns:p14="http://schemas.microsoft.com/office/powerpoint/2010/main" val="3764474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2"/>
          <p:cNvSpPr txBox="1">
            <a:spLocks noGrp="1"/>
          </p:cNvSpPr>
          <p:nvPr>
            <p:ph type="title"/>
          </p:nvPr>
        </p:nvSpPr>
        <p:spPr>
          <a:xfrm>
            <a:off x="619686" y="344370"/>
            <a:ext cx="7886700" cy="683700"/>
          </a:xfrm>
          <a:prstGeom prst="rect">
            <a:avLst/>
          </a:prstGeom>
        </p:spPr>
        <p:txBody>
          <a:bodyPr spcFirstLastPara="1" vert="horz" wrap="square" lIns="91425" tIns="91425" rIns="91425" bIns="91425" rtlCol="0" anchor="ctr" anchorCtr="0">
            <a:noAutofit/>
          </a:bodyPr>
          <a:lstStyle/>
          <a:p>
            <a:pPr>
              <a:spcBef>
                <a:spcPts val="0"/>
              </a:spcBef>
              <a:buClr>
                <a:schemeClr val="dk1"/>
              </a:buClr>
              <a:buSzPts val="1100"/>
            </a:pPr>
            <a:r>
              <a:rPr lang="en-US" dirty="0"/>
              <a:t>Citations</a:t>
            </a:r>
            <a:endParaRPr dirty="0"/>
          </a:p>
        </p:txBody>
      </p:sp>
      <p:sp>
        <p:nvSpPr>
          <p:cNvPr id="186" name="Google Shape;186;p22"/>
          <p:cNvSpPr txBox="1">
            <a:spLocks noGrp="1"/>
          </p:cNvSpPr>
          <p:nvPr>
            <p:ph type="body" idx="1"/>
          </p:nvPr>
        </p:nvSpPr>
        <p:spPr>
          <a:xfrm>
            <a:off x="811530" y="1230600"/>
            <a:ext cx="10961370" cy="9772680"/>
          </a:xfrm>
          <a:prstGeom prst="rect">
            <a:avLst/>
          </a:prstGeom>
        </p:spPr>
        <p:txBody>
          <a:bodyPr spcFirstLastPara="1" vert="horz" wrap="square" lIns="91425" tIns="91425" rIns="91425" bIns="91425" rtlCol="0" anchor="t" anchorCtr="0">
            <a:noAutofit/>
          </a:bodyPr>
          <a:lstStyle/>
          <a:p>
            <a:pPr marL="0" indent="0">
              <a:spcBef>
                <a:spcPts val="750"/>
              </a:spcBef>
              <a:buNone/>
            </a:pPr>
            <a:r>
              <a:rPr lang="en-US" sz="1200" dirty="0" err="1"/>
              <a:t>Noč</a:t>
            </a:r>
            <a:r>
              <a:rPr lang="en-US" sz="1200" dirty="0"/>
              <a:t>, L., </a:t>
            </a:r>
            <a:r>
              <a:rPr lang="en-US" sz="1200" dirty="0" err="1"/>
              <a:t>Šest</a:t>
            </a:r>
            <a:r>
              <a:rPr lang="en-US" sz="1200" dirty="0"/>
              <a:t>, E., </a:t>
            </a:r>
            <a:r>
              <a:rPr lang="en-US" sz="1200" dirty="0" err="1"/>
              <a:t>Kapun</a:t>
            </a:r>
            <a:r>
              <a:rPr lang="en-US" sz="1200" dirty="0"/>
              <a:t>, G., Ruiz-Zepeda, F., Binyamin, Y., </a:t>
            </a:r>
            <a:r>
              <a:rPr lang="en-US" sz="1200" dirty="0" err="1"/>
              <a:t>Merzel</a:t>
            </a:r>
            <a:r>
              <a:rPr lang="en-US" sz="1200" dirty="0"/>
              <a:t>, F., &amp; </a:t>
            </a:r>
            <a:r>
              <a:rPr lang="en-US" sz="1200" dirty="0" err="1"/>
              <a:t>Jerman</a:t>
            </a:r>
            <a:r>
              <a:rPr lang="en-US" sz="1200" dirty="0"/>
              <a:t>, I. (2019). High-solar-absorptance CSP coating characterization and reliability testing with isothermal and cyclic loads for service-life prediction. Energy &amp; Environmental Science, 12(5), 1679-1694.Sentinel Online, Resolutions, </a:t>
            </a:r>
            <a:r>
              <a:rPr lang="en-US" sz="1200" dirty="0">
                <a:hlinkClick r:id="rId3"/>
              </a:rPr>
              <a:t>https://sentinels.copernicus.eu/web/sentinel/user-guides/sentinel-2-msi/resolutions</a:t>
            </a:r>
            <a:r>
              <a:rPr lang="en-US" sz="1200" dirty="0"/>
              <a:t> (2021)</a:t>
            </a:r>
          </a:p>
          <a:p>
            <a:pPr marL="0" indent="0">
              <a:spcBef>
                <a:spcPts val="750"/>
              </a:spcBef>
              <a:buNone/>
            </a:pPr>
            <a:r>
              <a:rPr lang="en-US" sz="1200" dirty="0"/>
              <a:t>Nouri, B., Wilbert, S., Blum, N., Kuhn, P., Schmidt, T., Yasser, Z., ... &amp; </a:t>
            </a:r>
            <a:r>
              <a:rPr lang="en-US" sz="1200" dirty="0" err="1"/>
              <a:t>Pitz</a:t>
            </a:r>
            <a:r>
              <a:rPr lang="en-US" sz="1200" dirty="0"/>
              <a:t>-Paal, R. (2020, December). Evaluation of an all sky imager based nowcasting system for distinct conditions and five sites. In AIP Conference Proceedings (Vol. 2303, No. 1, p. 180006). AIP Publishing LLC.</a:t>
            </a:r>
          </a:p>
          <a:p>
            <a:pPr marL="0" indent="0">
              <a:spcBef>
                <a:spcPts val="750"/>
              </a:spcBef>
              <a:buNone/>
            </a:pPr>
            <a:r>
              <a:rPr lang="en-US" sz="1200" dirty="0"/>
              <a:t>Nouri, B., Wilbert, S., Kuhn, P., </a:t>
            </a:r>
            <a:r>
              <a:rPr lang="en-US" sz="1200" dirty="0" err="1"/>
              <a:t>Hanrieder</a:t>
            </a:r>
            <a:r>
              <a:rPr lang="en-US" sz="1200" dirty="0"/>
              <a:t>, N., </a:t>
            </a:r>
            <a:r>
              <a:rPr lang="en-US" sz="1200" dirty="0" err="1"/>
              <a:t>Schroedter-Homscheidt</a:t>
            </a:r>
            <a:r>
              <a:rPr lang="en-US" sz="1200" dirty="0"/>
              <a:t>, M., </a:t>
            </a:r>
            <a:r>
              <a:rPr lang="en-US" sz="1200" dirty="0" err="1"/>
              <a:t>Kazantzidis</a:t>
            </a:r>
            <a:r>
              <a:rPr lang="en-US" sz="1200" dirty="0"/>
              <a:t>, A., ... &amp; </a:t>
            </a:r>
            <a:r>
              <a:rPr lang="en-US" sz="1200" dirty="0" err="1"/>
              <a:t>Pitz</a:t>
            </a:r>
            <a:r>
              <a:rPr lang="en-US" sz="1200" dirty="0"/>
              <a:t>-Paal, R. (2019). Real-time uncertainty specification of all sky imager derived irradiance nowcasts. Remote Sensing, 11(9), 1059.[2] </a:t>
            </a:r>
            <a:r>
              <a:rPr lang="en-US" sz="1200" dirty="0" err="1"/>
              <a:t>Schwager</a:t>
            </a:r>
            <a:r>
              <a:rPr lang="en-US" sz="1200" dirty="0"/>
              <a:t>, C., </a:t>
            </a:r>
            <a:r>
              <a:rPr lang="en-US" sz="1200" dirty="0" err="1"/>
              <a:t>Boura</a:t>
            </a:r>
            <a:r>
              <a:rPr lang="en-US" sz="1200" dirty="0"/>
              <a:t>, C. J. T., Flesch, R., </a:t>
            </a:r>
            <a:r>
              <a:rPr lang="en-US" sz="1200" dirty="0" err="1"/>
              <a:t>Alexopoulos</a:t>
            </a:r>
            <a:r>
              <a:rPr lang="en-US" sz="1200" dirty="0"/>
              <a:t>, S., &amp; Herrmann, U. (2019, July). Improved efficiency prediction of a molten salt receiver based on dynamic cloud passage simulation. In AIP Conference Proceedings (Vol. 2126, No. 1, p. 030054). AIP Publishing LLC.</a:t>
            </a:r>
          </a:p>
          <a:p>
            <a:pPr marL="0" indent="0">
              <a:spcBef>
                <a:spcPts val="750"/>
              </a:spcBef>
              <a:buNone/>
            </a:pPr>
            <a:r>
              <a:rPr lang="en-US" sz="1200" b="0" i="0" dirty="0">
                <a:solidFill>
                  <a:srgbClr val="222222"/>
                </a:solidFill>
                <a:effectLst/>
                <a:latin typeface="Arial" panose="020B0604020202020204" pitchFamily="34" charset="0"/>
              </a:rPr>
              <a:t>Nouri, B., Kuhn, P., Wilbert, S., </a:t>
            </a:r>
            <a:r>
              <a:rPr lang="en-US" sz="1200" b="0" i="0" dirty="0" err="1">
                <a:solidFill>
                  <a:srgbClr val="222222"/>
                </a:solidFill>
                <a:effectLst/>
                <a:latin typeface="Arial" panose="020B0604020202020204" pitchFamily="34" charset="0"/>
              </a:rPr>
              <a:t>Prahl</a:t>
            </a:r>
            <a:r>
              <a:rPr lang="en-US" sz="1200" b="0" i="0" dirty="0">
                <a:solidFill>
                  <a:srgbClr val="222222"/>
                </a:solidFill>
                <a:effectLst/>
                <a:latin typeface="Arial" panose="020B0604020202020204" pitchFamily="34" charset="0"/>
              </a:rPr>
              <a:t>, C., </a:t>
            </a:r>
            <a:r>
              <a:rPr lang="en-US" sz="1200" b="0" i="0" dirty="0" err="1">
                <a:solidFill>
                  <a:srgbClr val="222222"/>
                </a:solidFill>
                <a:effectLst/>
                <a:latin typeface="Arial" panose="020B0604020202020204" pitchFamily="34" charset="0"/>
              </a:rPr>
              <a:t>Pitz</a:t>
            </a:r>
            <a:r>
              <a:rPr lang="en-US" sz="1200" b="0" i="0" dirty="0">
                <a:solidFill>
                  <a:srgbClr val="222222"/>
                </a:solidFill>
                <a:effectLst/>
                <a:latin typeface="Arial" panose="020B0604020202020204" pitchFamily="34" charset="0"/>
              </a:rPr>
              <a:t>-Paal, R., Blanc, P., ... &amp; Heineman, D. (2018, November). Nowcasting of DNI maps for the solar field based on voxel carving and individual 3D cloud objects from all sky images. In </a:t>
            </a:r>
            <a:r>
              <a:rPr lang="en-US" sz="1200" b="0" i="1" dirty="0">
                <a:solidFill>
                  <a:srgbClr val="222222"/>
                </a:solidFill>
                <a:effectLst/>
                <a:latin typeface="Arial" panose="020B0604020202020204" pitchFamily="34" charset="0"/>
              </a:rPr>
              <a:t>AIP Conference Proceedings</a:t>
            </a:r>
            <a:r>
              <a:rPr lang="en-US" sz="1200" b="0" i="0" dirty="0">
                <a:solidFill>
                  <a:srgbClr val="222222"/>
                </a:solidFill>
                <a:effectLst/>
                <a:latin typeface="Arial" panose="020B0604020202020204" pitchFamily="34" charset="0"/>
              </a:rPr>
              <a:t> (Vol. 2033, No. 1, p. 190011). AIP Publishing LLC</a:t>
            </a:r>
            <a:endParaRPr lang="en-US" sz="1200" dirty="0"/>
          </a:p>
          <a:p>
            <a:pPr marL="0" indent="0">
              <a:spcBef>
                <a:spcPts val="750"/>
              </a:spcBef>
              <a:buNone/>
            </a:pPr>
            <a:r>
              <a:rPr lang="en-US" sz="1200" dirty="0"/>
              <a:t>Pacheco, J. E., Bradshaw, R. W., Dawson, D. B., De la Rosa, W., Gilbert, R., &amp; Goods, S. H. (2002). Final test and evaluation results from the solar two project. SAND2002-0120, 1-294.</a:t>
            </a:r>
            <a:endParaRPr lang="en-US" sz="1200" dirty="0">
              <a:solidFill>
                <a:srgbClr val="222222"/>
              </a:solidFill>
              <a:latin typeface="Arial" panose="020B0604020202020204" pitchFamily="34" charset="0"/>
            </a:endParaRPr>
          </a:p>
          <a:p>
            <a:pPr marL="0" indent="0">
              <a:spcBef>
                <a:spcPts val="750"/>
              </a:spcBef>
              <a:buNone/>
            </a:pPr>
            <a:r>
              <a:rPr lang="en-US" sz="1200" dirty="0"/>
              <a:t>Pedro, H.T.C., Larson, D.P., Coimbra, C.F.M., 2019. A comprehensive dataset for the accelerated development and benchmarking of solar forecasting methods. Journal of Renewable and Sustainable Energy 11, 036102. </a:t>
            </a:r>
            <a:r>
              <a:rPr lang="en-US" sz="1200" u="sng" dirty="0">
                <a:solidFill>
                  <a:schemeClr val="hlink"/>
                </a:solidFill>
                <a:hlinkClick r:id="rId4"/>
              </a:rPr>
              <a:t>https://doi.org/10.1063/1.5094494</a:t>
            </a:r>
            <a:r>
              <a:rPr lang="en-US" sz="1200" dirty="0"/>
              <a:t> </a:t>
            </a:r>
          </a:p>
          <a:p>
            <a:pPr marL="0" indent="0">
              <a:spcBef>
                <a:spcPts val="750"/>
              </a:spcBef>
              <a:buNone/>
            </a:pPr>
            <a:r>
              <a:rPr lang="en-US" sz="1200" dirty="0"/>
              <a:t>Ramirez, L., &amp; </a:t>
            </a:r>
            <a:r>
              <a:rPr lang="en-US" sz="1200" dirty="0" err="1"/>
              <a:t>Vindel</a:t>
            </a:r>
            <a:r>
              <a:rPr lang="en-US" sz="1200" dirty="0"/>
              <a:t>, J. M. (2017). Forecasting and nowcasting of DNI for concentrating solar thermal systems. Advances in Concentrating Solar Thermal Research and Technology, 293-310. </a:t>
            </a:r>
            <a:endParaRPr lang="en-US" sz="1200" dirty="0">
              <a:solidFill>
                <a:srgbClr val="222222"/>
              </a:solidFill>
              <a:latin typeface="Arial" panose="020B0604020202020204" pitchFamily="34" charset="0"/>
            </a:endParaRPr>
          </a:p>
          <a:p>
            <a:pPr marL="0" indent="0">
              <a:spcBef>
                <a:spcPts val="750"/>
              </a:spcBef>
              <a:buNone/>
            </a:pPr>
            <a:r>
              <a:rPr lang="en-US" sz="1200" dirty="0">
                <a:solidFill>
                  <a:srgbClr val="222222"/>
                </a:solidFill>
                <a:latin typeface="Arial" panose="020B0604020202020204" pitchFamily="34" charset="0"/>
              </a:rPr>
              <a:t>Sci-kit image, </a:t>
            </a:r>
            <a:r>
              <a:rPr lang="en-US" sz="1200" dirty="0">
                <a:solidFill>
                  <a:srgbClr val="222222"/>
                </a:solidFill>
                <a:latin typeface="Arial" panose="020B0604020202020204" pitchFamily="34" charset="0"/>
                <a:hlinkClick r:id="rId5"/>
              </a:rPr>
              <a:t>https://scikit-image.org/docs/0.8.0/api/skimage.measure.find_contours.html</a:t>
            </a:r>
            <a:r>
              <a:rPr lang="en-US" sz="1200" dirty="0">
                <a:solidFill>
                  <a:srgbClr val="222222"/>
                </a:solidFill>
                <a:latin typeface="Arial" panose="020B0604020202020204" pitchFamily="34" charset="0"/>
              </a:rPr>
              <a:t> </a:t>
            </a:r>
            <a:endParaRPr lang="en-US" sz="1200" dirty="0"/>
          </a:p>
          <a:p>
            <a:pPr marL="0" indent="0">
              <a:spcBef>
                <a:spcPts val="750"/>
              </a:spcBef>
              <a:buNone/>
            </a:pPr>
            <a:r>
              <a:rPr lang="en-US" sz="1200" dirty="0" err="1"/>
              <a:t>Sirch</a:t>
            </a:r>
            <a:r>
              <a:rPr lang="en-US" sz="1200" dirty="0"/>
              <a:t>, T., </a:t>
            </a:r>
            <a:r>
              <a:rPr lang="en-US" sz="1200" dirty="0" err="1"/>
              <a:t>Bugliaro</a:t>
            </a:r>
            <a:r>
              <a:rPr lang="en-US" sz="1200" dirty="0"/>
              <a:t>, L., </a:t>
            </a:r>
            <a:r>
              <a:rPr lang="en-US" sz="1200" dirty="0" err="1"/>
              <a:t>Zinner</a:t>
            </a:r>
            <a:r>
              <a:rPr lang="en-US" sz="1200" dirty="0"/>
              <a:t>, T., </a:t>
            </a:r>
            <a:r>
              <a:rPr lang="en-US" sz="1200" dirty="0" err="1"/>
              <a:t>Möhrlein</a:t>
            </a:r>
            <a:r>
              <a:rPr lang="en-US" sz="1200" dirty="0"/>
              <a:t>, M., &amp; Vazquez-Navarro, M. (2017). Cloud and DNI nowcasting with MSG/SEVIRI for the optimized operation of concentrating solar power plants. Atmospheric Measurement Techniques, 10(2), 409-429.</a:t>
            </a:r>
          </a:p>
          <a:p>
            <a:pPr marL="0" indent="0">
              <a:spcBef>
                <a:spcPts val="750"/>
              </a:spcBef>
              <a:buNone/>
            </a:pPr>
            <a:r>
              <a:rPr lang="en-US" sz="1200" dirty="0" err="1">
                <a:solidFill>
                  <a:srgbClr val="0479A8"/>
                </a:solidFill>
                <a:hlinkClick r:id="rId6">
                  <a:extLst>
                    <a:ext uri="{A12FA001-AC4F-418D-AE19-62706E023703}">
                      <ahyp:hlinkClr xmlns:ahyp="http://schemas.microsoft.com/office/drawing/2018/hyperlinkcolor" val="tx"/>
                    </a:ext>
                  </a:extLst>
                </a:hlinkClick>
              </a:rPr>
              <a:t>Srlife</a:t>
            </a:r>
            <a:r>
              <a:rPr lang="en-US" sz="1200" dirty="0">
                <a:hlinkClick r:id="rId6">
                  <a:extLst>
                    <a:ext uri="{A12FA001-AC4F-418D-AE19-62706E023703}">
                      <ahyp:hlinkClr xmlns:ahyp="http://schemas.microsoft.com/office/drawing/2018/hyperlinkcolor" val="tx"/>
                    </a:ext>
                  </a:extLst>
                </a:hlinkClick>
              </a:rPr>
              <a:t> </a:t>
            </a:r>
            <a:r>
              <a:rPr lang="en-US" sz="1200" u="sng" dirty="0">
                <a:solidFill>
                  <a:srgbClr val="0479A8"/>
                </a:solidFill>
                <a:hlinkClick r:id="rId6">
                  <a:extLst>
                    <a:ext uri="{A12FA001-AC4F-418D-AE19-62706E023703}">
                      <ahyp:hlinkClr xmlns:ahyp="http://schemas.microsoft.com/office/drawing/2018/hyperlinkcolor" val="tx"/>
                    </a:ext>
                  </a:extLst>
                </a:hlinkClick>
              </a:rPr>
              <a:t>https://srlife.readthedocs.io/en/latest/</a:t>
            </a:r>
            <a:r>
              <a:rPr lang="en-US" sz="1200" dirty="0"/>
              <a:t> </a:t>
            </a:r>
          </a:p>
          <a:p>
            <a:pPr marL="0" indent="0">
              <a:spcBef>
                <a:spcPts val="750"/>
              </a:spcBef>
              <a:buNone/>
            </a:pPr>
            <a:endParaRPr lang="en-US" sz="1200" dirty="0"/>
          </a:p>
        </p:txBody>
      </p:sp>
    </p:spTree>
    <p:extLst>
      <p:ext uri="{BB962C8B-B14F-4D97-AF65-F5344CB8AC3E}">
        <p14:creationId xmlns:p14="http://schemas.microsoft.com/office/powerpoint/2010/main" val="25593773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E2B3-D845-40BE-9347-C429146117BE}"/>
              </a:ext>
            </a:extLst>
          </p:cNvPr>
          <p:cNvSpPr>
            <a:spLocks noGrp="1"/>
          </p:cNvSpPr>
          <p:nvPr>
            <p:ph type="title"/>
          </p:nvPr>
        </p:nvSpPr>
        <p:spPr/>
        <p:txBody>
          <a:bodyPr/>
          <a:lstStyle/>
          <a:p>
            <a:r>
              <a:rPr lang="en-US" dirty="0"/>
              <a:t>Extras</a:t>
            </a:r>
          </a:p>
        </p:txBody>
      </p:sp>
    </p:spTree>
    <p:extLst>
      <p:ext uri="{BB962C8B-B14F-4D97-AF65-F5344CB8AC3E}">
        <p14:creationId xmlns:p14="http://schemas.microsoft.com/office/powerpoint/2010/main" val="16579371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2" name="Google Shape;72;p12"/>
          <p:cNvSpPr txBox="1"/>
          <p:nvPr/>
        </p:nvSpPr>
        <p:spPr>
          <a:xfrm>
            <a:off x="2152649" y="5235101"/>
            <a:ext cx="8441969" cy="1553215"/>
          </a:xfrm>
          <a:prstGeom prst="rect">
            <a:avLst/>
          </a:prstGeom>
          <a:solidFill>
            <a:schemeClr val="lt1"/>
          </a:solidFill>
          <a:ln>
            <a:noFill/>
          </a:ln>
        </p:spPr>
        <p:txBody>
          <a:bodyPr spcFirstLastPara="1" wrap="square" lIns="91425" tIns="91425" rIns="91425" bIns="91425" anchor="t" anchorCtr="0">
            <a:spAutoFit/>
          </a:bodyPr>
          <a:lstStyle/>
          <a:p>
            <a:pPr>
              <a:lnSpc>
                <a:spcPct val="90000"/>
              </a:lnSpc>
              <a:spcBef>
                <a:spcPts val="750"/>
              </a:spcBef>
            </a:pPr>
            <a:r>
              <a:rPr lang="en-US" sz="2100" b="1" dirty="0">
                <a:solidFill>
                  <a:schemeClr val="dk1"/>
                </a:solidFill>
              </a:rPr>
              <a:t>Task 4: Application and optimization </a:t>
            </a:r>
            <a:r>
              <a:rPr lang="en-US" sz="2100" dirty="0">
                <a:solidFill>
                  <a:schemeClr val="dk1"/>
                </a:solidFill>
              </a:rPr>
              <a:t>// shared responsibility</a:t>
            </a:r>
            <a:endParaRPr lang="en-US" sz="2100" b="1" dirty="0">
              <a:solidFill>
                <a:schemeClr val="dk1"/>
              </a:solidFill>
            </a:endParaRPr>
          </a:p>
          <a:p>
            <a:pPr>
              <a:lnSpc>
                <a:spcPct val="90000"/>
              </a:lnSpc>
              <a:spcBef>
                <a:spcPts val="750"/>
              </a:spcBef>
            </a:pPr>
            <a:r>
              <a:rPr lang="en-US" sz="2100" dirty="0">
                <a:solidFill>
                  <a:schemeClr val="dk1"/>
                </a:solidFill>
              </a:rPr>
              <a:t>- Modifying optimization model to deal with variability factors. Explore how these factors impact initial design modeling and long-term system performance.</a:t>
            </a:r>
          </a:p>
        </p:txBody>
      </p:sp>
      <p:sp>
        <p:nvSpPr>
          <p:cNvPr id="68" name="Google Shape;68;p12"/>
          <p:cNvSpPr txBox="1">
            <a:spLocks noGrp="1"/>
          </p:cNvSpPr>
          <p:nvPr>
            <p:ph type="title"/>
          </p:nvPr>
        </p:nvSpPr>
        <p:spPr>
          <a:xfrm>
            <a:off x="655544" y="294500"/>
            <a:ext cx="7886700" cy="683700"/>
          </a:xfrm>
          <a:prstGeom prst="rect">
            <a:avLst/>
          </a:prstGeom>
        </p:spPr>
        <p:txBody>
          <a:bodyPr spcFirstLastPara="1" vert="horz" wrap="square" lIns="91425" tIns="91425" rIns="91425" bIns="91425" rtlCol="0" anchor="ctr" anchorCtr="0">
            <a:noAutofit/>
          </a:bodyPr>
          <a:lstStyle/>
          <a:p>
            <a:pPr marL="19050">
              <a:spcBef>
                <a:spcPts val="0"/>
              </a:spcBef>
              <a:buSzPts val="3300"/>
            </a:pPr>
            <a:r>
              <a:rPr lang="en-US" dirty="0"/>
              <a:t>Tasks</a:t>
            </a:r>
            <a:endParaRPr dirty="0"/>
          </a:p>
        </p:txBody>
      </p:sp>
      <p:sp>
        <p:nvSpPr>
          <p:cNvPr id="69" name="Google Shape;69;p12"/>
          <p:cNvSpPr txBox="1">
            <a:spLocks noGrp="1"/>
          </p:cNvSpPr>
          <p:nvPr>
            <p:ph type="body" idx="1"/>
          </p:nvPr>
        </p:nvSpPr>
        <p:spPr>
          <a:xfrm>
            <a:off x="2152648" y="1168146"/>
            <a:ext cx="3886200" cy="3906774"/>
          </a:xfrm>
          <a:prstGeom prst="rect">
            <a:avLst/>
          </a:prstGeom>
        </p:spPr>
        <p:txBody>
          <a:bodyPr spcFirstLastPara="1" vert="horz" wrap="square" lIns="91425" tIns="91425" rIns="91425" bIns="91425" rtlCol="0" anchor="t" anchorCtr="0">
            <a:noAutofit/>
          </a:bodyPr>
          <a:lstStyle/>
          <a:p>
            <a:pPr marL="0" indent="0">
              <a:spcBef>
                <a:spcPts val="750"/>
              </a:spcBef>
              <a:buNone/>
            </a:pPr>
            <a:r>
              <a:rPr lang="en-US" sz="2000" b="1" dirty="0"/>
              <a:t>Task 3:</a:t>
            </a:r>
            <a:r>
              <a:rPr lang="en-US" sz="2000" dirty="0"/>
              <a:t> </a:t>
            </a:r>
            <a:r>
              <a:rPr lang="en-US" sz="2000" b="1" dirty="0"/>
              <a:t>First-principles baseline modeling</a:t>
            </a:r>
            <a:endParaRPr sz="2000" dirty="0"/>
          </a:p>
          <a:p>
            <a:pPr marL="457200" indent="-361950">
              <a:spcBef>
                <a:spcPts val="750"/>
              </a:spcBef>
              <a:buSzPts val="2100"/>
              <a:buChar char="-"/>
            </a:pPr>
            <a:r>
              <a:rPr lang="en-US" sz="2000" dirty="0"/>
              <a:t>Given solar resource data from </a:t>
            </a:r>
            <a:r>
              <a:rPr lang="en-US" sz="2000" b="1" dirty="0"/>
              <a:t>Task 1</a:t>
            </a:r>
            <a:r>
              <a:rPr lang="en-US" sz="2000" dirty="0"/>
              <a:t> and </a:t>
            </a:r>
            <a:r>
              <a:rPr lang="en-US" sz="2000" b="1" dirty="0"/>
              <a:t>Task 5</a:t>
            </a:r>
            <a:r>
              <a:rPr lang="en-US" sz="2000" dirty="0"/>
              <a:t>, the goal is to create a </a:t>
            </a:r>
            <a:r>
              <a:rPr lang="en-US" sz="2000" b="1" dirty="0"/>
              <a:t>thermal model</a:t>
            </a:r>
            <a:r>
              <a:rPr lang="en-US" sz="2000" dirty="0"/>
              <a:t> of the receiver from first principles that can then be fed as </a:t>
            </a:r>
            <a:r>
              <a:rPr lang="en-US" sz="2000" b="1" dirty="0"/>
              <a:t>input to an ML</a:t>
            </a:r>
            <a:r>
              <a:rPr lang="en-US" sz="2000" dirty="0"/>
              <a:t> program, which is trained on observed receiver thermal data to </a:t>
            </a:r>
            <a:r>
              <a:rPr lang="en-US" sz="2000" b="1" dirty="0"/>
              <a:t>reduce errors between the model and observed data </a:t>
            </a:r>
            <a:endParaRPr sz="2000" b="1" dirty="0"/>
          </a:p>
        </p:txBody>
      </p:sp>
      <p:sp>
        <p:nvSpPr>
          <p:cNvPr id="70" name="Google Shape;70;p12"/>
          <p:cNvSpPr txBox="1">
            <a:spLocks noGrp="1"/>
          </p:cNvSpPr>
          <p:nvPr>
            <p:ph type="body" idx="2"/>
          </p:nvPr>
        </p:nvSpPr>
        <p:spPr>
          <a:xfrm>
            <a:off x="6153150" y="1168146"/>
            <a:ext cx="4077372" cy="5023200"/>
          </a:xfrm>
          <a:prstGeom prst="rect">
            <a:avLst/>
          </a:prstGeom>
        </p:spPr>
        <p:txBody>
          <a:bodyPr spcFirstLastPara="1" vert="horz" wrap="square" lIns="91425" tIns="91425" rIns="91425" bIns="91425" rtlCol="0" anchor="t" anchorCtr="0">
            <a:noAutofit/>
          </a:bodyPr>
          <a:lstStyle/>
          <a:p>
            <a:pPr marL="0" indent="0">
              <a:spcBef>
                <a:spcPts val="750"/>
              </a:spcBef>
              <a:buNone/>
            </a:pPr>
            <a:r>
              <a:rPr lang="en-US" sz="2000" b="1" dirty="0"/>
              <a:t>Task 2:</a:t>
            </a:r>
            <a:r>
              <a:rPr lang="en-US" sz="2000" dirty="0"/>
              <a:t> </a:t>
            </a:r>
            <a:r>
              <a:rPr lang="en-US" sz="2000" b="1" dirty="0"/>
              <a:t>ML Model Development - Solar Field Production</a:t>
            </a:r>
            <a:endParaRPr sz="2000" b="1" dirty="0"/>
          </a:p>
          <a:p>
            <a:pPr marL="457200" indent="-361950">
              <a:spcBef>
                <a:spcPts val="750"/>
              </a:spcBef>
              <a:buSzPts val="2100"/>
              <a:buChar char="-"/>
            </a:pPr>
            <a:r>
              <a:rPr lang="en-US" sz="2000" dirty="0"/>
              <a:t>Using the model from Task 3 as </a:t>
            </a:r>
            <a:r>
              <a:rPr lang="en-US" sz="2000" b="1" dirty="0"/>
              <a:t>input</a:t>
            </a:r>
            <a:r>
              <a:rPr lang="en-US" sz="2000" dirty="0"/>
              <a:t> and </a:t>
            </a:r>
            <a:r>
              <a:rPr lang="en-US" sz="2000" b="1" dirty="0"/>
              <a:t>observed data</a:t>
            </a:r>
            <a:r>
              <a:rPr lang="en-US" sz="2000" dirty="0"/>
              <a:t> as the </a:t>
            </a:r>
            <a:r>
              <a:rPr lang="en-US" sz="2000" b="1" dirty="0"/>
              <a:t>training set</a:t>
            </a:r>
            <a:r>
              <a:rPr lang="en-US" sz="2000" dirty="0"/>
              <a:t>, the goal is to create a multidimensional neural network to </a:t>
            </a:r>
            <a:r>
              <a:rPr lang="en-US" sz="2000" b="1" dirty="0"/>
              <a:t>reduce error between the input model and the observed data</a:t>
            </a:r>
            <a:r>
              <a:rPr lang="en-US" sz="2000" dirty="0"/>
              <a:t>. </a:t>
            </a:r>
            <a:endParaRPr sz="2000" dirty="0"/>
          </a:p>
          <a:p>
            <a:pPr marL="457200" indent="-361950">
              <a:spcBef>
                <a:spcPts val="0"/>
              </a:spcBef>
              <a:buSzPts val="2100"/>
              <a:buChar char="-"/>
            </a:pPr>
            <a:r>
              <a:rPr lang="en-US" sz="2000" dirty="0"/>
              <a:t>Mathematically, the function minimized is:</a:t>
            </a:r>
            <a:endParaRPr sz="2000" dirty="0"/>
          </a:p>
        </p:txBody>
      </p:sp>
      <p:pic>
        <p:nvPicPr>
          <p:cNvPr id="71" name="Google Shape;71;p12"/>
          <p:cNvPicPr preferRelativeResize="0"/>
          <p:nvPr/>
        </p:nvPicPr>
        <p:blipFill>
          <a:blip r:embed="rId3">
            <a:alphaModFix/>
          </a:blip>
          <a:stretch>
            <a:fillRect/>
          </a:stretch>
        </p:blipFill>
        <p:spPr>
          <a:xfrm>
            <a:off x="6656665" y="4753175"/>
            <a:ext cx="3937954" cy="683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a:off x="987238" y="341499"/>
            <a:ext cx="8811358" cy="683700"/>
          </a:xfrm>
          <a:prstGeom prst="rect">
            <a:avLst/>
          </a:prstGeom>
        </p:spPr>
        <p:txBody>
          <a:bodyPr spcFirstLastPara="1" vert="horz" wrap="square" lIns="91425" tIns="91425" rIns="91425" bIns="91425" rtlCol="0" anchor="ctr" anchorCtr="0">
            <a:noAutofit/>
          </a:bodyPr>
          <a:lstStyle/>
          <a:p>
            <a:pPr marL="19050">
              <a:spcBef>
                <a:spcPts val="0"/>
              </a:spcBef>
              <a:buSzPts val="3300"/>
            </a:pPr>
            <a:r>
              <a:rPr lang="en-US" dirty="0"/>
              <a:t>Sub-Tasks</a:t>
            </a:r>
            <a:endParaRPr dirty="0"/>
          </a:p>
        </p:txBody>
      </p:sp>
      <p:sp>
        <p:nvSpPr>
          <p:cNvPr id="69" name="Google Shape;69;p12"/>
          <p:cNvSpPr txBox="1">
            <a:spLocks noGrp="1"/>
          </p:cNvSpPr>
          <p:nvPr>
            <p:ph type="body" idx="1"/>
          </p:nvPr>
        </p:nvSpPr>
        <p:spPr>
          <a:xfrm>
            <a:off x="2152648" y="1259586"/>
            <a:ext cx="8811360" cy="4668774"/>
          </a:xfrm>
          <a:prstGeom prst="rect">
            <a:avLst/>
          </a:prstGeom>
        </p:spPr>
        <p:txBody>
          <a:bodyPr spcFirstLastPara="1" vert="horz" wrap="square" lIns="91425" tIns="91425" rIns="91425" bIns="91425" rtlCol="0" anchor="t" anchorCtr="0">
            <a:noAutofit/>
          </a:bodyPr>
          <a:lstStyle/>
          <a:p>
            <a:pPr marL="0" indent="0">
              <a:spcBef>
                <a:spcPts val="750"/>
              </a:spcBef>
              <a:buNone/>
            </a:pPr>
            <a:r>
              <a:rPr lang="en-US" sz="2000" b="1" dirty="0"/>
              <a:t>Task 3:</a:t>
            </a:r>
            <a:r>
              <a:rPr lang="en-US" sz="2000" dirty="0"/>
              <a:t> </a:t>
            </a:r>
            <a:r>
              <a:rPr lang="en-US" sz="2000" b="1" dirty="0"/>
              <a:t>First-principles baseline modeling (NREL, UW)</a:t>
            </a:r>
          </a:p>
          <a:p>
            <a:pPr>
              <a:spcBef>
                <a:spcPts val="750"/>
              </a:spcBef>
              <a:buFontTx/>
              <a:buChar char="-"/>
            </a:pPr>
            <a:r>
              <a:rPr lang="en-US" sz="2000" b="1" dirty="0"/>
              <a:t>Sub Task 3.1: Optical modeling modifications</a:t>
            </a:r>
          </a:p>
          <a:p>
            <a:pPr lvl="1">
              <a:spcBef>
                <a:spcPts val="750"/>
              </a:spcBef>
              <a:buFontTx/>
              <a:buChar char="-"/>
            </a:pPr>
            <a:r>
              <a:rPr lang="en-US" sz="1600" dirty="0"/>
              <a:t>Adjusting </a:t>
            </a:r>
            <a:r>
              <a:rPr lang="en-US" sz="1600" dirty="0" err="1"/>
              <a:t>SolarPILOT</a:t>
            </a:r>
            <a:r>
              <a:rPr lang="en-US" sz="1600" dirty="0"/>
              <a:t>/</a:t>
            </a:r>
            <a:r>
              <a:rPr lang="en-US" sz="1600" dirty="0" err="1"/>
              <a:t>CoPylot</a:t>
            </a:r>
            <a:r>
              <a:rPr lang="en-US" sz="1600" dirty="0"/>
              <a:t> to work with transient cloud time series data</a:t>
            </a:r>
          </a:p>
          <a:p>
            <a:pPr marL="0" indent="0">
              <a:spcBef>
                <a:spcPts val="750"/>
              </a:spcBef>
              <a:buNone/>
            </a:pPr>
            <a:r>
              <a:rPr lang="en-US" sz="2000" b="1" dirty="0"/>
              <a:t>Task 2:</a:t>
            </a:r>
            <a:r>
              <a:rPr lang="en-US" sz="2000" dirty="0"/>
              <a:t> </a:t>
            </a:r>
            <a:r>
              <a:rPr lang="en-US" sz="2000" b="1" dirty="0"/>
              <a:t>ML Model Development - Solar Field Production (BSE, UW, NREL)</a:t>
            </a:r>
          </a:p>
          <a:p>
            <a:pPr>
              <a:spcBef>
                <a:spcPts val="750"/>
              </a:spcBef>
              <a:buFontTx/>
              <a:buChar char="-"/>
            </a:pPr>
            <a:r>
              <a:rPr lang="en-US" sz="2000" b="1" dirty="0"/>
              <a:t>Sub Task 2.1: Variability classification model</a:t>
            </a:r>
          </a:p>
          <a:p>
            <a:pPr lvl="1">
              <a:spcBef>
                <a:spcPts val="750"/>
              </a:spcBef>
              <a:buFontTx/>
              <a:buChar char="-"/>
            </a:pPr>
            <a:r>
              <a:rPr lang="en-US" sz="1600" dirty="0"/>
              <a:t>Developing a ML model to correlate Heliostat PV output with DNI</a:t>
            </a:r>
          </a:p>
          <a:p>
            <a:pPr>
              <a:spcBef>
                <a:spcPts val="750"/>
              </a:spcBef>
              <a:buFontTx/>
              <a:buChar char="-"/>
            </a:pPr>
            <a:r>
              <a:rPr lang="en-US" sz="2000" b="1" dirty="0"/>
              <a:t>Sub Task 2.2: Receiver thermal production prediction</a:t>
            </a:r>
          </a:p>
          <a:p>
            <a:pPr lvl="1">
              <a:spcBef>
                <a:spcPts val="750"/>
              </a:spcBef>
              <a:buFontTx/>
              <a:buChar char="-"/>
            </a:pPr>
            <a:r>
              <a:rPr lang="en-US" sz="1600" dirty="0"/>
              <a:t>Developing a ML model to predict thermal data from solar flux and other weather inputs</a:t>
            </a:r>
          </a:p>
          <a:p>
            <a:pPr>
              <a:spcBef>
                <a:spcPts val="750"/>
              </a:spcBef>
              <a:buFontTx/>
              <a:buChar char="-"/>
            </a:pPr>
            <a:r>
              <a:rPr lang="en-US" sz="2000" b="1" dirty="0"/>
              <a:t>Sub Task 2.3: Solar resource forecasting</a:t>
            </a:r>
          </a:p>
          <a:p>
            <a:pPr lvl="1">
              <a:spcBef>
                <a:spcPts val="750"/>
              </a:spcBef>
              <a:buFontTx/>
              <a:buChar char="-"/>
            </a:pPr>
            <a:r>
              <a:rPr lang="en-US" sz="1600" dirty="0"/>
              <a:t>Developing a ML model to predict spatial DNI data at future timesteps</a:t>
            </a:r>
          </a:p>
          <a:p>
            <a:pPr marL="0" indent="0">
              <a:spcBef>
                <a:spcPts val="750"/>
              </a:spcBef>
              <a:buNone/>
            </a:pPr>
            <a:r>
              <a:rPr lang="en-US" sz="2000" b="1" dirty="0">
                <a:solidFill>
                  <a:schemeClr val="dk1"/>
                </a:solidFill>
              </a:rPr>
              <a:t>Task 4: Application and optimization (UW, NREL, BSE)</a:t>
            </a:r>
          </a:p>
        </p:txBody>
      </p:sp>
    </p:spTree>
    <p:extLst>
      <p:ext uri="{BB962C8B-B14F-4D97-AF65-F5344CB8AC3E}">
        <p14:creationId xmlns:p14="http://schemas.microsoft.com/office/powerpoint/2010/main" val="3087873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CAA3-CBBB-412F-8D14-15DCAF5342FC}"/>
              </a:ext>
            </a:extLst>
          </p:cNvPr>
          <p:cNvSpPr>
            <a:spLocks noGrp="1"/>
          </p:cNvSpPr>
          <p:nvPr>
            <p:ph type="title"/>
          </p:nvPr>
        </p:nvSpPr>
        <p:spPr>
          <a:xfrm>
            <a:off x="569998" y="184919"/>
            <a:ext cx="10515600" cy="683664"/>
          </a:xfrm>
        </p:spPr>
        <p:txBody>
          <a:bodyPr>
            <a:normAutofit fontScale="90000"/>
          </a:bodyPr>
          <a:lstStyle/>
          <a:p>
            <a:r>
              <a:rPr lang="en-US" dirty="0"/>
              <a:t>CSP and Clouds</a:t>
            </a:r>
          </a:p>
        </p:txBody>
      </p:sp>
      <p:sp>
        <p:nvSpPr>
          <p:cNvPr id="3" name="Content Placeholder 2">
            <a:extLst>
              <a:ext uri="{FF2B5EF4-FFF2-40B4-BE49-F238E27FC236}">
                <a16:creationId xmlns:a16="http://schemas.microsoft.com/office/drawing/2014/main" id="{99D13FD0-8AEE-42AE-9C8B-3755CD601BC6}"/>
              </a:ext>
            </a:extLst>
          </p:cNvPr>
          <p:cNvSpPr>
            <a:spLocks noGrp="1"/>
          </p:cNvSpPr>
          <p:nvPr>
            <p:ph sz="half" idx="1"/>
          </p:nvPr>
        </p:nvSpPr>
        <p:spPr>
          <a:xfrm>
            <a:off x="569997" y="1161564"/>
            <a:ext cx="5403419" cy="5561960"/>
          </a:xfrm>
        </p:spPr>
        <p:txBody>
          <a:bodyPr>
            <a:normAutofit/>
          </a:bodyPr>
          <a:lstStyle/>
          <a:p>
            <a:pPr>
              <a:lnSpc>
                <a:spcPct val="120000"/>
              </a:lnSpc>
            </a:pPr>
            <a:r>
              <a:rPr lang="en-US" sz="2000" dirty="0"/>
              <a:t>Concentrating Solar Power (CSP)</a:t>
            </a:r>
          </a:p>
          <a:p>
            <a:pPr lvl="1">
              <a:lnSpc>
                <a:spcPct val="120000"/>
              </a:lnSpc>
            </a:pPr>
            <a:r>
              <a:rPr lang="en-US" sz="1700" dirty="0"/>
              <a:t>Power Tower/Central Receiver Plant</a:t>
            </a:r>
          </a:p>
          <a:p>
            <a:pPr lvl="2">
              <a:lnSpc>
                <a:spcPct val="120000"/>
              </a:lnSpc>
            </a:pPr>
            <a:r>
              <a:rPr lang="en-US" sz="1700" dirty="0"/>
              <a:t>Billion $ investments</a:t>
            </a:r>
          </a:p>
          <a:p>
            <a:pPr lvl="1">
              <a:lnSpc>
                <a:spcPct val="120000"/>
              </a:lnSpc>
            </a:pPr>
            <a:r>
              <a:rPr lang="en-US" sz="1700" dirty="0"/>
              <a:t>Relies on direct normal irradiation (DNI) or beam radiation from sun, reflected by heliostat mirrors</a:t>
            </a:r>
          </a:p>
          <a:p>
            <a:pPr>
              <a:lnSpc>
                <a:spcPct val="120000"/>
              </a:lnSpc>
            </a:pPr>
            <a:r>
              <a:rPr lang="en-US" sz="2000" dirty="0"/>
              <a:t>Thick water clouds completely block beam radiation while thin ice clouds reduce DNI depending on optical thickness</a:t>
            </a:r>
          </a:p>
          <a:p>
            <a:pPr lvl="1">
              <a:lnSpc>
                <a:spcPct val="120000"/>
              </a:lnSpc>
            </a:pPr>
            <a:r>
              <a:rPr lang="en-US" sz="1700" dirty="0"/>
              <a:t>Occurs in a non-spatially uniform way</a:t>
            </a:r>
          </a:p>
          <a:p>
            <a:pPr lvl="1">
              <a:lnSpc>
                <a:spcPct val="120000"/>
              </a:lnSpc>
            </a:pPr>
            <a:r>
              <a:rPr lang="en-US" sz="1700" dirty="0"/>
              <a:t>thermal stress/cycling on the receiver </a:t>
            </a:r>
          </a:p>
          <a:p>
            <a:pPr lvl="1">
              <a:lnSpc>
                <a:spcPct val="120000"/>
              </a:lnSpc>
            </a:pPr>
            <a:r>
              <a:rPr lang="en-US" sz="1700" dirty="0"/>
              <a:t>operating range ~700-1000K, heat flux of ~300-1000 kW/m^2</a:t>
            </a:r>
          </a:p>
        </p:txBody>
      </p:sp>
      <p:pic>
        <p:nvPicPr>
          <p:cNvPr id="3074" name="Picture 2">
            <a:extLst>
              <a:ext uri="{FF2B5EF4-FFF2-40B4-BE49-F238E27FC236}">
                <a16:creationId xmlns:a16="http://schemas.microsoft.com/office/drawing/2014/main" id="{27CE69A0-B207-4540-AA15-0C9CDFB69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765" y="301978"/>
            <a:ext cx="4171948" cy="2590702"/>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81;p13">
            <a:extLst>
              <a:ext uri="{FF2B5EF4-FFF2-40B4-BE49-F238E27FC236}">
                <a16:creationId xmlns:a16="http://schemas.microsoft.com/office/drawing/2014/main" id="{173AF512-C453-413D-8227-964BFFFEDD2C}"/>
              </a:ext>
            </a:extLst>
          </p:cNvPr>
          <p:cNvSpPr txBox="1"/>
          <p:nvPr/>
        </p:nvSpPr>
        <p:spPr>
          <a:xfrm>
            <a:off x="6842224" y="2952186"/>
            <a:ext cx="4039675" cy="400079"/>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Central Receiver Plant Diagram </a:t>
            </a:r>
            <a:r>
              <a:rPr lang="en-US" sz="1400" dirty="0"/>
              <a:t>(Hamilton, 2020)</a:t>
            </a:r>
            <a:endParaRPr sz="1400" dirty="0"/>
          </a:p>
        </p:txBody>
      </p:sp>
      <p:pic>
        <p:nvPicPr>
          <p:cNvPr id="19" name="Google Shape;159;p19">
            <a:extLst>
              <a:ext uri="{FF2B5EF4-FFF2-40B4-BE49-F238E27FC236}">
                <a16:creationId xmlns:a16="http://schemas.microsoft.com/office/drawing/2014/main" id="{3FBD4409-3DD9-4248-8C77-370A2937671D}"/>
              </a:ext>
            </a:extLst>
          </p:cNvPr>
          <p:cNvPicPr preferRelativeResize="0"/>
          <p:nvPr/>
        </p:nvPicPr>
        <p:blipFill>
          <a:blip r:embed="rId4">
            <a:alphaModFix/>
          </a:blip>
          <a:stretch>
            <a:fillRect/>
          </a:stretch>
        </p:blipFill>
        <p:spPr>
          <a:xfrm>
            <a:off x="6787949" y="3449741"/>
            <a:ext cx="4171947" cy="2987289"/>
          </a:xfrm>
          <a:prstGeom prst="rect">
            <a:avLst/>
          </a:prstGeom>
          <a:noFill/>
          <a:ln>
            <a:noFill/>
          </a:ln>
        </p:spPr>
      </p:pic>
      <p:sp>
        <p:nvSpPr>
          <p:cNvPr id="21" name="Google Shape;81;p13">
            <a:extLst>
              <a:ext uri="{FF2B5EF4-FFF2-40B4-BE49-F238E27FC236}">
                <a16:creationId xmlns:a16="http://schemas.microsoft.com/office/drawing/2014/main" id="{BDC97AA3-64B3-49DE-951E-A9C4F16BB1F9}"/>
              </a:ext>
            </a:extLst>
          </p:cNvPr>
          <p:cNvSpPr txBox="1"/>
          <p:nvPr/>
        </p:nvSpPr>
        <p:spPr>
          <a:xfrm>
            <a:off x="6854625" y="6359281"/>
            <a:ext cx="4039675" cy="400079"/>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Water Cloud passing over heliostat field</a:t>
            </a:r>
            <a:endParaRPr sz="1400" dirty="0"/>
          </a:p>
        </p:txBody>
      </p:sp>
    </p:spTree>
    <p:extLst>
      <p:ext uri="{BB962C8B-B14F-4D97-AF65-F5344CB8AC3E}">
        <p14:creationId xmlns:p14="http://schemas.microsoft.com/office/powerpoint/2010/main" val="162884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11542CA5-4274-48E8-8DD4-C58C20A03502}"/>
              </a:ext>
            </a:extLst>
          </p:cNvPr>
          <p:cNvPicPr>
            <a:picLocks noChangeAspect="1"/>
          </p:cNvPicPr>
          <p:nvPr/>
        </p:nvPicPr>
        <p:blipFill>
          <a:blip r:embed="rId2"/>
          <a:stretch>
            <a:fillRect/>
          </a:stretch>
        </p:blipFill>
        <p:spPr>
          <a:xfrm>
            <a:off x="838200" y="3820653"/>
            <a:ext cx="5915025" cy="2720975"/>
          </a:xfrm>
          <a:prstGeom prst="rect">
            <a:avLst/>
          </a:prstGeom>
        </p:spPr>
      </p:pic>
      <p:pic>
        <p:nvPicPr>
          <p:cNvPr id="10" name="Picture 9" descr="A picture containing engineering drawing&#10;&#10;Description automatically generated">
            <a:extLst>
              <a:ext uri="{FF2B5EF4-FFF2-40B4-BE49-F238E27FC236}">
                <a16:creationId xmlns:a16="http://schemas.microsoft.com/office/drawing/2014/main" id="{B7A27C21-C162-4576-A666-751C2A589189}"/>
              </a:ext>
            </a:extLst>
          </p:cNvPr>
          <p:cNvPicPr>
            <a:picLocks noChangeAspect="1"/>
          </p:cNvPicPr>
          <p:nvPr/>
        </p:nvPicPr>
        <p:blipFill>
          <a:blip r:embed="rId3"/>
          <a:stretch>
            <a:fillRect/>
          </a:stretch>
        </p:blipFill>
        <p:spPr>
          <a:xfrm>
            <a:off x="7286625" y="1230313"/>
            <a:ext cx="3598863" cy="2720975"/>
          </a:xfrm>
          <a:prstGeom prst="rect">
            <a:avLst/>
          </a:prstGeom>
        </p:spPr>
      </p:pic>
      <p:pic>
        <p:nvPicPr>
          <p:cNvPr id="4" name="Picture 3" descr="Diagram&#10;&#10;Description automatically generated with medium confidence">
            <a:extLst>
              <a:ext uri="{FF2B5EF4-FFF2-40B4-BE49-F238E27FC236}">
                <a16:creationId xmlns:a16="http://schemas.microsoft.com/office/drawing/2014/main" id="{6315AEDE-535F-4E1A-B376-0CB71F11BFA1}"/>
              </a:ext>
            </a:extLst>
          </p:cNvPr>
          <p:cNvPicPr>
            <a:picLocks noChangeAspect="1"/>
          </p:cNvPicPr>
          <p:nvPr/>
        </p:nvPicPr>
        <p:blipFill>
          <a:blip r:embed="rId4"/>
          <a:stretch>
            <a:fillRect/>
          </a:stretch>
        </p:blipFill>
        <p:spPr>
          <a:xfrm>
            <a:off x="6888162" y="4155983"/>
            <a:ext cx="4465638" cy="2262188"/>
          </a:xfrm>
          <a:prstGeom prst="rect">
            <a:avLst/>
          </a:prstGeom>
        </p:spPr>
      </p:pic>
      <p:sp>
        <p:nvSpPr>
          <p:cNvPr id="2" name="Title 1">
            <a:extLst>
              <a:ext uri="{FF2B5EF4-FFF2-40B4-BE49-F238E27FC236}">
                <a16:creationId xmlns:a16="http://schemas.microsoft.com/office/drawing/2014/main" id="{3FF191B0-0A45-4E77-B937-BDC7ACB14640}"/>
              </a:ext>
            </a:extLst>
          </p:cNvPr>
          <p:cNvSpPr>
            <a:spLocks noGrp="1"/>
          </p:cNvSpPr>
          <p:nvPr>
            <p:ph type="title"/>
          </p:nvPr>
        </p:nvSpPr>
        <p:spPr>
          <a:xfrm>
            <a:off x="838200" y="316372"/>
            <a:ext cx="10515600" cy="640936"/>
          </a:xfrm>
        </p:spPr>
        <p:txBody>
          <a:bodyPr anchor="ctr">
            <a:normAutofit/>
          </a:bodyPr>
          <a:lstStyle/>
          <a:p>
            <a:r>
              <a:rPr lang="en-US" sz="3700" dirty="0"/>
              <a:t>3D Receiver Model Images</a:t>
            </a:r>
          </a:p>
        </p:txBody>
      </p:sp>
      <p:pic>
        <p:nvPicPr>
          <p:cNvPr id="1026" name="Picture 2">
            <a:extLst>
              <a:ext uri="{FF2B5EF4-FFF2-40B4-BE49-F238E27FC236}">
                <a16:creationId xmlns:a16="http://schemas.microsoft.com/office/drawing/2014/main" id="{2C16AE70-DD73-4B30-B8DC-D47DDF0282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4626" y="1332002"/>
            <a:ext cx="2571750" cy="244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904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4CE08-606B-4D6D-A12F-E2A0BE43A9B9}"/>
              </a:ext>
            </a:extLst>
          </p:cNvPr>
          <p:cNvSpPr>
            <a:spLocks noGrp="1"/>
          </p:cNvSpPr>
          <p:nvPr>
            <p:ph type="title"/>
          </p:nvPr>
        </p:nvSpPr>
        <p:spPr/>
        <p:txBody>
          <a:bodyPr/>
          <a:lstStyle/>
          <a:p>
            <a:r>
              <a:rPr lang="en-US" dirty="0" err="1"/>
              <a:t>Srlife</a:t>
            </a:r>
            <a:endParaRPr lang="en-US" dirty="0"/>
          </a:p>
        </p:txBody>
      </p:sp>
      <p:pic>
        <p:nvPicPr>
          <p:cNvPr id="5" name="Content Placeholder 4">
            <a:extLst>
              <a:ext uri="{FF2B5EF4-FFF2-40B4-BE49-F238E27FC236}">
                <a16:creationId xmlns:a16="http://schemas.microsoft.com/office/drawing/2014/main" id="{785FDA69-5671-4551-B4D8-679378A7AD13}"/>
              </a:ext>
            </a:extLst>
          </p:cNvPr>
          <p:cNvPicPr>
            <a:picLocks noGrp="1" noChangeAspect="1"/>
          </p:cNvPicPr>
          <p:nvPr>
            <p:ph idx="1"/>
          </p:nvPr>
        </p:nvPicPr>
        <p:blipFill>
          <a:blip r:embed="rId2"/>
          <a:stretch>
            <a:fillRect/>
          </a:stretch>
        </p:blipFill>
        <p:spPr>
          <a:xfrm>
            <a:off x="3171825" y="1350169"/>
            <a:ext cx="5848350" cy="4543425"/>
          </a:xfrm>
        </p:spPr>
      </p:pic>
    </p:spTree>
    <p:extLst>
      <p:ext uri="{BB962C8B-B14F-4D97-AF65-F5344CB8AC3E}">
        <p14:creationId xmlns:p14="http://schemas.microsoft.com/office/powerpoint/2010/main" val="132371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CAA3-CBBB-412F-8D14-15DCAF5342FC}"/>
              </a:ext>
            </a:extLst>
          </p:cNvPr>
          <p:cNvSpPr>
            <a:spLocks noGrp="1"/>
          </p:cNvSpPr>
          <p:nvPr>
            <p:ph type="title"/>
          </p:nvPr>
        </p:nvSpPr>
        <p:spPr>
          <a:xfrm>
            <a:off x="569998" y="184919"/>
            <a:ext cx="10515600" cy="683664"/>
          </a:xfrm>
        </p:spPr>
        <p:txBody>
          <a:bodyPr>
            <a:normAutofit fontScale="90000"/>
          </a:bodyPr>
          <a:lstStyle/>
          <a:p>
            <a:r>
              <a:rPr lang="en-US" dirty="0"/>
              <a:t>Receiver Geometry</a:t>
            </a:r>
          </a:p>
        </p:txBody>
      </p:sp>
      <p:sp>
        <p:nvSpPr>
          <p:cNvPr id="3" name="Content Placeholder 2">
            <a:extLst>
              <a:ext uri="{FF2B5EF4-FFF2-40B4-BE49-F238E27FC236}">
                <a16:creationId xmlns:a16="http://schemas.microsoft.com/office/drawing/2014/main" id="{99D13FD0-8AEE-42AE-9C8B-3755CD601BC6}"/>
              </a:ext>
            </a:extLst>
          </p:cNvPr>
          <p:cNvSpPr>
            <a:spLocks noGrp="1"/>
          </p:cNvSpPr>
          <p:nvPr>
            <p:ph sz="half" idx="1"/>
          </p:nvPr>
        </p:nvSpPr>
        <p:spPr>
          <a:xfrm>
            <a:off x="569997" y="1161564"/>
            <a:ext cx="5717661" cy="5561960"/>
          </a:xfrm>
        </p:spPr>
        <p:txBody>
          <a:bodyPr>
            <a:normAutofit fontScale="92500" lnSpcReduction="20000"/>
          </a:bodyPr>
          <a:lstStyle/>
          <a:p>
            <a:pPr>
              <a:lnSpc>
                <a:spcPct val="120000"/>
              </a:lnSpc>
            </a:pPr>
            <a:r>
              <a:rPr lang="en-US" sz="2200" dirty="0"/>
              <a:t>Geometry of solar receiver (external):</a:t>
            </a:r>
          </a:p>
          <a:p>
            <a:pPr lvl="1">
              <a:lnSpc>
                <a:spcPct val="120000"/>
              </a:lnSpc>
            </a:pPr>
            <a:r>
              <a:rPr lang="en-US" sz="1800" dirty="0"/>
              <a:t>Consists of thin tubes (316 SS, Inconel 740H, Haynes 230)</a:t>
            </a:r>
          </a:p>
          <a:p>
            <a:pPr lvl="1">
              <a:lnSpc>
                <a:spcPct val="120000"/>
              </a:lnSpc>
            </a:pPr>
            <a:r>
              <a:rPr lang="en-US" sz="1800" dirty="0"/>
              <a:t>Coated in solar absorbing black “</a:t>
            </a:r>
            <a:r>
              <a:rPr lang="en-US" sz="1800" dirty="0" err="1"/>
              <a:t>Pyromark</a:t>
            </a:r>
            <a:r>
              <a:rPr lang="en-US" sz="1800" b="0" i="0" dirty="0">
                <a:solidFill>
                  <a:srgbClr val="000000"/>
                </a:solidFill>
                <a:effectLst/>
                <a:latin typeface="roboto-semibold"/>
              </a:rPr>
              <a:t>®”</a:t>
            </a:r>
            <a:r>
              <a:rPr lang="en-US" sz="1800" dirty="0"/>
              <a:t>paint</a:t>
            </a:r>
          </a:p>
          <a:p>
            <a:pPr lvl="1">
              <a:lnSpc>
                <a:spcPct val="120000"/>
              </a:lnSpc>
            </a:pPr>
            <a:r>
              <a:rPr lang="en-US" sz="1800" dirty="0"/>
              <a:t>External Receiver (tubes subject to oxidation, wind, etc.) with highest flux on the north side</a:t>
            </a:r>
          </a:p>
          <a:p>
            <a:pPr lvl="1">
              <a:lnSpc>
                <a:spcPct val="120000"/>
              </a:lnSpc>
            </a:pPr>
            <a:r>
              <a:rPr lang="en-US" sz="1800" dirty="0"/>
              <a:t>Tubes full of Heat Transfer Fluid (molten salt). HTF alternates. Cold fluid enters on North (high flux) side and exits hot on the south (low flux) side.</a:t>
            </a:r>
          </a:p>
          <a:p>
            <a:pPr lvl="1">
              <a:lnSpc>
                <a:spcPct val="120000"/>
              </a:lnSpc>
            </a:pPr>
            <a:r>
              <a:rPr lang="en-US" sz="1800" dirty="0"/>
              <a:t>Tubes are assumed to be adiabatic on back, solar flux normal to crown (</a:t>
            </a:r>
            <a:r>
              <a:rPr lang="el-GR" sz="1800" dirty="0"/>
              <a:t>θ</a:t>
            </a:r>
            <a:r>
              <a:rPr lang="en-US" sz="1800" dirty="0"/>
              <a:t> = 0° on receiver)</a:t>
            </a:r>
          </a:p>
          <a:p>
            <a:pPr>
              <a:lnSpc>
                <a:spcPct val="120000"/>
              </a:lnSpc>
            </a:pPr>
            <a:r>
              <a:rPr lang="en-US" sz="2200" dirty="0"/>
              <a:t>Data from Solar II test plant from Sandia:</a:t>
            </a:r>
          </a:p>
          <a:p>
            <a:pPr lvl="1">
              <a:lnSpc>
                <a:spcPct val="120000"/>
              </a:lnSpc>
            </a:pPr>
            <a:r>
              <a:rPr lang="en-US" sz="1800" dirty="0"/>
              <a:t>During cloud passage receiver can safely change 565C-290C in &lt;1 min</a:t>
            </a:r>
          </a:p>
          <a:p>
            <a:pPr lvl="1">
              <a:lnSpc>
                <a:spcPct val="120000"/>
              </a:lnSpc>
            </a:pPr>
            <a:r>
              <a:rPr lang="en-US" sz="1800" dirty="0"/>
              <a:t>Tubes fixed at top, allowed to expand downwards. Tube clips (not shown) prevent tubes from moving laterally</a:t>
            </a:r>
          </a:p>
        </p:txBody>
      </p:sp>
      <p:sp>
        <p:nvSpPr>
          <p:cNvPr id="17" name="Google Shape;81;p13">
            <a:extLst>
              <a:ext uri="{FF2B5EF4-FFF2-40B4-BE49-F238E27FC236}">
                <a16:creationId xmlns:a16="http://schemas.microsoft.com/office/drawing/2014/main" id="{C9F72DA4-1A37-4C88-8F10-2A95ED7C291D}"/>
              </a:ext>
            </a:extLst>
          </p:cNvPr>
          <p:cNvSpPr txBox="1"/>
          <p:nvPr/>
        </p:nvSpPr>
        <p:spPr>
          <a:xfrm>
            <a:off x="7138955" y="2869046"/>
            <a:ext cx="3601389" cy="615523"/>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Cylindrical External Receiver Geometry (</a:t>
            </a:r>
            <a:r>
              <a:rPr lang="en-US" sz="1400" dirty="0" err="1"/>
              <a:t>Martinek</a:t>
            </a:r>
            <a:r>
              <a:rPr lang="en-US" sz="1400" dirty="0"/>
              <a:t>, 2021)</a:t>
            </a:r>
            <a:endParaRPr sz="1400" dirty="0"/>
          </a:p>
        </p:txBody>
      </p:sp>
      <p:pic>
        <p:nvPicPr>
          <p:cNvPr id="5" name="Picture 4">
            <a:extLst>
              <a:ext uri="{FF2B5EF4-FFF2-40B4-BE49-F238E27FC236}">
                <a16:creationId xmlns:a16="http://schemas.microsoft.com/office/drawing/2014/main" id="{2E0EB613-799E-4B1F-AC43-326EFB7ED3FE}"/>
              </a:ext>
            </a:extLst>
          </p:cNvPr>
          <p:cNvPicPr>
            <a:picLocks noChangeAspect="1"/>
          </p:cNvPicPr>
          <p:nvPr/>
        </p:nvPicPr>
        <p:blipFill rotWithShape="1">
          <a:blip r:embed="rId3"/>
          <a:srcRect t="8471"/>
          <a:stretch/>
        </p:blipFill>
        <p:spPr>
          <a:xfrm>
            <a:off x="6702715" y="422650"/>
            <a:ext cx="4144081" cy="2371250"/>
          </a:xfrm>
          <a:prstGeom prst="rect">
            <a:avLst/>
          </a:prstGeom>
        </p:spPr>
      </p:pic>
      <p:pic>
        <p:nvPicPr>
          <p:cNvPr id="6" name="Picture 5">
            <a:extLst>
              <a:ext uri="{FF2B5EF4-FFF2-40B4-BE49-F238E27FC236}">
                <a16:creationId xmlns:a16="http://schemas.microsoft.com/office/drawing/2014/main" id="{5FD5867F-30BA-4615-A581-8AC797F132D1}"/>
              </a:ext>
            </a:extLst>
          </p:cNvPr>
          <p:cNvPicPr>
            <a:picLocks noChangeAspect="1"/>
          </p:cNvPicPr>
          <p:nvPr/>
        </p:nvPicPr>
        <p:blipFill>
          <a:blip r:embed="rId4"/>
          <a:stretch>
            <a:fillRect/>
          </a:stretch>
        </p:blipFill>
        <p:spPr>
          <a:xfrm>
            <a:off x="6528856" y="3671143"/>
            <a:ext cx="2039235" cy="2156572"/>
          </a:xfrm>
          <a:prstGeom prst="rect">
            <a:avLst/>
          </a:prstGeom>
        </p:spPr>
      </p:pic>
      <p:sp>
        <p:nvSpPr>
          <p:cNvPr id="12" name="Google Shape;81;p13">
            <a:extLst>
              <a:ext uri="{FF2B5EF4-FFF2-40B4-BE49-F238E27FC236}">
                <a16:creationId xmlns:a16="http://schemas.microsoft.com/office/drawing/2014/main" id="{116ADEA4-6030-44C7-A1C5-BF78DEB91D78}"/>
              </a:ext>
            </a:extLst>
          </p:cNvPr>
          <p:cNvSpPr txBox="1"/>
          <p:nvPr/>
        </p:nvSpPr>
        <p:spPr>
          <a:xfrm>
            <a:off x="6287658" y="5976474"/>
            <a:ext cx="2651992" cy="615523"/>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Half Cross-Section of a Tube (</a:t>
            </a:r>
            <a:r>
              <a:rPr lang="en-US" sz="1400" dirty="0" err="1"/>
              <a:t>Logie</a:t>
            </a:r>
            <a:r>
              <a:rPr lang="en-US" sz="1400" dirty="0"/>
              <a:t>, 2018)</a:t>
            </a:r>
            <a:endParaRPr sz="1400" dirty="0"/>
          </a:p>
        </p:txBody>
      </p:sp>
      <p:pic>
        <p:nvPicPr>
          <p:cNvPr id="7" name="Picture 6">
            <a:extLst>
              <a:ext uri="{FF2B5EF4-FFF2-40B4-BE49-F238E27FC236}">
                <a16:creationId xmlns:a16="http://schemas.microsoft.com/office/drawing/2014/main" id="{4A72560E-2B46-4BA1-994E-9A6004BB5F7E}"/>
              </a:ext>
            </a:extLst>
          </p:cNvPr>
          <p:cNvPicPr>
            <a:picLocks noChangeAspect="1"/>
          </p:cNvPicPr>
          <p:nvPr/>
        </p:nvPicPr>
        <p:blipFill>
          <a:blip r:embed="rId5"/>
          <a:stretch>
            <a:fillRect/>
          </a:stretch>
        </p:blipFill>
        <p:spPr>
          <a:xfrm>
            <a:off x="9363456" y="3737915"/>
            <a:ext cx="1722142" cy="2197782"/>
          </a:xfrm>
          <a:prstGeom prst="rect">
            <a:avLst/>
          </a:prstGeom>
        </p:spPr>
      </p:pic>
      <p:sp>
        <p:nvSpPr>
          <p:cNvPr id="14" name="Google Shape;81;p13">
            <a:extLst>
              <a:ext uri="{FF2B5EF4-FFF2-40B4-BE49-F238E27FC236}">
                <a16:creationId xmlns:a16="http://schemas.microsoft.com/office/drawing/2014/main" id="{43BFFF09-F282-4643-AB16-3AB8384B1A24}"/>
              </a:ext>
            </a:extLst>
          </p:cNvPr>
          <p:cNvSpPr txBox="1"/>
          <p:nvPr/>
        </p:nvSpPr>
        <p:spPr>
          <a:xfrm>
            <a:off x="8912381" y="5997156"/>
            <a:ext cx="2651992" cy="615523"/>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Thermal Cross-Section of a Tube (</a:t>
            </a:r>
            <a:r>
              <a:rPr lang="en-US" sz="1400" dirty="0" err="1"/>
              <a:t>Logie</a:t>
            </a:r>
            <a:r>
              <a:rPr lang="en-US" sz="1400" dirty="0"/>
              <a:t>, 2018)</a:t>
            </a:r>
            <a:endParaRPr sz="1400" dirty="0"/>
          </a:p>
        </p:txBody>
      </p:sp>
    </p:spTree>
    <p:extLst>
      <p:ext uri="{BB962C8B-B14F-4D97-AF65-F5344CB8AC3E}">
        <p14:creationId xmlns:p14="http://schemas.microsoft.com/office/powerpoint/2010/main" val="242633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CAA3-CBBB-412F-8D14-15DCAF5342FC}"/>
              </a:ext>
            </a:extLst>
          </p:cNvPr>
          <p:cNvSpPr>
            <a:spLocks noGrp="1"/>
          </p:cNvSpPr>
          <p:nvPr>
            <p:ph type="title"/>
          </p:nvPr>
        </p:nvSpPr>
        <p:spPr>
          <a:xfrm>
            <a:off x="569998" y="184919"/>
            <a:ext cx="10515600" cy="683664"/>
          </a:xfrm>
        </p:spPr>
        <p:txBody>
          <a:bodyPr>
            <a:normAutofit fontScale="90000"/>
          </a:bodyPr>
          <a:lstStyle/>
          <a:p>
            <a:r>
              <a:rPr lang="en-US" dirty="0"/>
              <a:t>How Plants Account For Variability</a:t>
            </a:r>
          </a:p>
        </p:txBody>
      </p:sp>
      <p:sp>
        <p:nvSpPr>
          <p:cNvPr id="3" name="Content Placeholder 2">
            <a:extLst>
              <a:ext uri="{FF2B5EF4-FFF2-40B4-BE49-F238E27FC236}">
                <a16:creationId xmlns:a16="http://schemas.microsoft.com/office/drawing/2014/main" id="{99D13FD0-8AEE-42AE-9C8B-3755CD601BC6}"/>
              </a:ext>
            </a:extLst>
          </p:cNvPr>
          <p:cNvSpPr>
            <a:spLocks noGrp="1"/>
          </p:cNvSpPr>
          <p:nvPr>
            <p:ph sz="half" idx="1"/>
          </p:nvPr>
        </p:nvSpPr>
        <p:spPr>
          <a:xfrm>
            <a:off x="569998" y="868583"/>
            <a:ext cx="5314641" cy="5747214"/>
          </a:xfrm>
        </p:spPr>
        <p:txBody>
          <a:bodyPr>
            <a:normAutofit fontScale="40000" lnSpcReduction="20000"/>
          </a:bodyPr>
          <a:lstStyle/>
          <a:p>
            <a:pPr>
              <a:lnSpc>
                <a:spcPct val="120000"/>
              </a:lnSpc>
            </a:pPr>
            <a:r>
              <a:rPr lang="en-US" sz="4800" dirty="0"/>
              <a:t>When clouds pass over - </a:t>
            </a:r>
            <a:r>
              <a:rPr lang="en-US" sz="4800" b="1" dirty="0"/>
              <a:t>cloud standby mode</a:t>
            </a:r>
            <a:r>
              <a:rPr lang="en-US" sz="4800" dirty="0"/>
              <a:t> (see figures at ~13:25):</a:t>
            </a:r>
          </a:p>
          <a:p>
            <a:pPr lvl="1">
              <a:lnSpc>
                <a:spcPct val="120000"/>
              </a:lnSpc>
            </a:pPr>
            <a:r>
              <a:rPr lang="en-US" sz="4300" dirty="0"/>
              <a:t>DNI low -&gt; heat transfer fluid (HTF) </a:t>
            </a:r>
            <a:r>
              <a:rPr lang="en-US" sz="4300" b="0" i="0" dirty="0">
                <a:solidFill>
                  <a:srgbClr val="202124"/>
                </a:solidFill>
                <a:effectLst/>
              </a:rPr>
              <a:t>ṁ increased -&gt; reduces outlet temperatures</a:t>
            </a:r>
          </a:p>
          <a:p>
            <a:pPr lvl="2">
              <a:lnSpc>
                <a:spcPct val="120000"/>
              </a:lnSpc>
            </a:pPr>
            <a:r>
              <a:rPr lang="en-US" sz="3900" dirty="0">
                <a:solidFill>
                  <a:srgbClr val="202124"/>
                </a:solidFill>
              </a:rPr>
              <a:t>Loss in electricity</a:t>
            </a:r>
            <a:endParaRPr lang="en-US" sz="3900" b="0" i="0" dirty="0">
              <a:solidFill>
                <a:srgbClr val="202124"/>
              </a:solidFill>
              <a:effectLst/>
            </a:endParaRPr>
          </a:p>
          <a:p>
            <a:pPr lvl="1">
              <a:lnSpc>
                <a:spcPct val="120000"/>
              </a:lnSpc>
            </a:pPr>
            <a:r>
              <a:rPr lang="en-US" sz="4300" dirty="0">
                <a:solidFill>
                  <a:srgbClr val="202124"/>
                </a:solidFill>
              </a:rPr>
              <a:t>If: </a:t>
            </a:r>
            <a:r>
              <a:rPr lang="en-US" sz="4300" b="0" i="0" dirty="0">
                <a:solidFill>
                  <a:srgbClr val="202124"/>
                </a:solidFill>
                <a:effectLst/>
              </a:rPr>
              <a:t>ṁ decreased -&gt; cloud leaves field -&gt; temperatures increase -&gt; lifetime reduced*</a:t>
            </a:r>
          </a:p>
          <a:p>
            <a:pPr lvl="2">
              <a:lnSpc>
                <a:spcPct val="120000"/>
              </a:lnSpc>
            </a:pPr>
            <a:r>
              <a:rPr lang="en-US" sz="4300" dirty="0">
                <a:solidFill>
                  <a:srgbClr val="202124"/>
                </a:solidFill>
              </a:rPr>
              <a:t>Because tubes heat up &lt; 1 min</a:t>
            </a:r>
            <a:r>
              <a:rPr lang="en-US" sz="4300" b="0" i="0" dirty="0">
                <a:solidFill>
                  <a:srgbClr val="202124"/>
                </a:solidFill>
                <a:effectLst/>
              </a:rPr>
              <a:t> </a:t>
            </a:r>
          </a:p>
          <a:p>
            <a:pPr>
              <a:lnSpc>
                <a:spcPct val="120000"/>
              </a:lnSpc>
            </a:pPr>
            <a:r>
              <a:rPr lang="en-US" sz="5000" dirty="0">
                <a:solidFill>
                  <a:srgbClr val="202124"/>
                </a:solidFill>
              </a:rPr>
              <a:t>Instead: make this decision quantitatively: </a:t>
            </a:r>
          </a:p>
          <a:p>
            <a:pPr lvl="1">
              <a:lnSpc>
                <a:spcPct val="120000"/>
              </a:lnSpc>
            </a:pPr>
            <a:r>
              <a:rPr lang="en-US" sz="4300" dirty="0">
                <a:solidFill>
                  <a:srgbClr val="202124"/>
                </a:solidFill>
              </a:rPr>
              <a:t>Based on cost of the damage to the receiver, electricity prices, thermal storage etc.</a:t>
            </a:r>
          </a:p>
          <a:p>
            <a:pPr lvl="1">
              <a:lnSpc>
                <a:spcPct val="120000"/>
              </a:lnSpc>
            </a:pPr>
            <a:r>
              <a:rPr lang="en-US" sz="4300" dirty="0">
                <a:solidFill>
                  <a:srgbClr val="202124"/>
                </a:solidFill>
              </a:rPr>
              <a:t>Ivanpah can lose $200,000 per day of maintenance on electricity revenue alone (</a:t>
            </a:r>
            <a:r>
              <a:rPr lang="en-US" sz="4300" dirty="0" err="1">
                <a:solidFill>
                  <a:srgbClr val="202124"/>
                </a:solidFill>
              </a:rPr>
              <a:t>Noc</a:t>
            </a:r>
            <a:r>
              <a:rPr lang="en-US" sz="4300" dirty="0">
                <a:solidFill>
                  <a:srgbClr val="202124"/>
                </a:solidFill>
              </a:rPr>
              <a:t>, 2019).</a:t>
            </a:r>
          </a:p>
          <a:p>
            <a:pPr>
              <a:lnSpc>
                <a:spcPct val="120000"/>
              </a:lnSpc>
            </a:pPr>
            <a:r>
              <a:rPr lang="en-US" sz="4700" dirty="0">
                <a:solidFill>
                  <a:srgbClr val="202124"/>
                </a:solidFill>
              </a:rPr>
              <a:t>Plants are designed conservatively:</a:t>
            </a:r>
          </a:p>
          <a:p>
            <a:pPr lvl="1">
              <a:lnSpc>
                <a:spcPct val="120000"/>
              </a:lnSpc>
            </a:pPr>
            <a:r>
              <a:rPr lang="en-US" sz="4300" dirty="0">
                <a:solidFill>
                  <a:srgbClr val="202124"/>
                </a:solidFill>
              </a:rPr>
              <a:t>High* safety factors, uses ASME B&amp;PV Nuclear codes</a:t>
            </a:r>
          </a:p>
          <a:p>
            <a:pPr lvl="1">
              <a:lnSpc>
                <a:spcPct val="120000"/>
              </a:lnSpc>
            </a:pPr>
            <a:r>
              <a:rPr lang="en-US" sz="4300" dirty="0">
                <a:solidFill>
                  <a:srgbClr val="202124"/>
                </a:solidFill>
              </a:rPr>
              <a:t>Better modeling -&gt; reduced safety factors -&gt; more economic designs (Kistler, 1987) </a:t>
            </a:r>
          </a:p>
        </p:txBody>
      </p:sp>
      <p:pic>
        <p:nvPicPr>
          <p:cNvPr id="9" name="Picture 8">
            <a:extLst>
              <a:ext uri="{FF2B5EF4-FFF2-40B4-BE49-F238E27FC236}">
                <a16:creationId xmlns:a16="http://schemas.microsoft.com/office/drawing/2014/main" id="{BBC04721-8CF2-49B7-A267-F74D4C9B8603}"/>
              </a:ext>
            </a:extLst>
          </p:cNvPr>
          <p:cNvPicPr>
            <a:picLocks noChangeAspect="1"/>
          </p:cNvPicPr>
          <p:nvPr/>
        </p:nvPicPr>
        <p:blipFill rotWithShape="1">
          <a:blip r:embed="rId3"/>
          <a:srcRect l="7218" r="10014" b="12491"/>
          <a:stretch/>
        </p:blipFill>
        <p:spPr>
          <a:xfrm>
            <a:off x="5766233" y="4259290"/>
            <a:ext cx="3104357" cy="1926714"/>
          </a:xfrm>
          <a:prstGeom prst="rect">
            <a:avLst/>
          </a:prstGeom>
        </p:spPr>
      </p:pic>
      <p:pic>
        <p:nvPicPr>
          <p:cNvPr id="13" name="Picture 12">
            <a:extLst>
              <a:ext uri="{FF2B5EF4-FFF2-40B4-BE49-F238E27FC236}">
                <a16:creationId xmlns:a16="http://schemas.microsoft.com/office/drawing/2014/main" id="{96B933DF-86CA-4C0E-BA87-346EF03FB502}"/>
              </a:ext>
            </a:extLst>
          </p:cNvPr>
          <p:cNvPicPr>
            <a:picLocks noChangeAspect="1"/>
          </p:cNvPicPr>
          <p:nvPr/>
        </p:nvPicPr>
        <p:blipFill rotWithShape="1">
          <a:blip r:embed="rId4"/>
          <a:srcRect l="13744" t="-1072" r="3273" b="1072"/>
          <a:stretch/>
        </p:blipFill>
        <p:spPr>
          <a:xfrm>
            <a:off x="8928739" y="4217885"/>
            <a:ext cx="3200400" cy="2029829"/>
          </a:xfrm>
          <a:prstGeom prst="rect">
            <a:avLst/>
          </a:prstGeom>
        </p:spPr>
      </p:pic>
      <p:sp>
        <p:nvSpPr>
          <p:cNvPr id="16" name="Google Shape;81;p13">
            <a:extLst>
              <a:ext uri="{FF2B5EF4-FFF2-40B4-BE49-F238E27FC236}">
                <a16:creationId xmlns:a16="http://schemas.microsoft.com/office/drawing/2014/main" id="{A2DE5FE5-38DF-40EA-BF41-3A7565E938A9}"/>
              </a:ext>
            </a:extLst>
          </p:cNvPr>
          <p:cNvSpPr txBox="1"/>
          <p:nvPr/>
        </p:nvSpPr>
        <p:spPr>
          <a:xfrm>
            <a:off x="6572647" y="3643767"/>
            <a:ext cx="4712184" cy="615523"/>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Solar II Test Plant (left), Closeup of Central Receiver (right) (Pacheco, 2002)</a:t>
            </a:r>
            <a:endParaRPr sz="1400" dirty="0"/>
          </a:p>
        </p:txBody>
      </p:sp>
      <p:sp>
        <p:nvSpPr>
          <p:cNvPr id="17" name="Google Shape;81;p13">
            <a:extLst>
              <a:ext uri="{FF2B5EF4-FFF2-40B4-BE49-F238E27FC236}">
                <a16:creationId xmlns:a16="http://schemas.microsoft.com/office/drawing/2014/main" id="{C9F72DA4-1A37-4C88-8F10-2A95ED7C291D}"/>
              </a:ext>
            </a:extLst>
          </p:cNvPr>
          <p:cNvSpPr txBox="1"/>
          <p:nvPr/>
        </p:nvSpPr>
        <p:spPr>
          <a:xfrm>
            <a:off x="5827086" y="6214045"/>
            <a:ext cx="3058695" cy="615523"/>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DNI/Temperature for Solar II (</a:t>
            </a:r>
            <a:r>
              <a:rPr lang="en-US" sz="1400" dirty="0"/>
              <a:t>Pacheco, 2002)</a:t>
            </a:r>
            <a:endParaRPr sz="1400" dirty="0"/>
          </a:p>
        </p:txBody>
      </p:sp>
      <p:sp>
        <p:nvSpPr>
          <p:cNvPr id="18" name="Google Shape;81;p13">
            <a:extLst>
              <a:ext uri="{FF2B5EF4-FFF2-40B4-BE49-F238E27FC236}">
                <a16:creationId xmlns:a16="http://schemas.microsoft.com/office/drawing/2014/main" id="{F32AE96C-9C3E-4EBA-B5DE-5F8C5F28832C}"/>
              </a:ext>
            </a:extLst>
          </p:cNvPr>
          <p:cNvSpPr txBox="1"/>
          <p:nvPr/>
        </p:nvSpPr>
        <p:spPr>
          <a:xfrm>
            <a:off x="9051204" y="6259477"/>
            <a:ext cx="2515605" cy="615523"/>
          </a:xfrm>
          <a:prstGeom prst="rect">
            <a:avLst/>
          </a:prstGeom>
          <a:solidFill>
            <a:schemeClr val="bg1"/>
          </a:solidFill>
          <a:ln>
            <a:noFill/>
          </a:ln>
        </p:spPr>
        <p:txBody>
          <a:bodyPr spcFirstLastPara="1" wrap="square" lIns="91425" tIns="91425" rIns="91425" bIns="91425" anchor="t" anchorCtr="0">
            <a:spAutoFit/>
          </a:bodyPr>
          <a:lstStyle/>
          <a:p>
            <a:pPr algn="ctr"/>
            <a:r>
              <a:rPr lang="en-US" sz="1400" b="0" i="1" dirty="0">
                <a:solidFill>
                  <a:srgbClr val="202124"/>
                </a:solidFill>
                <a:effectLst/>
                <a:latin typeface="Roboto" panose="020B0604020202020204" pitchFamily="2" charset="0"/>
              </a:rPr>
              <a:t>ṁ for</a:t>
            </a:r>
            <a:r>
              <a:rPr lang="en-US" sz="1400" i="1" dirty="0"/>
              <a:t> Solar II (</a:t>
            </a:r>
            <a:r>
              <a:rPr lang="en-US" sz="1400" dirty="0"/>
              <a:t>Pacheco, 2002)</a:t>
            </a:r>
            <a:endParaRPr sz="1400" dirty="0"/>
          </a:p>
        </p:txBody>
      </p:sp>
      <p:sp>
        <p:nvSpPr>
          <p:cNvPr id="14" name="Rectangle 13">
            <a:extLst>
              <a:ext uri="{FF2B5EF4-FFF2-40B4-BE49-F238E27FC236}">
                <a16:creationId xmlns:a16="http://schemas.microsoft.com/office/drawing/2014/main" id="{AC2E0689-B91C-4040-9FBE-A43FF44B8478}"/>
              </a:ext>
            </a:extLst>
          </p:cNvPr>
          <p:cNvSpPr/>
          <p:nvPr/>
        </p:nvSpPr>
        <p:spPr>
          <a:xfrm>
            <a:off x="7374254" y="4408336"/>
            <a:ext cx="363856" cy="1397729"/>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C336343-A920-4C69-A964-C1083EAE0DCB}"/>
              </a:ext>
            </a:extLst>
          </p:cNvPr>
          <p:cNvSpPr/>
          <p:nvPr/>
        </p:nvSpPr>
        <p:spPr>
          <a:xfrm>
            <a:off x="10385101" y="4360803"/>
            <a:ext cx="363856" cy="1537268"/>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20BD127-6C60-4E01-B535-09E515F55C3D}"/>
              </a:ext>
            </a:extLst>
          </p:cNvPr>
          <p:cNvPicPr>
            <a:picLocks noChangeAspect="1"/>
          </p:cNvPicPr>
          <p:nvPr/>
        </p:nvPicPr>
        <p:blipFill>
          <a:blip r:embed="rId5"/>
          <a:stretch>
            <a:fillRect/>
          </a:stretch>
        </p:blipFill>
        <p:spPr>
          <a:xfrm>
            <a:off x="5884639" y="1161564"/>
            <a:ext cx="3343085" cy="2241151"/>
          </a:xfrm>
          <a:prstGeom prst="rect">
            <a:avLst/>
          </a:prstGeom>
        </p:spPr>
      </p:pic>
      <p:pic>
        <p:nvPicPr>
          <p:cNvPr id="7" name="Picture 6">
            <a:extLst>
              <a:ext uri="{FF2B5EF4-FFF2-40B4-BE49-F238E27FC236}">
                <a16:creationId xmlns:a16="http://schemas.microsoft.com/office/drawing/2014/main" id="{A2837CEE-CB43-4589-8F25-A93A31290353}"/>
              </a:ext>
            </a:extLst>
          </p:cNvPr>
          <p:cNvPicPr>
            <a:picLocks noChangeAspect="1"/>
          </p:cNvPicPr>
          <p:nvPr/>
        </p:nvPicPr>
        <p:blipFill>
          <a:blip r:embed="rId6"/>
          <a:stretch>
            <a:fillRect/>
          </a:stretch>
        </p:blipFill>
        <p:spPr>
          <a:xfrm>
            <a:off x="9792238" y="930476"/>
            <a:ext cx="1683274" cy="2530560"/>
          </a:xfrm>
          <a:prstGeom prst="rect">
            <a:avLst/>
          </a:prstGeom>
        </p:spPr>
      </p:pic>
    </p:spTree>
    <p:extLst>
      <p:ext uri="{BB962C8B-B14F-4D97-AF65-F5344CB8AC3E}">
        <p14:creationId xmlns:p14="http://schemas.microsoft.com/office/powerpoint/2010/main" val="68458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4"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CAA3-CBBB-412F-8D14-15DCAF5342FC}"/>
              </a:ext>
            </a:extLst>
          </p:cNvPr>
          <p:cNvSpPr>
            <a:spLocks noGrp="1"/>
          </p:cNvSpPr>
          <p:nvPr>
            <p:ph type="title"/>
          </p:nvPr>
        </p:nvSpPr>
        <p:spPr/>
        <p:txBody>
          <a:bodyPr>
            <a:normAutofit fontScale="90000"/>
          </a:bodyPr>
          <a:lstStyle/>
          <a:p>
            <a:r>
              <a:rPr lang="en-US" dirty="0"/>
              <a:t>System Advisor Model</a:t>
            </a:r>
          </a:p>
        </p:txBody>
      </p:sp>
      <p:sp>
        <p:nvSpPr>
          <p:cNvPr id="3" name="Content Placeholder 2">
            <a:extLst>
              <a:ext uri="{FF2B5EF4-FFF2-40B4-BE49-F238E27FC236}">
                <a16:creationId xmlns:a16="http://schemas.microsoft.com/office/drawing/2014/main" id="{99D13FD0-8AEE-42AE-9C8B-3755CD601BC6}"/>
              </a:ext>
            </a:extLst>
          </p:cNvPr>
          <p:cNvSpPr>
            <a:spLocks noGrp="1"/>
          </p:cNvSpPr>
          <p:nvPr>
            <p:ph sz="half" idx="1"/>
          </p:nvPr>
        </p:nvSpPr>
        <p:spPr>
          <a:xfrm>
            <a:off x="593416" y="1230596"/>
            <a:ext cx="6096940" cy="5362305"/>
          </a:xfrm>
        </p:spPr>
        <p:txBody>
          <a:bodyPr>
            <a:normAutofit fontScale="62500" lnSpcReduction="20000"/>
          </a:bodyPr>
          <a:lstStyle/>
          <a:p>
            <a:pPr>
              <a:lnSpc>
                <a:spcPct val="120000"/>
              </a:lnSpc>
            </a:pPr>
            <a:r>
              <a:rPr lang="en-US" sz="3200" dirty="0"/>
              <a:t>System Advisor Model (SAM)</a:t>
            </a:r>
          </a:p>
          <a:p>
            <a:pPr lvl="1">
              <a:lnSpc>
                <a:spcPct val="120000"/>
              </a:lnSpc>
            </a:pPr>
            <a:r>
              <a:rPr lang="en-US" sz="2700" dirty="0"/>
              <a:t>SAM has a CSP model that uses </a:t>
            </a:r>
            <a:r>
              <a:rPr lang="en-US" sz="2700" dirty="0" err="1"/>
              <a:t>SolarPILOT</a:t>
            </a:r>
            <a:r>
              <a:rPr lang="en-US" sz="2700" dirty="0"/>
              <a:t> (analytical central receiver simulation tool), and various subsystems modules.</a:t>
            </a:r>
          </a:p>
          <a:p>
            <a:pPr lvl="1">
              <a:lnSpc>
                <a:spcPct val="120000"/>
              </a:lnSpc>
            </a:pPr>
            <a:r>
              <a:rPr lang="en-US" sz="2700" dirty="0"/>
              <a:t>Solves Mixed Integer Linear Program (MILP) to produce optimal heliostat layout, receiver parameters, and optimize thermal storage for some desired variable such as Levelized Cost of Electricity (</a:t>
            </a:r>
            <a:r>
              <a:rPr lang="en-US" sz="2700" dirty="0" err="1"/>
              <a:t>LCoE</a:t>
            </a:r>
            <a:r>
              <a:rPr lang="en-US" sz="2700" dirty="0"/>
              <a:t>)</a:t>
            </a:r>
          </a:p>
          <a:p>
            <a:pPr>
              <a:lnSpc>
                <a:spcPct val="120000"/>
              </a:lnSpc>
            </a:pPr>
            <a:r>
              <a:rPr lang="en-US" sz="3200" dirty="0"/>
              <a:t>Current status of SAM:</a:t>
            </a:r>
          </a:p>
          <a:p>
            <a:pPr lvl="1">
              <a:lnSpc>
                <a:spcPct val="120000"/>
              </a:lnSpc>
            </a:pPr>
            <a:r>
              <a:rPr lang="en-US" sz="2700" dirty="0"/>
              <a:t>Takes in scalar uniform flux/weather data</a:t>
            </a:r>
          </a:p>
          <a:p>
            <a:pPr lvl="1">
              <a:lnSpc>
                <a:spcPct val="120000"/>
              </a:lnSpc>
            </a:pPr>
            <a:r>
              <a:rPr lang="en-US" sz="2700" dirty="0"/>
              <a:t>Does not account for spatial variation in flux/temperature</a:t>
            </a:r>
          </a:p>
          <a:p>
            <a:pPr lvl="2">
              <a:lnSpc>
                <a:spcPct val="120000"/>
              </a:lnSpc>
            </a:pPr>
            <a:r>
              <a:rPr lang="en-US" sz="2700" dirty="0"/>
              <a:t>Data </a:t>
            </a:r>
            <a:r>
              <a:rPr lang="en-US" sz="2700" i="1" dirty="0"/>
              <a:t>usually</a:t>
            </a:r>
            <a:r>
              <a:rPr lang="en-US" sz="2700" dirty="0"/>
              <a:t> not directly available but can be correlated to PV Panel readings on individual heliostats</a:t>
            </a:r>
          </a:p>
          <a:p>
            <a:pPr lvl="1">
              <a:lnSpc>
                <a:spcPct val="120000"/>
              </a:lnSpc>
            </a:pPr>
            <a:r>
              <a:rPr lang="en-US" sz="2700" dirty="0"/>
              <a:t>SAM is a Design Tool, not an operating tool.</a:t>
            </a:r>
          </a:p>
        </p:txBody>
      </p:sp>
      <p:pic>
        <p:nvPicPr>
          <p:cNvPr id="4" name="Picture 3">
            <a:extLst>
              <a:ext uri="{FF2B5EF4-FFF2-40B4-BE49-F238E27FC236}">
                <a16:creationId xmlns:a16="http://schemas.microsoft.com/office/drawing/2014/main" id="{5CD9D177-50D2-47CA-A413-DE21AFE3F8E2}"/>
              </a:ext>
            </a:extLst>
          </p:cNvPr>
          <p:cNvPicPr>
            <a:picLocks noChangeAspect="1"/>
          </p:cNvPicPr>
          <p:nvPr/>
        </p:nvPicPr>
        <p:blipFill rotWithShape="1">
          <a:blip r:embed="rId3"/>
          <a:srcRect b="64706"/>
          <a:stretch/>
        </p:blipFill>
        <p:spPr>
          <a:xfrm>
            <a:off x="6690360" y="3856575"/>
            <a:ext cx="5145195" cy="2685188"/>
          </a:xfrm>
          <a:prstGeom prst="rect">
            <a:avLst/>
          </a:prstGeom>
        </p:spPr>
      </p:pic>
      <p:pic>
        <p:nvPicPr>
          <p:cNvPr id="5" name="Picture 4">
            <a:extLst>
              <a:ext uri="{FF2B5EF4-FFF2-40B4-BE49-F238E27FC236}">
                <a16:creationId xmlns:a16="http://schemas.microsoft.com/office/drawing/2014/main" id="{F5216560-9EC0-40FF-AC47-B085B4D31D40}"/>
              </a:ext>
            </a:extLst>
          </p:cNvPr>
          <p:cNvPicPr>
            <a:picLocks noChangeAspect="1"/>
          </p:cNvPicPr>
          <p:nvPr/>
        </p:nvPicPr>
        <p:blipFill>
          <a:blip r:embed="rId4"/>
          <a:stretch>
            <a:fillRect/>
          </a:stretch>
        </p:blipFill>
        <p:spPr>
          <a:xfrm>
            <a:off x="7307631" y="1013591"/>
            <a:ext cx="3910651" cy="2493040"/>
          </a:xfrm>
          <a:prstGeom prst="rect">
            <a:avLst/>
          </a:prstGeom>
        </p:spPr>
      </p:pic>
      <p:sp>
        <p:nvSpPr>
          <p:cNvPr id="19" name="Google Shape;81;p13">
            <a:extLst>
              <a:ext uri="{FF2B5EF4-FFF2-40B4-BE49-F238E27FC236}">
                <a16:creationId xmlns:a16="http://schemas.microsoft.com/office/drawing/2014/main" id="{CFE9EB28-70D0-4D92-8117-DDA9C619663D}"/>
              </a:ext>
            </a:extLst>
          </p:cNvPr>
          <p:cNvSpPr txBox="1"/>
          <p:nvPr/>
        </p:nvSpPr>
        <p:spPr>
          <a:xfrm>
            <a:off x="7243118" y="3520885"/>
            <a:ext cx="4039675" cy="400079"/>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SAM CSP optimization</a:t>
            </a:r>
            <a:endParaRPr sz="1400" dirty="0"/>
          </a:p>
        </p:txBody>
      </p:sp>
      <p:sp>
        <p:nvSpPr>
          <p:cNvPr id="21" name="Google Shape;81;p13">
            <a:extLst>
              <a:ext uri="{FF2B5EF4-FFF2-40B4-BE49-F238E27FC236}">
                <a16:creationId xmlns:a16="http://schemas.microsoft.com/office/drawing/2014/main" id="{9E841F91-EA9B-475E-B764-2E86DC5F9E4E}"/>
              </a:ext>
            </a:extLst>
          </p:cNvPr>
          <p:cNvSpPr txBox="1"/>
          <p:nvPr/>
        </p:nvSpPr>
        <p:spPr>
          <a:xfrm>
            <a:off x="6821601" y="6299474"/>
            <a:ext cx="5126559" cy="400079"/>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 </a:t>
            </a:r>
            <a:r>
              <a:rPr lang="en-US" sz="1400" i="1" dirty="0" err="1"/>
              <a:t>Ashalim</a:t>
            </a:r>
            <a:r>
              <a:rPr lang="en-US" sz="1400" i="1" dirty="0"/>
              <a:t> Solar plant DNI from Solar Cells (Minis, 2019)</a:t>
            </a:r>
            <a:endParaRPr sz="1400" dirty="0"/>
          </a:p>
        </p:txBody>
      </p:sp>
    </p:spTree>
    <p:extLst>
      <p:ext uri="{BB962C8B-B14F-4D97-AF65-F5344CB8AC3E}">
        <p14:creationId xmlns:p14="http://schemas.microsoft.com/office/powerpoint/2010/main" val="311909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CCAA3-CBBB-412F-8D14-15DCAF5342FC}"/>
              </a:ext>
            </a:extLst>
          </p:cNvPr>
          <p:cNvSpPr>
            <a:spLocks noGrp="1"/>
          </p:cNvSpPr>
          <p:nvPr>
            <p:ph type="title"/>
          </p:nvPr>
        </p:nvSpPr>
        <p:spPr/>
        <p:txBody>
          <a:bodyPr>
            <a:normAutofit fontScale="90000"/>
          </a:bodyPr>
          <a:lstStyle/>
          <a:p>
            <a:r>
              <a:rPr lang="en-US" dirty="0"/>
              <a:t>Problem Statement</a:t>
            </a:r>
          </a:p>
        </p:txBody>
      </p:sp>
      <p:sp>
        <p:nvSpPr>
          <p:cNvPr id="3" name="Content Placeholder 2">
            <a:extLst>
              <a:ext uri="{FF2B5EF4-FFF2-40B4-BE49-F238E27FC236}">
                <a16:creationId xmlns:a16="http://schemas.microsoft.com/office/drawing/2014/main" id="{99D13FD0-8AEE-42AE-9C8B-3755CD601BC6}"/>
              </a:ext>
            </a:extLst>
          </p:cNvPr>
          <p:cNvSpPr>
            <a:spLocks noGrp="1"/>
          </p:cNvSpPr>
          <p:nvPr>
            <p:ph sz="half" idx="1"/>
          </p:nvPr>
        </p:nvSpPr>
        <p:spPr>
          <a:xfrm>
            <a:off x="838200" y="1230596"/>
            <a:ext cx="6043741" cy="5362305"/>
          </a:xfrm>
        </p:spPr>
        <p:txBody>
          <a:bodyPr>
            <a:normAutofit/>
          </a:bodyPr>
          <a:lstStyle/>
          <a:p>
            <a:pPr>
              <a:lnSpc>
                <a:spcPct val="100000"/>
              </a:lnSpc>
            </a:pPr>
            <a:r>
              <a:rPr lang="en-US" sz="2000" dirty="0"/>
              <a:t>Problems:</a:t>
            </a:r>
          </a:p>
          <a:p>
            <a:pPr lvl="1">
              <a:lnSpc>
                <a:spcPct val="100000"/>
              </a:lnSpc>
            </a:pPr>
            <a:r>
              <a:rPr lang="en-US" sz="1700" dirty="0"/>
              <a:t>What should the operator do during times of variability? </a:t>
            </a:r>
          </a:p>
          <a:p>
            <a:pPr lvl="1">
              <a:lnSpc>
                <a:spcPct val="100000"/>
              </a:lnSpc>
            </a:pPr>
            <a:endParaRPr lang="en-US" sz="1700" dirty="0"/>
          </a:p>
          <a:p>
            <a:pPr lvl="1">
              <a:lnSpc>
                <a:spcPct val="100000"/>
              </a:lnSpc>
            </a:pPr>
            <a:r>
              <a:rPr lang="en-US" sz="1700" dirty="0"/>
              <a:t>Quantitatively, what is the damage/cost to the lifetime of the receiver when clouds cause thermal stresses? How do damage mechanisms vary with different design regimes (700K vs 1000K)? Can this cost be assessed in real time? </a:t>
            </a:r>
          </a:p>
          <a:p>
            <a:pPr lvl="1">
              <a:lnSpc>
                <a:spcPct val="100000"/>
              </a:lnSpc>
            </a:pPr>
            <a:endParaRPr lang="en-US" sz="1700" dirty="0"/>
          </a:p>
          <a:p>
            <a:pPr lvl="1">
              <a:lnSpc>
                <a:spcPct val="100000"/>
              </a:lnSpc>
            </a:pPr>
            <a:r>
              <a:rPr lang="en-US" sz="1700" dirty="0"/>
              <a:t>Can we produce some algorithm that optimizes the inherent trade-off between the damage done to the receiver by operating during a cloud event and the current and future price of electricity, given current and predicted cloud conditions in a short-term timeframe? </a:t>
            </a:r>
            <a:r>
              <a:rPr lang="en-US" sz="1700" i="1" dirty="0"/>
              <a:t>And how can we optimize new plant designs if we better account for variability?</a:t>
            </a:r>
          </a:p>
        </p:txBody>
      </p:sp>
      <p:pic>
        <p:nvPicPr>
          <p:cNvPr id="3074" name="Picture 2">
            <a:extLst>
              <a:ext uri="{FF2B5EF4-FFF2-40B4-BE49-F238E27FC236}">
                <a16:creationId xmlns:a16="http://schemas.microsoft.com/office/drawing/2014/main" id="{27CE69A0-B207-4540-AA15-0C9CDFB69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3336" y="948763"/>
            <a:ext cx="4039675" cy="2508563"/>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81;p13">
            <a:extLst>
              <a:ext uri="{FF2B5EF4-FFF2-40B4-BE49-F238E27FC236}">
                <a16:creationId xmlns:a16="http://schemas.microsoft.com/office/drawing/2014/main" id="{A2EE0E3A-FCE5-4FAB-813F-5F935A1704EB}"/>
              </a:ext>
            </a:extLst>
          </p:cNvPr>
          <p:cNvSpPr txBox="1"/>
          <p:nvPr/>
        </p:nvSpPr>
        <p:spPr>
          <a:xfrm>
            <a:off x="7440930" y="6354374"/>
            <a:ext cx="4039675" cy="400079"/>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Cloud passing over heliostat field</a:t>
            </a:r>
            <a:endParaRPr sz="1400" dirty="0"/>
          </a:p>
        </p:txBody>
      </p:sp>
      <p:sp>
        <p:nvSpPr>
          <p:cNvPr id="10" name="Google Shape;81;p13">
            <a:extLst>
              <a:ext uri="{FF2B5EF4-FFF2-40B4-BE49-F238E27FC236}">
                <a16:creationId xmlns:a16="http://schemas.microsoft.com/office/drawing/2014/main" id="{A7D0E008-619C-49C0-B2D5-37BAF03651C9}"/>
              </a:ext>
            </a:extLst>
          </p:cNvPr>
          <p:cNvSpPr txBox="1"/>
          <p:nvPr/>
        </p:nvSpPr>
        <p:spPr>
          <a:xfrm>
            <a:off x="7067550" y="3400192"/>
            <a:ext cx="5124450" cy="400079"/>
          </a:xfrm>
          <a:prstGeom prst="rect">
            <a:avLst/>
          </a:prstGeom>
          <a:solidFill>
            <a:schemeClr val="bg1"/>
          </a:solidFill>
          <a:ln>
            <a:noFill/>
          </a:ln>
        </p:spPr>
        <p:txBody>
          <a:bodyPr spcFirstLastPara="1" wrap="square" lIns="91425" tIns="91425" rIns="91425" bIns="91425" anchor="t" anchorCtr="0">
            <a:spAutoFit/>
          </a:bodyPr>
          <a:lstStyle/>
          <a:p>
            <a:pPr algn="ctr"/>
            <a:r>
              <a:rPr lang="en-US" sz="1400" i="1" dirty="0"/>
              <a:t>Central Receiver Plant Diagram (Hamilton, 2020)</a:t>
            </a:r>
            <a:endParaRPr sz="1400" dirty="0"/>
          </a:p>
        </p:txBody>
      </p:sp>
      <p:pic>
        <p:nvPicPr>
          <p:cNvPr id="11" name="Google Shape;159;p19">
            <a:extLst>
              <a:ext uri="{FF2B5EF4-FFF2-40B4-BE49-F238E27FC236}">
                <a16:creationId xmlns:a16="http://schemas.microsoft.com/office/drawing/2014/main" id="{1574DFC4-110E-4518-B74F-6BBA60E56641}"/>
              </a:ext>
            </a:extLst>
          </p:cNvPr>
          <p:cNvPicPr preferRelativeResize="0"/>
          <p:nvPr/>
        </p:nvPicPr>
        <p:blipFill>
          <a:blip r:embed="rId3">
            <a:alphaModFix/>
          </a:blip>
          <a:stretch>
            <a:fillRect/>
          </a:stretch>
        </p:blipFill>
        <p:spPr>
          <a:xfrm>
            <a:off x="7818120" y="3783091"/>
            <a:ext cx="3535680" cy="2590702"/>
          </a:xfrm>
          <a:prstGeom prst="rect">
            <a:avLst/>
          </a:prstGeom>
          <a:noFill/>
          <a:ln>
            <a:noFill/>
          </a:ln>
        </p:spPr>
      </p:pic>
    </p:spTree>
    <p:extLst>
      <p:ext uri="{BB962C8B-B14F-4D97-AF65-F5344CB8AC3E}">
        <p14:creationId xmlns:p14="http://schemas.microsoft.com/office/powerpoint/2010/main" val="21678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32F0D-0966-4A60-AFA1-366605121731}"/>
              </a:ext>
            </a:extLst>
          </p:cNvPr>
          <p:cNvSpPr>
            <a:spLocks noGrp="1"/>
          </p:cNvSpPr>
          <p:nvPr>
            <p:ph type="title"/>
          </p:nvPr>
        </p:nvSpPr>
        <p:spPr/>
        <p:txBody>
          <a:bodyPr/>
          <a:lstStyle/>
          <a:p>
            <a:r>
              <a:rPr lang="en-US" dirty="0"/>
              <a:t>Goals and Objectives</a:t>
            </a:r>
          </a:p>
        </p:txBody>
      </p:sp>
    </p:spTree>
    <p:extLst>
      <p:ext uri="{BB962C8B-B14F-4D97-AF65-F5344CB8AC3E}">
        <p14:creationId xmlns:p14="http://schemas.microsoft.com/office/powerpoint/2010/main" val="1368215257"/>
      </p:ext>
    </p:extLst>
  </p:cSld>
  <p:clrMapOvr>
    <a:masterClrMapping/>
  </p:clrMapOvr>
</p:sld>
</file>

<file path=ppt/theme/theme1.xml><?xml version="1.0" encoding="utf-8"?>
<a:theme xmlns:a="http://schemas.openxmlformats.org/drawingml/2006/main" name="Widescreen_Red">
  <a:themeElements>
    <a:clrScheme name="UWBrand">
      <a:dk1>
        <a:sysClr val="windowText" lastClr="000000"/>
      </a:dk1>
      <a:lt1>
        <a:srgbClr val="FFFFFF"/>
      </a:lt1>
      <a:dk2>
        <a:srgbClr val="FFFFFF"/>
      </a:dk2>
      <a:lt2>
        <a:srgbClr val="FFFFFF"/>
      </a:lt2>
      <a:accent1>
        <a:srgbClr val="C5050C"/>
      </a:accent1>
      <a:accent2>
        <a:srgbClr val="FF8000"/>
      </a:accent2>
      <a:accent3>
        <a:srgbClr val="FFBF00"/>
      </a:accent3>
      <a:accent4>
        <a:srgbClr val="97B85F"/>
      </a:accent4>
      <a:accent5>
        <a:srgbClr val="6B9999"/>
      </a:accent5>
      <a:accent6>
        <a:srgbClr val="386666"/>
      </a:accent6>
      <a:hlink>
        <a:srgbClr val="0479A8"/>
      </a:hlink>
      <a:folHlink>
        <a:srgbClr val="0479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potx" id="{7E58F2BA-4BBF-485D-8885-3591F86B1B04}" vid="{C5835229-77FF-41B0-812A-DFC692C097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13185</TotalTime>
  <Words>5119</Words>
  <Application>Microsoft Office PowerPoint</Application>
  <PresentationFormat>Widescreen</PresentationFormat>
  <Paragraphs>458</Paragraphs>
  <Slides>41</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Cambria Math</vt:lpstr>
      <vt:lpstr>Roboto</vt:lpstr>
      <vt:lpstr>roboto-semibold</vt:lpstr>
      <vt:lpstr>Widescreen_Red</vt:lpstr>
      <vt:lpstr>Learned Productivity Under Variable Solar Conditions </vt:lpstr>
      <vt:lpstr>Table of Contents:</vt:lpstr>
      <vt:lpstr>Problem Statement</vt:lpstr>
      <vt:lpstr>CSP and Clouds</vt:lpstr>
      <vt:lpstr>Receiver Geometry</vt:lpstr>
      <vt:lpstr>How Plants Account For Variability</vt:lpstr>
      <vt:lpstr>System Advisor Model</vt:lpstr>
      <vt:lpstr>Problem Statement</vt:lpstr>
      <vt:lpstr>Goals and Objectives</vt:lpstr>
      <vt:lpstr>Goals and Objectives</vt:lpstr>
      <vt:lpstr>Breakdown of My Goals</vt:lpstr>
      <vt:lpstr>Methodology</vt:lpstr>
      <vt:lpstr>PowerPoint Presentation</vt:lpstr>
      <vt:lpstr>PowerPoint Presentation</vt:lpstr>
      <vt:lpstr>PowerPoint Presentation</vt:lpstr>
      <vt:lpstr>Description of Methodology</vt:lpstr>
      <vt:lpstr>Background Material &amp; Results</vt:lpstr>
      <vt:lpstr>Literature Review</vt:lpstr>
      <vt:lpstr>Review of DNI Forecasting </vt:lpstr>
      <vt:lpstr>DNI Forecasting Data</vt:lpstr>
      <vt:lpstr>CoPylot Results</vt:lpstr>
      <vt:lpstr>Polygon Method Results</vt:lpstr>
      <vt:lpstr>Receiver Model Results</vt:lpstr>
      <vt:lpstr>Receiver Model Results</vt:lpstr>
      <vt:lpstr>Receiver Model Description</vt:lpstr>
      <vt:lpstr>Example: Square Cloud</vt:lpstr>
      <vt:lpstr>TSI Cloud Mask Demo</vt:lpstr>
      <vt:lpstr>Future, Issues, and Discussion</vt:lpstr>
      <vt:lpstr>Future Work</vt:lpstr>
      <vt:lpstr>ML Model Review</vt:lpstr>
      <vt:lpstr>Receiver Lifetime</vt:lpstr>
      <vt:lpstr>Receiver Lifetime</vt:lpstr>
      <vt:lpstr>Issues/Discussion</vt:lpstr>
      <vt:lpstr>Questions?</vt:lpstr>
      <vt:lpstr>Citations</vt:lpstr>
      <vt:lpstr>Citations</vt:lpstr>
      <vt:lpstr>Extras</vt:lpstr>
      <vt:lpstr>Tasks</vt:lpstr>
      <vt:lpstr>Sub-Tasks</vt:lpstr>
      <vt:lpstr>3D Receiver Model Images</vt:lpstr>
      <vt:lpstr>Srlife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 Mullin</dc:creator>
  <cp:lastModifiedBy>Matthew Mullin</cp:lastModifiedBy>
  <cp:revision>106</cp:revision>
  <cp:lastPrinted>2022-02-01T17:35:43Z</cp:lastPrinted>
  <dcterms:created xsi:type="dcterms:W3CDTF">2021-12-06T14:23:36Z</dcterms:created>
  <dcterms:modified xsi:type="dcterms:W3CDTF">2022-02-14T21:39:30Z</dcterms:modified>
</cp:coreProperties>
</file>