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4"/>
  </p:notesMasterIdLst>
  <p:sldIdLst>
    <p:sldId id="256" r:id="rId2"/>
    <p:sldId id="272" r:id="rId3"/>
    <p:sldId id="277" r:id="rId4"/>
    <p:sldId id="257" r:id="rId5"/>
    <p:sldId id="310" r:id="rId6"/>
    <p:sldId id="274" r:id="rId7"/>
    <p:sldId id="278" r:id="rId8"/>
    <p:sldId id="258" r:id="rId9"/>
    <p:sldId id="273" r:id="rId10"/>
    <p:sldId id="282" r:id="rId11"/>
    <p:sldId id="270" r:id="rId12"/>
    <p:sldId id="276" r:id="rId13"/>
    <p:sldId id="275" r:id="rId14"/>
    <p:sldId id="284" r:id="rId15"/>
    <p:sldId id="285" r:id="rId16"/>
    <p:sldId id="279" r:id="rId17"/>
    <p:sldId id="259" r:id="rId18"/>
    <p:sldId id="266" r:id="rId19"/>
    <p:sldId id="262" r:id="rId20"/>
    <p:sldId id="320" r:id="rId21"/>
    <p:sldId id="317" r:id="rId22"/>
    <p:sldId id="280" r:id="rId23"/>
    <p:sldId id="289" r:id="rId24"/>
    <p:sldId id="283" r:id="rId25"/>
    <p:sldId id="290" r:id="rId26"/>
    <p:sldId id="292" r:id="rId27"/>
    <p:sldId id="294" r:id="rId28"/>
    <p:sldId id="297" r:id="rId29"/>
    <p:sldId id="298" r:id="rId30"/>
    <p:sldId id="296" r:id="rId31"/>
    <p:sldId id="299" r:id="rId32"/>
    <p:sldId id="300" r:id="rId33"/>
    <p:sldId id="293" r:id="rId34"/>
    <p:sldId id="301" r:id="rId35"/>
    <p:sldId id="288" r:id="rId36"/>
    <p:sldId id="304" r:id="rId37"/>
    <p:sldId id="305" r:id="rId38"/>
    <p:sldId id="306" r:id="rId39"/>
    <p:sldId id="307" r:id="rId40"/>
    <p:sldId id="308" r:id="rId41"/>
    <p:sldId id="311" r:id="rId42"/>
    <p:sldId id="312" r:id="rId43"/>
    <p:sldId id="309" r:id="rId44"/>
    <p:sldId id="260" r:id="rId45"/>
    <p:sldId id="286" r:id="rId46"/>
    <p:sldId id="313" r:id="rId47"/>
    <p:sldId id="302" r:id="rId48"/>
    <p:sldId id="303" r:id="rId49"/>
    <p:sldId id="319" r:id="rId50"/>
    <p:sldId id="321" r:id="rId51"/>
    <p:sldId id="322" r:id="rId52"/>
    <p:sldId id="323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3" autoAdjust="0"/>
    <p:restoredTop sz="95211" autoAdjust="0"/>
  </p:normalViewPr>
  <p:slideViewPr>
    <p:cSldViewPr snapToGrid="0" snapToObjects="1">
      <p:cViewPr varScale="1">
        <p:scale>
          <a:sx n="83" d="100"/>
          <a:sy n="83" d="100"/>
        </p:scale>
        <p:origin x="682" y="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rikt\Documents\Academic\Thesis%20Project\Crimping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1"/>
            <c:dispEq val="1"/>
            <c:trendlineLbl>
              <c:layout>
                <c:manualLayout>
                  <c:x val="6.7456692913385824E-2"/>
                  <c:y val="-0.1954764508603091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Sheet1!$B$2:$B$40</c:f>
              <c:numCache>
                <c:formatCode>General</c:formatCode>
                <c:ptCount val="39"/>
                <c:pt idx="0">
                  <c:v>6</c:v>
                </c:pt>
                <c:pt idx="1">
                  <c:v>4.8</c:v>
                </c:pt>
                <c:pt idx="2">
                  <c:v>5</c:v>
                </c:pt>
                <c:pt idx="3">
                  <c:v>4.5</c:v>
                </c:pt>
                <c:pt idx="4">
                  <c:v>5</c:v>
                </c:pt>
                <c:pt idx="5">
                  <c:v>5.5</c:v>
                </c:pt>
                <c:pt idx="6">
                  <c:v>5.5</c:v>
                </c:pt>
                <c:pt idx="7">
                  <c:v>5</c:v>
                </c:pt>
                <c:pt idx="8">
                  <c:v>7.2</c:v>
                </c:pt>
                <c:pt idx="9">
                  <c:v>6</c:v>
                </c:pt>
                <c:pt idx="10">
                  <c:v>5</c:v>
                </c:pt>
                <c:pt idx="11">
                  <c:v>6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5.5</c:v>
                </c:pt>
                <c:pt idx="18">
                  <c:v>5.5</c:v>
                </c:pt>
                <c:pt idx="19">
                  <c:v>7</c:v>
                </c:pt>
                <c:pt idx="20">
                  <c:v>7</c:v>
                </c:pt>
                <c:pt idx="21">
                  <c:v>5.5</c:v>
                </c:pt>
                <c:pt idx="22">
                  <c:v>7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7</c:v>
                </c:pt>
                <c:pt idx="28">
                  <c:v>7</c:v>
                </c:pt>
                <c:pt idx="29">
                  <c:v>7</c:v>
                </c:pt>
                <c:pt idx="30">
                  <c:v>7</c:v>
                </c:pt>
                <c:pt idx="31">
                  <c:v>7</c:v>
                </c:pt>
                <c:pt idx="32">
                  <c:v>7</c:v>
                </c:pt>
                <c:pt idx="33">
                  <c:v>7</c:v>
                </c:pt>
                <c:pt idx="34">
                  <c:v>7</c:v>
                </c:pt>
                <c:pt idx="35">
                  <c:v>7</c:v>
                </c:pt>
                <c:pt idx="36">
                  <c:v>7</c:v>
                </c:pt>
                <c:pt idx="37">
                  <c:v>7</c:v>
                </c:pt>
                <c:pt idx="38">
                  <c:v>6</c:v>
                </c:pt>
              </c:numCache>
            </c:numRef>
          </c:xVal>
          <c:yVal>
            <c:numRef>
              <c:f>Sheet1!$D$2:$D$40</c:f>
              <c:numCache>
                <c:formatCode>General</c:formatCode>
                <c:ptCount val="39"/>
                <c:pt idx="0">
                  <c:v>6</c:v>
                </c:pt>
                <c:pt idx="1">
                  <c:v>28</c:v>
                </c:pt>
                <c:pt idx="2">
                  <c:v>18</c:v>
                </c:pt>
                <c:pt idx="3">
                  <c:v>33</c:v>
                </c:pt>
                <c:pt idx="4">
                  <c:v>25</c:v>
                </c:pt>
                <c:pt idx="5">
                  <c:v>19</c:v>
                </c:pt>
                <c:pt idx="6">
                  <c:v>14</c:v>
                </c:pt>
                <c:pt idx="7">
                  <c:v>18</c:v>
                </c:pt>
                <c:pt idx="8">
                  <c:v>2</c:v>
                </c:pt>
                <c:pt idx="9">
                  <c:v>6</c:v>
                </c:pt>
                <c:pt idx="10">
                  <c:v>5</c:v>
                </c:pt>
                <c:pt idx="11">
                  <c:v>6</c:v>
                </c:pt>
                <c:pt idx="12">
                  <c:v>3</c:v>
                </c:pt>
                <c:pt idx="13">
                  <c:v>8</c:v>
                </c:pt>
                <c:pt idx="14">
                  <c:v>0</c:v>
                </c:pt>
                <c:pt idx="15">
                  <c:v>4</c:v>
                </c:pt>
                <c:pt idx="16">
                  <c:v>2</c:v>
                </c:pt>
                <c:pt idx="17">
                  <c:v>10</c:v>
                </c:pt>
                <c:pt idx="18">
                  <c:v>8</c:v>
                </c:pt>
                <c:pt idx="19">
                  <c:v>2</c:v>
                </c:pt>
                <c:pt idx="20">
                  <c:v>3</c:v>
                </c:pt>
                <c:pt idx="21">
                  <c:v>3</c:v>
                </c:pt>
                <c:pt idx="22">
                  <c:v>2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5</c:v>
                </c:pt>
                <c:pt idx="27">
                  <c:v>5</c:v>
                </c:pt>
                <c:pt idx="28">
                  <c:v>5</c:v>
                </c:pt>
                <c:pt idx="29">
                  <c:v>5</c:v>
                </c:pt>
                <c:pt idx="30">
                  <c:v>5</c:v>
                </c:pt>
                <c:pt idx="31">
                  <c:v>1</c:v>
                </c:pt>
                <c:pt idx="32">
                  <c:v>1</c:v>
                </c:pt>
                <c:pt idx="33">
                  <c:v>0</c:v>
                </c:pt>
                <c:pt idx="34">
                  <c:v>0</c:v>
                </c:pt>
                <c:pt idx="35">
                  <c:v>2</c:v>
                </c:pt>
                <c:pt idx="36">
                  <c:v>2</c:v>
                </c:pt>
                <c:pt idx="37">
                  <c:v>0</c:v>
                </c:pt>
                <c:pt idx="38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5C1-4F60-8B6F-0466E4FAA9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8748840"/>
        <c:axId val="448752776"/>
      </c:scatterChart>
      <c:valAx>
        <c:axId val="448748840"/>
        <c:scaling>
          <c:orientation val="minMax"/>
          <c:min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Pressure Applied [ksig]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48752776"/>
        <c:crosses val="autoZero"/>
        <c:crossBetween val="midCat"/>
      </c:valAx>
      <c:valAx>
        <c:axId val="448752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Crimp Thickness [thou]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487488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4D1C3-2A66-4BA6-A2D5-0364EF07ADF0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C34C0-7BBD-4BB1-A60E-09066B597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75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C34C0-7BBD-4BB1-A60E-09066B5973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7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LANL only expects 85% of the pipes they manufacture to actually 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C34C0-7BBD-4BB1-A60E-09066B5973C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81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C34C0-7BBD-4BB1-A60E-09066B5973C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88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C34C0-7BBD-4BB1-A60E-09066B5973C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02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Choked flow: mass flow rate does not increase for a decrease in downstream pressure.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C34C0-7BBD-4BB1-A60E-09066B5973C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35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SMR is 20-300 </a:t>
            </a:r>
            <a:r>
              <a:rPr lang="en-US" dirty="0" err="1"/>
              <a:t>MWt</a:t>
            </a:r>
            <a:r>
              <a:rPr lang="en-US" dirty="0"/>
              <a:t> (INL)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C34C0-7BBD-4BB1-A60E-09066B5973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83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C34C0-7BBD-4BB1-A60E-09066B5973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01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C34C0-7BBD-4BB1-A60E-09066B5973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418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Choked flow: mass flow rate does not increase for a decrease in downstream pressure.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C34C0-7BBD-4BB1-A60E-09066B5973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21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Lambda is the latent heat of vaporization</a:t>
            </a:r>
          </a:p>
          <a:p>
            <a:r>
              <a:rPr lang="en-US" dirty="0" err="1"/>
              <a:t>Dv</a:t>
            </a:r>
            <a:r>
              <a:rPr lang="en-US" dirty="0"/>
              <a:t> is vapor core diameter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C34C0-7BBD-4BB1-A60E-09066B5973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27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C34C0-7BBD-4BB1-A60E-09066B5973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193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C34C0-7BBD-4BB1-A60E-09066B5973C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61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C34C0-7BBD-4BB1-A60E-09066B5973C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8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4728" y="2283618"/>
            <a:ext cx="8200724" cy="2290763"/>
          </a:xfrm>
        </p:spPr>
        <p:txBody>
          <a:bodyPr anchor="t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728" y="4747444"/>
            <a:ext cx="820072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0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6372"/>
            <a:ext cx="10515600" cy="6409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30597"/>
            <a:ext cx="10515600" cy="50489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84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871481"/>
            <a:ext cx="10515600" cy="2852737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9533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5099"/>
            <a:ext cx="10515600" cy="6836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230596"/>
            <a:ext cx="5181600" cy="5023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30596"/>
            <a:ext cx="5181600" cy="5023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0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14216"/>
            <a:ext cx="10515600" cy="6409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16841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093720"/>
            <a:ext cx="5157787" cy="40959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16841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93720"/>
            <a:ext cx="5183188" cy="40959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19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3467"/>
            <a:ext cx="10515600" cy="6152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F16AF7-FA30-40F5-8881-23EDE9BD9D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282011"/>
            <a:ext cx="10515600" cy="666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30594"/>
            <a:ext cx="10515600" cy="4929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DE6D7-F04D-7741-82FC-941AB368F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60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07/978-3-030-05882-1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www.energy.gov/ne/articles/what-nuclear-microreactor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.gov/ne/articles/what-nuclear-microreactor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07/978-3-030-05882-1" TargetMode="External"/><Relationship Id="rId5" Type="http://schemas.openxmlformats.org/officeDocument/2006/relationships/hyperlink" Target="https://doi.org/10.1016/j.anucene.2018.11.050" TargetMode="External"/><Relationship Id="rId4" Type="http://schemas.openxmlformats.org/officeDocument/2006/relationships/hyperlink" Target="https://doi.org/10.1007/978-3-030-47225-2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63/1.43065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anucene.2018.11.05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4728" y="2283618"/>
            <a:ext cx="10343756" cy="2290763"/>
          </a:xfrm>
        </p:spPr>
        <p:txBody>
          <a:bodyPr>
            <a:normAutofit/>
          </a:bodyPr>
          <a:lstStyle/>
          <a:p>
            <a:r>
              <a:rPr lang="en-US" dirty="0"/>
              <a:t>Sodium Heat Pipes for Microreactors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728" y="4747444"/>
            <a:ext cx="2357690" cy="1655762"/>
          </a:xfrm>
        </p:spPr>
        <p:txBody>
          <a:bodyPr/>
          <a:lstStyle/>
          <a:p>
            <a:r>
              <a:rPr lang="en-US" dirty="0"/>
              <a:t>Erik M. Tillman</a:t>
            </a:r>
          </a:p>
          <a:p>
            <a:r>
              <a:rPr lang="en-US" dirty="0"/>
              <a:t>SEL Seminar</a:t>
            </a:r>
          </a:p>
          <a:p>
            <a:r>
              <a:rPr lang="en-US" dirty="0"/>
              <a:t>3-22-2022</a:t>
            </a: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5F1DB-8DF7-458D-B3A4-76C616E52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Capillary Flow in the Wick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819C1C-741E-4DFF-8790-06F9C666FF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30597"/>
                <a:ext cx="6261036" cy="4807200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Surface tension creates a capillary pumping pressure [9]: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𝑐𝑝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This is the pressure that is available to overcome gravity and frictional pressure drops</a:t>
                </a:r>
              </a:p>
              <a:p>
                <a:r>
                  <a:rPr lang="en-US" sz="2400" dirty="0"/>
                  <a:t>Capillary radius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400" dirty="0"/>
                  <a:t> depends on the wick geometry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819C1C-741E-4DFF-8790-06F9C666FF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30597"/>
                <a:ext cx="6261036" cy="4807200"/>
              </a:xfrm>
              <a:blipFill>
                <a:blip r:embed="rId2"/>
                <a:stretch>
                  <a:fillRect l="-1363" t="-1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11CC1-D6BD-46C8-B8C5-A6719B1D7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B7298-B530-4A57-9E44-70E9DAE428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2" t="62033"/>
          <a:stretch/>
        </p:blipFill>
        <p:spPr bwMode="auto">
          <a:xfrm>
            <a:off x="6922052" y="1388831"/>
            <a:ext cx="4955574" cy="17278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4">
                <a:extLst>
                  <a:ext uri="{FF2B5EF4-FFF2-40B4-BE49-F238E27FC236}">
                    <a16:creationId xmlns:a16="http://schemas.microsoft.com/office/drawing/2014/main" id="{16C53389-6A3F-4D18-A686-ACD044DFC55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7062899"/>
                  </p:ext>
                </p:extLst>
              </p:nvPr>
            </p:nvGraphicFramePr>
            <p:xfrm>
              <a:off x="6889643" y="3682535"/>
              <a:ext cx="5020392" cy="17230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58133">
                      <a:extLst>
                        <a:ext uri="{9D8B030D-6E8A-4147-A177-3AD203B41FA5}">
                          <a16:colId xmlns:a16="http://schemas.microsoft.com/office/drawing/2014/main" val="4190979315"/>
                        </a:ext>
                      </a:extLst>
                    </a:gridCol>
                    <a:gridCol w="3362259">
                      <a:extLst>
                        <a:ext uri="{9D8B030D-6E8A-4147-A177-3AD203B41FA5}">
                          <a16:colId xmlns:a16="http://schemas.microsoft.com/office/drawing/2014/main" val="27661966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Wick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Correlation [10]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04198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Screen Wick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830285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Sintered Wick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=0.41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244423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Grooved Wick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80718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4">
                <a:extLst>
                  <a:ext uri="{FF2B5EF4-FFF2-40B4-BE49-F238E27FC236}">
                    <a16:creationId xmlns:a16="http://schemas.microsoft.com/office/drawing/2014/main" id="{16C53389-6A3F-4D18-A686-ACD044DFC55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87062899"/>
                  </p:ext>
                </p:extLst>
              </p:nvPr>
            </p:nvGraphicFramePr>
            <p:xfrm>
              <a:off x="6889643" y="3682535"/>
              <a:ext cx="5020392" cy="17230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58133">
                      <a:extLst>
                        <a:ext uri="{9D8B030D-6E8A-4147-A177-3AD203B41FA5}">
                          <a16:colId xmlns:a16="http://schemas.microsoft.com/office/drawing/2014/main" val="4190979315"/>
                        </a:ext>
                      </a:extLst>
                    </a:gridCol>
                    <a:gridCol w="3362259">
                      <a:extLst>
                        <a:ext uri="{9D8B030D-6E8A-4147-A177-3AD203B41FA5}">
                          <a16:colId xmlns:a16="http://schemas.microsoft.com/office/drawing/2014/main" val="276619665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Wick Type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Correlation [10]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10419898"/>
                      </a:ext>
                    </a:extLst>
                  </a:tr>
                  <a:tr h="610489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Screen Wick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9457" t="-66000" r="-725" b="-137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830285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Sintered Wick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9457" t="-272131" r="-725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244423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Grooved Wick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9457" t="-372131" r="-725" b="-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807182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D8D26F6-5423-4174-B0F7-336F0030350E}"/>
              </a:ext>
            </a:extLst>
          </p:cNvPr>
          <p:cNvSpPr txBox="1"/>
          <p:nvPr/>
        </p:nvSpPr>
        <p:spPr>
          <a:xfrm>
            <a:off x="695755" y="6269265"/>
            <a:ext cx="7359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9.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Faghri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A. (1995). </a:t>
            </a:r>
            <a:r>
              <a:rPr lang="en-US" sz="1000" i="1" dirty="0">
                <a:solidFill>
                  <a:schemeClr val="bg1">
                    <a:lumMod val="65000"/>
                  </a:schemeClr>
                </a:solidFill>
              </a:rPr>
              <a:t>Heat pipe science and technology.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Taylor &amp; Francis, Washington, D. C. </a:t>
            </a:r>
          </a:p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10. Chi, S. W. (1976). </a:t>
            </a:r>
            <a:r>
              <a:rPr lang="en-US" sz="1000" i="1" dirty="0">
                <a:solidFill>
                  <a:schemeClr val="bg1">
                    <a:lumMod val="65000"/>
                  </a:schemeClr>
                </a:solidFill>
              </a:rPr>
              <a:t>Heat pipe theory and practice: A sourcebook.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Hemisphere Publishing Corporation, Washington, D. C.</a:t>
            </a:r>
          </a:p>
        </p:txBody>
      </p:sp>
    </p:spTree>
    <p:extLst>
      <p:ext uri="{BB962C8B-B14F-4D97-AF65-F5344CB8AC3E}">
        <p14:creationId xmlns:p14="http://schemas.microsoft.com/office/powerpoint/2010/main" val="3626764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B33C9-F1B6-4FB1-86FE-A54B060BE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Heat Pipe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0503D-B0E8-4B97-A6B9-2D75E16F8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597"/>
            <a:ext cx="6182921" cy="4655566"/>
          </a:xfrm>
        </p:spPr>
        <p:txBody>
          <a:bodyPr/>
          <a:lstStyle/>
          <a:p>
            <a:r>
              <a:rPr lang="en-US" dirty="0"/>
              <a:t>Electronics cooling</a:t>
            </a:r>
          </a:p>
          <a:p>
            <a:pPr lvl="1"/>
            <a:r>
              <a:rPr lang="en-US" dirty="0"/>
              <a:t>Typically copper with water working fluid</a:t>
            </a:r>
          </a:p>
          <a:p>
            <a:r>
              <a:rPr lang="en-US" dirty="0"/>
              <a:t>Nuclear Reactors</a:t>
            </a:r>
          </a:p>
          <a:p>
            <a:pPr lvl="1"/>
            <a:r>
              <a:rPr lang="en-US" dirty="0"/>
              <a:t>Liquid metal (often sodium) for high temperature heat pipes</a:t>
            </a:r>
          </a:p>
          <a:p>
            <a:pPr lvl="1"/>
            <a:r>
              <a:rPr lang="en-US" dirty="0"/>
              <a:t>Passive heat removal from LWRs [11] </a:t>
            </a:r>
          </a:p>
          <a:p>
            <a:r>
              <a:rPr lang="en-US" dirty="0"/>
              <a:t>Spacecraft</a:t>
            </a:r>
          </a:p>
          <a:p>
            <a:pPr lvl="1"/>
            <a:r>
              <a:rPr lang="en-US" dirty="0"/>
              <a:t>Reactors [12]</a:t>
            </a:r>
          </a:p>
          <a:p>
            <a:pPr lvl="1"/>
            <a:r>
              <a:rPr lang="en-US" dirty="0"/>
              <a:t>Thermal regulation [9]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D5F8F0-FE26-467B-A83F-DC445CCA3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 descr="A picture containing coil spring&#10;&#10;Description automatically generated">
            <a:extLst>
              <a:ext uri="{FF2B5EF4-FFF2-40B4-BE49-F238E27FC236}">
                <a16:creationId xmlns:a16="http://schemas.microsoft.com/office/drawing/2014/main" id="{F42A834F-D6CA-4790-A71F-734BAC6B3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153" y="190271"/>
            <a:ext cx="3047013" cy="1999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C59E1-1344-401A-BED4-AA1E934C9095}"/>
              </a:ext>
            </a:extLst>
          </p:cNvPr>
          <p:cNvSpPr txBox="1"/>
          <p:nvPr/>
        </p:nvSpPr>
        <p:spPr>
          <a:xfrm>
            <a:off x="838201" y="5925463"/>
            <a:ext cx="874691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  <a:ea typeface="Calibri" panose="020F0502020204030204" pitchFamily="34" charset="0"/>
              </a:rPr>
              <a:t>11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  <a:effectLst/>
                <a:ea typeface="Calibri" panose="020F0502020204030204" pitchFamily="34" charset="0"/>
              </a:rPr>
              <a:t>. Mochizuki, M., Singh, R., Nguyen, T., &amp; Nguyen, T. (2014). Heat pipe based passive emergency core cooling system for safe shutdown of nuclear power reactor.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  <a:effectLst/>
                <a:ea typeface="Calibri" panose="020F0502020204030204" pitchFamily="34" charset="0"/>
              </a:rPr>
              <a:t>Applied Thermal Engineering 73,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  <a:effectLst/>
                <a:ea typeface="Calibri" panose="020F0502020204030204" pitchFamily="34" charset="0"/>
              </a:rPr>
              <a:t> pp. 699-706.</a:t>
            </a:r>
          </a:p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12. Beard, D., Anderson, W. G., &amp;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Tarau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, C. (2016). Self-Venting Arterial Heat Pipes for Spacecraft Applications.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AIAA Propulsion and Energy Forum, July 25-27, 2016, 14th International Energy Conversion Engineering Conference. 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DOI: 10.2514/6.2016-4603</a:t>
            </a:r>
          </a:p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9.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Faghri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A. (1995). </a:t>
            </a:r>
            <a:r>
              <a:rPr lang="en-US" sz="1000" i="1" dirty="0">
                <a:solidFill>
                  <a:schemeClr val="bg1">
                    <a:lumMod val="65000"/>
                  </a:schemeClr>
                </a:solidFill>
              </a:rPr>
              <a:t>Heat pipe science and technology.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Taylor &amp; Francis, Washington, D. C. </a:t>
            </a:r>
          </a:p>
        </p:txBody>
      </p:sp>
      <p:pic>
        <p:nvPicPr>
          <p:cNvPr id="12" name="Picture 11" descr="A picture containing indoor, metal&#10;&#10;Description automatically generated">
            <a:extLst>
              <a:ext uri="{FF2B5EF4-FFF2-40B4-BE49-F238E27FC236}">
                <a16:creationId xmlns:a16="http://schemas.microsoft.com/office/drawing/2014/main" id="{9660EF2B-4B00-4465-AFF5-AB3E3AE01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913" y="2404914"/>
            <a:ext cx="2437253" cy="33051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F8F44C-9526-48F6-B647-A7E708C86E55}"/>
              </a:ext>
            </a:extLst>
          </p:cNvPr>
          <p:cNvSpPr txBox="1"/>
          <p:nvPr/>
        </p:nvSpPr>
        <p:spPr>
          <a:xfrm>
            <a:off x="9735119" y="5819376"/>
            <a:ext cx="2060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NASA </a:t>
            </a:r>
            <a:r>
              <a:rPr lang="en-US" sz="1200" dirty="0" err="1"/>
              <a:t>Kilopower</a:t>
            </a:r>
            <a:r>
              <a:rPr lang="en-US" sz="1200" dirty="0"/>
              <a:t> reactor</a:t>
            </a:r>
          </a:p>
        </p:txBody>
      </p:sp>
    </p:spTree>
    <p:extLst>
      <p:ext uri="{BB962C8B-B14F-4D97-AF65-F5344CB8AC3E}">
        <p14:creationId xmlns:p14="http://schemas.microsoft.com/office/powerpoint/2010/main" val="1077374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8673-A451-414C-977F-7E63D9E7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Benefits of Heat Pipes for Microreactors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4F4CB-C7D3-4569-8489-5C775F9B9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597"/>
            <a:ext cx="10515600" cy="4366082"/>
          </a:xfrm>
        </p:spPr>
        <p:txBody>
          <a:bodyPr>
            <a:normAutofit/>
          </a:bodyPr>
          <a:lstStyle/>
          <a:p>
            <a:r>
              <a:rPr lang="en-US" sz="2400" dirty="0"/>
              <a:t>Many microreactor concepts are centered around sodium heat pipes for primary heat transfer</a:t>
            </a:r>
          </a:p>
          <a:p>
            <a:pPr lvl="1"/>
            <a:r>
              <a:rPr lang="en-US" sz="2000" dirty="0"/>
              <a:t>Including Westinghouse </a:t>
            </a:r>
            <a:r>
              <a:rPr lang="en-US" sz="2000" dirty="0" err="1"/>
              <a:t>eVinci</a:t>
            </a:r>
            <a:r>
              <a:rPr lang="en-US" sz="2000" dirty="0"/>
              <a:t> [4]</a:t>
            </a:r>
          </a:p>
          <a:p>
            <a:r>
              <a:rPr lang="en-US" sz="2400" dirty="0"/>
              <a:t>Compact heat transfer from reactor core</a:t>
            </a:r>
          </a:p>
          <a:p>
            <a:r>
              <a:rPr lang="en-US" sz="2400" dirty="0"/>
              <a:t>Minimal moving parts (no pumps) [13]</a:t>
            </a:r>
          </a:p>
          <a:p>
            <a:r>
              <a:rPr lang="en-US" sz="2400" dirty="0"/>
              <a:t>Passive heat removal [14]</a:t>
            </a:r>
          </a:p>
          <a:p>
            <a:pPr lvl="1"/>
            <a:r>
              <a:rPr lang="en-US" sz="2000" dirty="0"/>
              <a:t>No intervention required for emergency heat removal</a:t>
            </a:r>
          </a:p>
          <a:p>
            <a:pPr lvl="1"/>
            <a:r>
              <a:rPr lang="en-US" sz="2000" dirty="0"/>
              <a:t>This allows the reactor to be “self-regulating” </a:t>
            </a:r>
          </a:p>
          <a:p>
            <a:r>
              <a:rPr lang="en-US" sz="2400" dirty="0"/>
              <a:t>Low temperature drop across the heat pipe [4]</a:t>
            </a:r>
          </a:p>
          <a:p>
            <a:r>
              <a:rPr lang="en-US" sz="2400" dirty="0"/>
              <a:t>Low operating pressure reduces the danger of leaks 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129BB-2884-4680-9D15-C8D4C8D76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8D5408-E019-44E6-AE40-31BFA8BD6C09}"/>
              </a:ext>
            </a:extLst>
          </p:cNvPr>
          <p:cNvSpPr txBox="1"/>
          <p:nvPr/>
        </p:nvSpPr>
        <p:spPr>
          <a:xfrm>
            <a:off x="1002855" y="5802352"/>
            <a:ext cx="954720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13. Arafat, Y, &amp; Van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Wyk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, J. (2019).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eVinci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 Micro Reactor.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Nuclear Plant Journal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, March-April 2019, pp 34-37.</a:t>
            </a:r>
          </a:p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14.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Zohuri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, B. (2019).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Heat pipe applications in fission driven nuclear power plants. 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Springer Nature, Switzerland. DOI: 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  <a:hlinkClick r:id="rId2"/>
              </a:rPr>
              <a:t>https://doi.org/10.1007/978-3-030-05882-1</a:t>
            </a:r>
            <a:endParaRPr lang="en-US" sz="1000" dirty="0">
              <a:solidFill>
                <a:schemeClr val="bg2">
                  <a:lumMod val="65000"/>
                </a:schemeClr>
              </a:solidFill>
            </a:endParaRPr>
          </a:p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4. Swartz, M. M., Byers, W. A.,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Lojek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, J., &amp; Blunt, R. (2021). Westinghouse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eVinci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 Heat Pipe Micro Reactor Technology Development.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Proceedings of the 2021 28th International Conference on Nuclear Engineering. </a:t>
            </a:r>
          </a:p>
          <a:p>
            <a:endParaRPr lang="en-US" sz="1000" dirty="0">
              <a:solidFill>
                <a:schemeClr val="bg2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45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F4368-FDE9-46B7-85A0-DE799C541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Sodium as a Working Fluid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F339F-87A0-46B3-8397-17F051BB1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Alkali metals have been considered for high temperature heat pipes since the 1960’s [4]</a:t>
            </a:r>
          </a:p>
          <a:p>
            <a:r>
              <a:rPr lang="en-US" sz="2400" dirty="0"/>
              <a:t>Sodium is often selected due to it being one of the most available materials in this group</a:t>
            </a:r>
          </a:p>
          <a:p>
            <a:r>
              <a:rPr lang="en-US" sz="2400" dirty="0"/>
              <a:t>Important properties of sodium: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40EFB-976B-4456-90CF-7DE2E0D5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EE31D30-1B15-4A38-A122-C9CC5AE3EF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452169"/>
              </p:ext>
            </p:extLst>
          </p:nvPr>
        </p:nvGraphicFramePr>
        <p:xfrm>
          <a:off x="2105519" y="3275069"/>
          <a:ext cx="8128001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9695">
                  <a:extLst>
                    <a:ext uri="{9D8B030D-6E8A-4147-A177-3AD203B41FA5}">
                      <a16:colId xmlns:a16="http://schemas.microsoft.com/office/drawing/2014/main" val="1479588914"/>
                    </a:ext>
                  </a:extLst>
                </a:gridCol>
                <a:gridCol w="2454153">
                  <a:extLst>
                    <a:ext uri="{9D8B030D-6E8A-4147-A177-3AD203B41FA5}">
                      <a16:colId xmlns:a16="http://schemas.microsoft.com/office/drawing/2014/main" val="11966102"/>
                    </a:ext>
                  </a:extLst>
                </a:gridCol>
                <a:gridCol w="2454153">
                  <a:extLst>
                    <a:ext uri="{9D8B030D-6E8A-4147-A177-3AD203B41FA5}">
                      <a16:colId xmlns:a16="http://schemas.microsoft.com/office/drawing/2014/main" val="1463215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Property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Sodium @ 800 [C]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Water @ 90 [C]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904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Melting Point [C]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126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Boiling Point [C]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013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Thermal Conductivity [W/m-K]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501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Viscosity [Pa*s]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0.00031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151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Surface Tension [C]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698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Specific Heat [J/kg-K]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155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Density [kg/m^3]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41311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9EB6C8B-73B7-402C-95EC-D635CC1CD128}"/>
              </a:ext>
            </a:extLst>
          </p:cNvPr>
          <p:cNvSpPr txBox="1"/>
          <p:nvPr/>
        </p:nvSpPr>
        <p:spPr>
          <a:xfrm>
            <a:off x="750130" y="6442656"/>
            <a:ext cx="86006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4. Swartz, M. M., Byers, W. A.,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Lojek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, J., &amp; Blunt, R. (2021). Westinghouse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eVinci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 Heat Pipe Micro Reactor Technology Development.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Proceedings of the 2021 28th International Conference on Nuclear Engineering. </a:t>
            </a:r>
          </a:p>
        </p:txBody>
      </p:sp>
    </p:spTree>
    <p:extLst>
      <p:ext uri="{BB962C8B-B14F-4D97-AF65-F5344CB8AC3E}">
        <p14:creationId xmlns:p14="http://schemas.microsoft.com/office/powerpoint/2010/main" val="4083713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21D64-16D1-4449-BE1B-7BC60EF4E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 Motivation &amp;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A3800-6046-4D4A-BD2D-A3F90DC29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LANL &amp; INL are supporting Westinghouse’s development of the </a:t>
            </a:r>
            <a:r>
              <a:rPr lang="en-US" sz="2400" dirty="0" err="1"/>
              <a:t>eVinci</a:t>
            </a:r>
            <a:r>
              <a:rPr lang="en-US" sz="2400" dirty="0"/>
              <a:t> microreactor with experimentation and modelling </a:t>
            </a:r>
          </a:p>
          <a:p>
            <a:r>
              <a:rPr lang="en-US" sz="2400" dirty="0"/>
              <a:t>LANL is working on design and manufacturing of high-performance sodium heat pipes</a:t>
            </a:r>
          </a:p>
          <a:p>
            <a:r>
              <a:rPr lang="en-US" sz="2400" dirty="0"/>
              <a:t>INL is developing Sockeye, a heat pipe modelling program to assist in design and licensing of microreactors</a:t>
            </a:r>
          </a:p>
          <a:p>
            <a:r>
              <a:rPr lang="en-US" sz="2400" dirty="0"/>
              <a:t>Working with Texas A&amp;M to produce experimental data to validate Sockeye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77F60-54EE-49D7-8DB7-EEC1D765A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6CB9335-1F74-47E9-B7AF-CFD6D0E33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0646" y="5071742"/>
            <a:ext cx="1563107" cy="1284608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9341803-2CF3-4C10-BD70-C00F85687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409" y="5349921"/>
            <a:ext cx="4852191" cy="1057626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1648F29-23D0-4B62-B30C-23A699A95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075" y="5093856"/>
            <a:ext cx="2532893" cy="131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66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4506F-2ED7-4573-A6F8-9A4D39A3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My Project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C9769-1687-4C01-9B40-21863B998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Manufacture kilowatt-scale sodium heat pipes for experimentation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Operate heat pipes at conditions similar to microreactor application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Measure heat pipe internal temperature distribution</a:t>
            </a:r>
          </a:p>
          <a:p>
            <a:pPr lvl="1"/>
            <a:r>
              <a:rPr lang="en-US" sz="2000" dirty="0"/>
              <a:t>Thermocouples</a:t>
            </a:r>
          </a:p>
          <a:p>
            <a:pPr lvl="1"/>
            <a:r>
              <a:rPr lang="en-US" sz="2000" dirty="0"/>
              <a:t>FO-DTS measurements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Measure sodium liquid pressure distribution in the wick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Visualize flow phenomena inside heat pipe using X-ray radiography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Investigate transient behavior of sodium heat pipe</a:t>
            </a:r>
          </a:p>
          <a:p>
            <a:pPr lvl="1"/>
            <a:r>
              <a:rPr lang="en-US" sz="2000" dirty="0"/>
              <a:t>Startup (frozen sodium slug in pipe)</a:t>
            </a:r>
          </a:p>
          <a:p>
            <a:pPr lvl="1"/>
            <a:r>
              <a:rPr lang="en-US" sz="2000" dirty="0"/>
              <a:t>Restart (frozen sodium in wick)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C497A-EB10-46BE-A94F-940E1180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76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8DB03-BAF4-43FA-A536-88D085101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Pipe Theory &amp; Modelling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9E8A3-03EF-4F58-95A5-C217FEADD2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6EF424-BD2F-4B3B-A8B0-883540C54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2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64EAD-6BCF-4B2E-92D1-26C7DCBB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372"/>
            <a:ext cx="6973257" cy="640936"/>
          </a:xfrm>
        </p:spPr>
        <p:txBody>
          <a:bodyPr>
            <a:normAutofit fontScale="90000"/>
          </a:bodyPr>
          <a:lstStyle/>
          <a:p>
            <a:r>
              <a:rPr lang="en-US" dirty="0"/>
              <a:t>Heat Transfer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27C8B-2A76-4DFF-BE4F-1622F66A7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597"/>
            <a:ext cx="7261391" cy="4168498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It has long been recognized that there are limits on the heat transfer ability of a heat pipe [16]</a:t>
            </a:r>
          </a:p>
          <a:p>
            <a:r>
              <a:rPr lang="en-US" sz="2000" b="1" dirty="0"/>
              <a:t>Sonic Limit: </a:t>
            </a:r>
            <a:r>
              <a:rPr lang="en-US" sz="2000" dirty="0"/>
              <a:t>vapor flow can become choked if Mach # = 1</a:t>
            </a:r>
          </a:p>
          <a:p>
            <a:pPr lvl="1"/>
            <a:r>
              <a:rPr lang="en-US" sz="1800" dirty="0"/>
              <a:t>Considered a non-critical limitation</a:t>
            </a:r>
          </a:p>
          <a:p>
            <a:r>
              <a:rPr lang="en-US" sz="2000" b="1" dirty="0"/>
              <a:t>Entrainment  Limit: </a:t>
            </a:r>
            <a:r>
              <a:rPr lang="en-US" sz="2000" dirty="0"/>
              <a:t>high velocity vapor can shear liquid droplets from wick, leading to dry out in the evaporator</a:t>
            </a:r>
            <a:endParaRPr lang="en-US" sz="1600" dirty="0"/>
          </a:p>
          <a:p>
            <a:r>
              <a:rPr lang="en-US" sz="2000" b="1" dirty="0"/>
              <a:t>Capillary Limit: </a:t>
            </a:r>
            <a:r>
              <a:rPr lang="en-US" sz="2000" dirty="0"/>
              <a:t>there must be enough capillary pressure in the wick to return liquid to the evaporator</a:t>
            </a:r>
          </a:p>
          <a:p>
            <a:pPr lvl="1"/>
            <a:r>
              <a:rPr lang="en-US" sz="1600" dirty="0"/>
              <a:t>Main HT limitation for a high-performance heat pipe [15]</a:t>
            </a:r>
          </a:p>
          <a:p>
            <a:r>
              <a:rPr lang="en-US" sz="2000" b="1" dirty="0"/>
              <a:t>Boiling Limit: </a:t>
            </a:r>
            <a:r>
              <a:rPr lang="en-US" sz="2000" dirty="0"/>
              <a:t>vapor bubbles form in the wick, obstructing liquid flow and leading to dry out in the evaporator</a:t>
            </a:r>
          </a:p>
          <a:p>
            <a:r>
              <a:rPr lang="en-US" sz="2000" dirty="0"/>
              <a:t>If the entrainment, capillary, or boiling limits are reached, evaporator dry out may occur, resulting in a critical failure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42498E-8EC6-4BDB-A4BE-2B8FBCD61A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" t="4326" r="8058"/>
          <a:stretch/>
        </p:blipFill>
        <p:spPr>
          <a:xfrm>
            <a:off x="7950080" y="636840"/>
            <a:ext cx="4064240" cy="30932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9B0490-3F4D-44C5-A9A3-147AF8BB161D}"/>
              </a:ext>
            </a:extLst>
          </p:cNvPr>
          <p:cNvSpPr txBox="1"/>
          <p:nvPr/>
        </p:nvSpPr>
        <p:spPr>
          <a:xfrm>
            <a:off x="8566002" y="3904231"/>
            <a:ext cx="2924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Credit: </a:t>
            </a:r>
            <a:r>
              <a:rPr lang="en-US" sz="1200" dirty="0" err="1"/>
              <a:t>Zohuri</a:t>
            </a:r>
            <a:r>
              <a:rPr lang="en-US" sz="1200" dirty="0"/>
              <a:t> (2016) pp. 133 [16]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76FC67E-ABD8-4213-BA81-9E2D39D5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17</a:t>
            </a:fld>
            <a:endParaRPr lang="en-US"/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115C3FF8-463A-4BE6-B813-3E6BE6BC3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66" t="39965" r="360" b="6634"/>
          <a:stretch/>
        </p:blipFill>
        <p:spPr bwMode="auto">
          <a:xfrm>
            <a:off x="7681303" y="4541256"/>
            <a:ext cx="4378966" cy="131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92780A0-8BCA-4ED8-B9C7-A76D25940365}"/>
              </a:ext>
            </a:extLst>
          </p:cNvPr>
          <p:cNvSpPr txBox="1"/>
          <p:nvPr/>
        </p:nvSpPr>
        <p:spPr>
          <a:xfrm>
            <a:off x="694132" y="5842337"/>
            <a:ext cx="72613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dirty="0">
                <a:solidFill>
                  <a:schemeClr val="bg2">
                    <a:lumMod val="65000"/>
                  </a:schemeClr>
                </a:solidFill>
                <a:effectLst/>
                <a:ea typeface="Calibri" panose="020F0502020204030204" pitchFamily="34" charset="0"/>
              </a:rPr>
              <a:t>15.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  <a:effectLst/>
                <a:ea typeface="Calibri" panose="020F0502020204030204" pitchFamily="34" charset="0"/>
              </a:rPr>
              <a:t>Kemme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  <a:effectLst/>
                <a:ea typeface="Calibri" panose="020F0502020204030204" pitchFamily="34" charset="0"/>
              </a:rPr>
              <a:t>, J. E. (1967). High Performance Heat Pipes.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  <a:effectLst/>
                <a:ea typeface="Calibri" panose="020F0502020204030204" pitchFamily="34" charset="0"/>
              </a:rPr>
              <a:t>Proceedings of the 1967 Thermionic Conversion Specialist Conference, Palo Alto, California.</a:t>
            </a:r>
            <a:endParaRPr lang="en-US" sz="1000" i="1" dirty="0">
              <a:solidFill>
                <a:schemeClr val="bg2">
                  <a:lumMod val="65000"/>
                </a:schemeClr>
              </a:solidFill>
              <a:ea typeface="Calibri" panose="020F0502020204030204" pitchFamily="34" charset="0"/>
            </a:endParaRPr>
          </a:p>
          <a:p>
            <a:pPr marR="0" lvl="0" algn="just"/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9.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Faghri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, A. (1995).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Heat pipe science and technology. 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Taylor &amp; Francis, Washington, D. C. </a:t>
            </a:r>
          </a:p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10. Chi, S. W. (1976).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Heat pipe theory and practice: A sourcebook. 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Hemisphere Publishing Corporation, Washington, D. C.</a:t>
            </a:r>
          </a:p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16.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Zohuri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, B. (2016).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Heat pipe design and technology.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 (2</a:t>
            </a:r>
            <a:r>
              <a:rPr lang="en-US" sz="1000" baseline="30000" dirty="0">
                <a:solidFill>
                  <a:schemeClr val="bg2">
                    <a:lumMod val="65000"/>
                  </a:schemeClr>
                </a:solidFill>
              </a:rPr>
              <a:t>nd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 Ed.). Springer International Publishing, Switzerland</a:t>
            </a:r>
          </a:p>
          <a:p>
            <a:pPr marR="0" lvl="0" algn="just"/>
            <a:endParaRPr lang="en-US" sz="1000" dirty="0">
              <a:solidFill>
                <a:schemeClr val="bg2">
                  <a:lumMod val="65000"/>
                </a:schemeClr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90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94D3A-8180-4E6B-BB98-8038A2FAF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Heat Transfer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A9D61-DEC1-46A2-A59A-E8B07A61D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597"/>
            <a:ext cx="10515600" cy="1177170"/>
          </a:xfrm>
        </p:spPr>
        <p:txBody>
          <a:bodyPr/>
          <a:lstStyle/>
          <a:p>
            <a:r>
              <a:rPr lang="en-US" dirty="0"/>
              <a:t>Based on the methods of S. W. Chi [10]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2DFFCC9-CA78-403F-92DB-90AB9BD6F529}"/>
                  </a:ext>
                </a:extLst>
              </p:cNvPr>
              <p:cNvSpPr txBox="1"/>
              <p:nvPr/>
            </p:nvSpPr>
            <p:spPr>
              <a:xfrm>
                <a:off x="1199393" y="4164987"/>
                <a:ext cx="5430140" cy="13150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𝑐𝑎𝑝𝑖𝑙𝑙𝑎𝑟𝑦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num>
                            <m:den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𝑅𝑒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</m:e>
                                  </m:d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2DFFCC9-CA78-403F-92DB-90AB9BD6F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393" y="4164987"/>
                <a:ext cx="5430140" cy="131504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DD1789D-DADD-4CAD-A21D-BC21D8830441}"/>
                  </a:ext>
                </a:extLst>
              </p:cNvPr>
              <p:cNvSpPr txBox="1"/>
              <p:nvPr/>
            </p:nvSpPr>
            <p:spPr>
              <a:xfrm>
                <a:off x="2579770" y="2860694"/>
                <a:ext cx="2669385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𝑠𝑜𝑛𝑖𝑐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DD1789D-DADD-4CAD-A21D-BC21D8830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9770" y="2860694"/>
                <a:ext cx="2669385" cy="818366"/>
              </a:xfrm>
              <a:prstGeom prst="rect">
                <a:avLst/>
              </a:prstGeom>
              <a:blipFill>
                <a:blip r:embed="rId4"/>
                <a:stretch>
                  <a:fillRect b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AB84DA-D388-433F-AFBC-BAE18BFA1729}"/>
                  </a:ext>
                </a:extLst>
              </p:cNvPr>
              <p:cNvSpPr txBox="1"/>
              <p:nvPr/>
            </p:nvSpPr>
            <p:spPr>
              <a:xfrm>
                <a:off x="7250194" y="2860694"/>
                <a:ext cx="2583912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𝑒𝑛𝑡𝑟𝑎𝑖𝑛𝑚𝑒𝑛𝑡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𝜎𝜌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AB84DA-D388-433F-AFBC-BAE18BFA1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0194" y="2860694"/>
                <a:ext cx="2583912" cy="818366"/>
              </a:xfrm>
              <a:prstGeom prst="rect">
                <a:avLst/>
              </a:prstGeom>
              <a:blipFill>
                <a:blip r:embed="rId5"/>
                <a:stretch>
                  <a:fillRect b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9FD28DE-4AB8-4124-A40A-BF929B0D411F}"/>
                  </a:ext>
                </a:extLst>
              </p:cNvPr>
              <p:cNvSpPr txBox="1"/>
              <p:nvPr/>
            </p:nvSpPr>
            <p:spPr>
              <a:xfrm>
                <a:off x="6927734" y="4469702"/>
                <a:ext cx="3921862" cy="8379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𝑏𝑜𝑖𝑙𝑖𝑛𝑔</m:t>
                          </m:r>
                        </m:sub>
                      </m:sSub>
                      <m:r>
                        <a:rPr 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𝑙𝑛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9FD28DE-4AB8-4124-A40A-BF929B0D4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734" y="4469702"/>
                <a:ext cx="3921862" cy="83792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A4DB003-71D1-45D3-BDCB-E7169A5B16FF}"/>
              </a:ext>
            </a:extLst>
          </p:cNvPr>
          <p:cNvSpPr txBox="1"/>
          <p:nvPr/>
        </p:nvSpPr>
        <p:spPr>
          <a:xfrm>
            <a:off x="838200" y="6387739"/>
            <a:ext cx="10515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10. Chi, S. W. (1976). </a:t>
            </a:r>
            <a:r>
              <a:rPr lang="en-US" sz="1000" i="1" dirty="0">
                <a:solidFill>
                  <a:schemeClr val="bg1">
                    <a:lumMod val="65000"/>
                  </a:schemeClr>
                </a:solidFill>
              </a:rPr>
              <a:t>Heat pipe theory and practice: A sourcebook.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Hemisphere Publishing Corporation, Washington, D. C.</a:t>
            </a:r>
          </a:p>
        </p:txBody>
      </p:sp>
    </p:spTree>
    <p:extLst>
      <p:ext uri="{BB962C8B-B14F-4D97-AF65-F5344CB8AC3E}">
        <p14:creationId xmlns:p14="http://schemas.microsoft.com/office/powerpoint/2010/main" val="2729689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71C6FC59-ECF7-45D8-B91C-FB211D2D7BF6}"/>
              </a:ext>
            </a:extLst>
          </p:cNvPr>
          <p:cNvSpPr/>
          <p:nvPr/>
        </p:nvSpPr>
        <p:spPr>
          <a:xfrm>
            <a:off x="10961345" y="2406467"/>
            <a:ext cx="639772" cy="27889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D12D66-7823-49A8-A54D-CDE53A3FE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Thermal Resistance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06CDA-E742-4661-B7D0-5BC63810D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597"/>
            <a:ext cx="10515600" cy="1117562"/>
          </a:xfrm>
        </p:spPr>
        <p:txBody>
          <a:bodyPr>
            <a:normAutofit/>
          </a:bodyPr>
          <a:lstStyle/>
          <a:p>
            <a:r>
              <a:rPr lang="en-US" sz="2000" dirty="0"/>
              <a:t>Chi [10] modelled a heat pipe as a system of thermal resistances through the pipe wall, the wick, &amp; the vapor core</a:t>
            </a:r>
          </a:p>
          <a:p>
            <a:r>
              <a:rPr lang="en-US" sz="2000" dirty="0"/>
              <a:t>Similar work has been done in recent years at UW Madison [17]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AFE694-14D6-4AC5-9B79-387F13135E0D}"/>
              </a:ext>
            </a:extLst>
          </p:cNvPr>
          <p:cNvSpPr/>
          <p:nvPr/>
        </p:nvSpPr>
        <p:spPr>
          <a:xfrm>
            <a:off x="1365823" y="4249908"/>
            <a:ext cx="9601200" cy="94907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C36118-A73B-4863-BA8D-999644272D2D}"/>
              </a:ext>
            </a:extLst>
          </p:cNvPr>
          <p:cNvSpPr/>
          <p:nvPr/>
        </p:nvSpPr>
        <p:spPr>
          <a:xfrm>
            <a:off x="1365822" y="3462036"/>
            <a:ext cx="9601200" cy="79739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415332-723C-44ED-B07B-1AABB72B7440}"/>
              </a:ext>
            </a:extLst>
          </p:cNvPr>
          <p:cNvSpPr txBox="1"/>
          <p:nvPr/>
        </p:nvSpPr>
        <p:spPr>
          <a:xfrm>
            <a:off x="1659781" y="370206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AEA70D-2E1A-421C-B1B5-B077D9490B9C}"/>
              </a:ext>
            </a:extLst>
          </p:cNvPr>
          <p:cNvSpPr txBox="1"/>
          <p:nvPr/>
        </p:nvSpPr>
        <p:spPr>
          <a:xfrm>
            <a:off x="1771265" y="5908104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Evaporator Section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7A5B51-1B50-4C40-95D5-134A720136B0}"/>
              </a:ext>
            </a:extLst>
          </p:cNvPr>
          <p:cNvSpPr txBox="1"/>
          <p:nvPr/>
        </p:nvSpPr>
        <p:spPr>
          <a:xfrm>
            <a:off x="1426833" y="4541795"/>
            <a:ext cx="1150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Pipe Wall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C20D45A-8C28-49F9-8598-07BAF20A364E}"/>
              </a:ext>
            </a:extLst>
          </p:cNvPr>
          <p:cNvSpPr/>
          <p:nvPr/>
        </p:nvSpPr>
        <p:spPr>
          <a:xfrm>
            <a:off x="726051" y="2408906"/>
            <a:ext cx="639772" cy="27889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F31672-AE6F-4F91-AE64-0F2D624790D3}"/>
              </a:ext>
            </a:extLst>
          </p:cNvPr>
          <p:cNvCxnSpPr>
            <a:cxnSpLocks/>
          </p:cNvCxnSpPr>
          <p:nvPr/>
        </p:nvCxnSpPr>
        <p:spPr>
          <a:xfrm flipV="1">
            <a:off x="4554672" y="2753641"/>
            <a:ext cx="0" cy="2743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Left Brace 16">
            <a:extLst>
              <a:ext uri="{FF2B5EF4-FFF2-40B4-BE49-F238E27FC236}">
                <a16:creationId xmlns:a16="http://schemas.microsoft.com/office/drawing/2014/main" id="{50AB74FF-109C-433D-818D-B23AB236227D}"/>
              </a:ext>
            </a:extLst>
          </p:cNvPr>
          <p:cNvSpPr/>
          <p:nvPr/>
        </p:nvSpPr>
        <p:spPr>
          <a:xfrm rot="16200000">
            <a:off x="3018432" y="3947170"/>
            <a:ext cx="369333" cy="3552534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1FE1BCC8-0A39-4CA4-A191-A05B6210EC5E}"/>
              </a:ext>
            </a:extLst>
          </p:cNvPr>
          <p:cNvSpPr/>
          <p:nvPr/>
        </p:nvSpPr>
        <p:spPr>
          <a:xfrm rot="16200000">
            <a:off x="9325889" y="4407814"/>
            <a:ext cx="369333" cy="2631245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3F74EE-D7AA-4FB5-B731-0B3EB88CB4B2}"/>
              </a:ext>
            </a:extLst>
          </p:cNvPr>
          <p:cNvSpPr txBox="1"/>
          <p:nvPr/>
        </p:nvSpPr>
        <p:spPr>
          <a:xfrm>
            <a:off x="1480905" y="2909278"/>
            <a:ext cx="1347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Vapor Core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43EC5A-E07C-4247-8702-7AE60EC6245C}"/>
              </a:ext>
            </a:extLst>
          </p:cNvPr>
          <p:cNvSpPr txBox="1"/>
          <p:nvPr/>
        </p:nvSpPr>
        <p:spPr>
          <a:xfrm>
            <a:off x="8415954" y="5916963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Condenser Section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02AD8AE-2FDA-45D5-BA00-C4E58490FAFD}"/>
              </a:ext>
            </a:extLst>
          </p:cNvPr>
          <p:cNvCxnSpPr>
            <a:cxnSpLocks/>
          </p:cNvCxnSpPr>
          <p:nvPr/>
        </p:nvCxnSpPr>
        <p:spPr>
          <a:xfrm>
            <a:off x="10436676" y="2742670"/>
            <a:ext cx="0" cy="2743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F405860-826E-4C6F-8222-DEAB9700948C}"/>
              </a:ext>
            </a:extLst>
          </p:cNvPr>
          <p:cNvCxnSpPr>
            <a:cxnSpLocks/>
          </p:cNvCxnSpPr>
          <p:nvPr/>
        </p:nvCxnSpPr>
        <p:spPr>
          <a:xfrm flipV="1">
            <a:off x="4707072" y="2663360"/>
            <a:ext cx="54864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BC377F9-ECF7-4811-A41B-EC134E692726}"/>
              </a:ext>
            </a:extLst>
          </p:cNvPr>
          <p:cNvSpPr txBox="1"/>
          <p:nvPr/>
        </p:nvSpPr>
        <p:spPr>
          <a:xfrm>
            <a:off x="7041327" y="268693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Axial Heat Flow Q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29AF4D0-D331-4FA8-9F60-5956F1171B7E}"/>
                  </a:ext>
                </a:extLst>
              </p:cNvPr>
              <p:cNvSpPr txBox="1"/>
              <p:nvPr/>
            </p:nvSpPr>
            <p:spPr>
              <a:xfrm>
                <a:off x="2638543" y="4309561"/>
                <a:ext cx="1848455" cy="8430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𝑙𝑛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29AF4D0-D331-4FA8-9F60-5956F1171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543" y="4309561"/>
                <a:ext cx="1848455" cy="8430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947D8CD-2ADF-48A4-8A56-78A86732815C}"/>
                  </a:ext>
                </a:extLst>
              </p:cNvPr>
              <p:cNvSpPr txBox="1"/>
              <p:nvPr/>
            </p:nvSpPr>
            <p:spPr>
              <a:xfrm>
                <a:off x="7684935" y="4317077"/>
                <a:ext cx="1842299" cy="8430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𝑙𝑛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947D8CD-2ADF-48A4-8A56-78A867328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935" y="4317077"/>
                <a:ext cx="1842299" cy="8430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6A64695-5C41-4FCA-B5B1-75211FCE5974}"/>
              </a:ext>
            </a:extLst>
          </p:cNvPr>
          <p:cNvCxnSpPr>
            <a:cxnSpLocks/>
          </p:cNvCxnSpPr>
          <p:nvPr/>
        </p:nvCxnSpPr>
        <p:spPr>
          <a:xfrm>
            <a:off x="11759678" y="2404572"/>
            <a:ext cx="0" cy="28346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C9D4BC8-9894-4898-8FA3-B1E277EF7006}"/>
              </a:ext>
            </a:extLst>
          </p:cNvPr>
          <p:cNvCxnSpPr>
            <a:cxnSpLocks/>
          </p:cNvCxnSpPr>
          <p:nvPr/>
        </p:nvCxnSpPr>
        <p:spPr>
          <a:xfrm>
            <a:off x="580714" y="2404572"/>
            <a:ext cx="1124712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CA7E9DC-7924-41FE-B443-07E4100E13CA}"/>
                  </a:ext>
                </a:extLst>
              </p:cNvPr>
              <p:cNvSpPr txBox="1"/>
              <p:nvPr/>
            </p:nvSpPr>
            <p:spPr>
              <a:xfrm>
                <a:off x="2610346" y="3434447"/>
                <a:ext cx="1878527" cy="8338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𝑙𝑛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CA7E9DC-7924-41FE-B443-07E4100E1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0346" y="3434447"/>
                <a:ext cx="1878527" cy="8338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A073FAE-954F-45CE-9909-8A54EBFF9D9E}"/>
                  </a:ext>
                </a:extLst>
              </p:cNvPr>
              <p:cNvSpPr txBox="1"/>
              <p:nvPr/>
            </p:nvSpPr>
            <p:spPr>
              <a:xfrm>
                <a:off x="7672394" y="3427925"/>
                <a:ext cx="1872371" cy="8338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𝑙𝑛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skw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A073FAE-954F-45CE-9909-8A54EBFF9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394" y="3427925"/>
                <a:ext cx="1872371" cy="8338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16BBE22-2773-4451-A7C7-3277AC163C05}"/>
                  </a:ext>
                </a:extLst>
              </p:cNvPr>
              <p:cNvSpPr txBox="1"/>
              <p:nvPr/>
            </p:nvSpPr>
            <p:spPr>
              <a:xfrm>
                <a:off x="11808608" y="4394746"/>
                <a:ext cx="432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16BBE22-2773-4451-A7C7-3277AC163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608" y="4394746"/>
                <a:ext cx="43210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2B86E5D-3503-4435-9B79-EE6E04BE5EF4}"/>
              </a:ext>
            </a:extLst>
          </p:cNvPr>
          <p:cNvCxnSpPr>
            <a:cxnSpLocks/>
          </p:cNvCxnSpPr>
          <p:nvPr/>
        </p:nvCxnSpPr>
        <p:spPr>
          <a:xfrm>
            <a:off x="10950731" y="2404572"/>
            <a:ext cx="0" cy="10058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772272D-B50D-42DE-B7B8-43D1E448A7DE}"/>
                  </a:ext>
                </a:extLst>
              </p:cNvPr>
              <p:cNvSpPr txBox="1"/>
              <p:nvPr/>
            </p:nvSpPr>
            <p:spPr>
              <a:xfrm>
                <a:off x="10866608" y="2658828"/>
                <a:ext cx="427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772272D-B50D-42DE-B7B8-43D1E448A7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6608" y="2658828"/>
                <a:ext cx="42787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CB0F9B8-B7BE-4B1F-8C22-BDC874180AB0}"/>
              </a:ext>
            </a:extLst>
          </p:cNvPr>
          <p:cNvCxnSpPr>
            <a:cxnSpLocks/>
          </p:cNvCxnSpPr>
          <p:nvPr/>
        </p:nvCxnSpPr>
        <p:spPr>
          <a:xfrm>
            <a:off x="11344370" y="2411062"/>
            <a:ext cx="0" cy="18288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04D8EE6-F6CF-43B7-B568-B7132158BF3E}"/>
                  </a:ext>
                </a:extLst>
              </p:cNvPr>
              <p:cNvSpPr txBox="1"/>
              <p:nvPr/>
            </p:nvSpPr>
            <p:spPr>
              <a:xfrm>
                <a:off x="11323214" y="3563408"/>
                <a:ext cx="4070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04D8EE6-F6CF-43B7-B568-B7132158B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3214" y="3563408"/>
                <a:ext cx="407035" cy="369332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FD06EE3-A653-4117-B262-BD3482F52F7E}"/>
                  </a:ext>
                </a:extLst>
              </p:cNvPr>
              <p:cNvSpPr txBox="1"/>
              <p:nvPr/>
            </p:nvSpPr>
            <p:spPr>
              <a:xfrm>
                <a:off x="4915750" y="2708895"/>
                <a:ext cx="2154179" cy="6667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𝐽𝑄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FD06EE3-A653-4117-B262-BD3482F52F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5750" y="2708895"/>
                <a:ext cx="2154179" cy="6667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63FEE4A-D5ED-4C98-9641-658FAB4ED8BD}"/>
                  </a:ext>
                </a:extLst>
              </p:cNvPr>
              <p:cNvSpPr txBox="1"/>
              <p:nvPr/>
            </p:nvSpPr>
            <p:spPr>
              <a:xfrm>
                <a:off x="9064203" y="5239212"/>
                <a:ext cx="965521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𝑜𝑢𝑡𝑒𝑟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63FEE4A-D5ED-4C98-9641-658FAB4ED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4203" y="5239212"/>
                <a:ext cx="965521" cy="3815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07A6387-61EB-45B8-A504-F0BCE9D9B6D0}"/>
                  </a:ext>
                </a:extLst>
              </p:cNvPr>
              <p:cNvSpPr txBox="1"/>
              <p:nvPr/>
            </p:nvSpPr>
            <p:spPr>
              <a:xfrm>
                <a:off x="5250148" y="4328406"/>
                <a:ext cx="744306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07A6387-61EB-45B8-A504-F0BCE9D9B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0148" y="4328406"/>
                <a:ext cx="744306" cy="390748"/>
              </a:xfrm>
              <a:prstGeom prst="rect">
                <a:avLst/>
              </a:prstGeom>
              <a:blipFill>
                <a:blip r:embed="rId11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5BAB747-2290-46AE-B714-DC9CF7B9098F}"/>
                  </a:ext>
                </a:extLst>
              </p:cNvPr>
              <p:cNvSpPr txBox="1"/>
              <p:nvPr/>
            </p:nvSpPr>
            <p:spPr>
              <a:xfrm>
                <a:off x="5250148" y="3557316"/>
                <a:ext cx="733086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5BAB747-2290-46AE-B714-DC9CF7B90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0148" y="3557316"/>
                <a:ext cx="733086" cy="38151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254AD9F-5393-4130-A6C7-DB54B48DEE49}"/>
                  </a:ext>
                </a:extLst>
              </p:cNvPr>
              <p:cNvSpPr txBox="1"/>
              <p:nvPr/>
            </p:nvSpPr>
            <p:spPr>
              <a:xfrm>
                <a:off x="4095016" y="2380044"/>
                <a:ext cx="595227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254AD9F-5393-4130-A6C7-DB54B48DEE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016" y="2380044"/>
                <a:ext cx="595227" cy="38151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B384C8F-29E7-45D3-B295-93C76DF08266}"/>
                  </a:ext>
                </a:extLst>
              </p:cNvPr>
              <p:cNvSpPr txBox="1"/>
              <p:nvPr/>
            </p:nvSpPr>
            <p:spPr>
              <a:xfrm>
                <a:off x="10078983" y="2372126"/>
                <a:ext cx="589072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B384C8F-29E7-45D3-B295-93C76DF08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8983" y="2372126"/>
                <a:ext cx="589072" cy="38151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FDF5C5F-8C08-47A1-A98C-7F96826851FE}"/>
                  </a:ext>
                </a:extLst>
              </p:cNvPr>
              <p:cNvSpPr txBox="1"/>
              <p:nvPr/>
            </p:nvSpPr>
            <p:spPr>
              <a:xfrm>
                <a:off x="5149899" y="5239212"/>
                <a:ext cx="971676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𝑜𝑢𝑡𝑒𝑟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FDF5C5F-8C08-47A1-A98C-7F96826851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899" y="5239212"/>
                <a:ext cx="971676" cy="38151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6CCAA90-51CF-4685-8632-DFF9C019BE64}"/>
                  </a:ext>
                </a:extLst>
              </p:cNvPr>
              <p:cNvSpPr txBox="1"/>
              <p:nvPr/>
            </p:nvSpPr>
            <p:spPr>
              <a:xfrm>
                <a:off x="9576163" y="4531749"/>
                <a:ext cx="738151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𝑝𝑤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76CCAA90-51CF-4685-8632-DFF9C019BE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6163" y="4531749"/>
                <a:ext cx="738151" cy="390748"/>
              </a:xfrm>
              <a:prstGeom prst="rect">
                <a:avLst/>
              </a:prstGeom>
              <a:blipFill>
                <a:blip r:embed="rId16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5F53541-2CC7-45C8-9DC1-BCDCFF5059F0}"/>
                  </a:ext>
                </a:extLst>
              </p:cNvPr>
              <p:cNvSpPr txBox="1"/>
              <p:nvPr/>
            </p:nvSpPr>
            <p:spPr>
              <a:xfrm>
                <a:off x="9401972" y="2902152"/>
                <a:ext cx="726930" cy="38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𝑤𝑣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5F53541-2CC7-45C8-9DC1-BCDCFF505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1972" y="2902152"/>
                <a:ext cx="726930" cy="38151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CD7AFAE-E500-4948-A3AF-4DF87FC4D447}"/>
              </a:ext>
            </a:extLst>
          </p:cNvPr>
          <p:cNvSpPr txBox="1"/>
          <p:nvPr/>
        </p:nvSpPr>
        <p:spPr>
          <a:xfrm>
            <a:off x="11786557" y="2173739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cs typeface="Times New Roman" panose="02020603050405020304" pitchFamily="18" charset="0"/>
              </a:rPr>
              <a:t>℄</a:t>
            </a:r>
            <a:endParaRPr lang="en-US" sz="2400" dirty="0"/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id="{B59E27EB-EA0A-4E3B-8157-7D78939A4078}"/>
              </a:ext>
            </a:extLst>
          </p:cNvPr>
          <p:cNvSpPr/>
          <p:nvPr/>
        </p:nvSpPr>
        <p:spPr>
          <a:xfrm rot="16200000">
            <a:off x="6401042" y="4183551"/>
            <a:ext cx="369333" cy="3079771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7BE85E1-AE6B-4D4E-B06A-20B7F73B5D39}"/>
              </a:ext>
            </a:extLst>
          </p:cNvPr>
          <p:cNvSpPr txBox="1"/>
          <p:nvPr/>
        </p:nvSpPr>
        <p:spPr>
          <a:xfrm>
            <a:off x="5269726" y="5918944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Adiabatic Section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E0B9F22-B9EE-4141-A2C9-4413A479BE29}"/>
                  </a:ext>
                </a:extLst>
              </p:cNvPr>
              <p:cNvSpPr txBox="1"/>
              <p:nvPr/>
            </p:nvSpPr>
            <p:spPr>
              <a:xfrm>
                <a:off x="3809012" y="5918944"/>
                <a:ext cx="6705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E0B9F22-B9EE-4141-A2C9-4413A479B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012" y="5918944"/>
                <a:ext cx="670568" cy="369332"/>
              </a:xfrm>
              <a:prstGeom prst="rect">
                <a:avLst/>
              </a:prstGeom>
              <a:blipFill>
                <a:blip r:embed="rId18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248B415-005F-4F5D-A4FE-E04E74AEBFD4}"/>
                  </a:ext>
                </a:extLst>
              </p:cNvPr>
              <p:cNvSpPr txBox="1"/>
              <p:nvPr/>
            </p:nvSpPr>
            <p:spPr>
              <a:xfrm>
                <a:off x="7129310" y="5918944"/>
                <a:ext cx="6840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248B415-005F-4F5D-A4FE-E04E74AEB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310" y="5918944"/>
                <a:ext cx="684033" cy="369332"/>
              </a:xfrm>
              <a:prstGeom prst="rect">
                <a:avLst/>
              </a:prstGeom>
              <a:blipFill>
                <a:blip r:embed="rId1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9335251-1C1A-45C1-BFF2-1978A6BA3944}"/>
                  </a:ext>
                </a:extLst>
              </p:cNvPr>
              <p:cNvSpPr txBox="1"/>
              <p:nvPr/>
            </p:nvSpPr>
            <p:spPr>
              <a:xfrm>
                <a:off x="10385019" y="5908103"/>
                <a:ext cx="6644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9335251-1C1A-45C1-BFF2-1978A6BA3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5019" y="5908103"/>
                <a:ext cx="664413" cy="369332"/>
              </a:xfrm>
              <a:prstGeom prst="rect">
                <a:avLst/>
              </a:prstGeom>
              <a:blipFill>
                <a:blip r:embed="rId20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74995E3-5182-4136-A8DE-F4F53D39BCA8}"/>
              </a:ext>
            </a:extLst>
          </p:cNvPr>
          <p:cNvCxnSpPr>
            <a:cxnSpLocks/>
            <a:stCxn id="54" idx="1"/>
          </p:cNvCxnSpPr>
          <p:nvPr/>
        </p:nvCxnSpPr>
        <p:spPr>
          <a:xfrm flipH="1" flipV="1">
            <a:off x="4707072" y="5193492"/>
            <a:ext cx="442827" cy="23647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90DCDDF-D313-47DA-8F84-85967569855F}"/>
              </a:ext>
            </a:extLst>
          </p:cNvPr>
          <p:cNvCxnSpPr>
            <a:cxnSpLocks/>
            <a:stCxn id="50" idx="1"/>
          </p:cNvCxnSpPr>
          <p:nvPr/>
        </p:nvCxnSpPr>
        <p:spPr>
          <a:xfrm flipH="1" flipV="1">
            <a:off x="4707072" y="4268265"/>
            <a:ext cx="543076" cy="25551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24D0F40-166D-4D36-AD7E-F679752E6305}"/>
              </a:ext>
            </a:extLst>
          </p:cNvPr>
          <p:cNvCxnSpPr>
            <a:cxnSpLocks/>
            <a:stCxn id="51" idx="1"/>
          </p:cNvCxnSpPr>
          <p:nvPr/>
        </p:nvCxnSpPr>
        <p:spPr>
          <a:xfrm flipH="1" flipV="1">
            <a:off x="4754635" y="3469367"/>
            <a:ext cx="495513" cy="27870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35F1B43-925C-49BA-9A95-04E175DD2CDB}"/>
              </a:ext>
            </a:extLst>
          </p:cNvPr>
          <p:cNvCxnSpPr>
            <a:cxnSpLocks/>
            <a:stCxn id="49" idx="3"/>
          </p:cNvCxnSpPr>
          <p:nvPr/>
        </p:nvCxnSpPr>
        <p:spPr>
          <a:xfrm flipV="1">
            <a:off x="10029724" y="5198978"/>
            <a:ext cx="258359" cy="2309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0B0C6A7-5224-4956-AB82-DDF059A71740}"/>
              </a:ext>
            </a:extLst>
          </p:cNvPr>
          <p:cNvCxnSpPr>
            <a:cxnSpLocks/>
            <a:stCxn id="55" idx="0"/>
          </p:cNvCxnSpPr>
          <p:nvPr/>
        </p:nvCxnSpPr>
        <p:spPr>
          <a:xfrm flipV="1">
            <a:off x="9945239" y="4278347"/>
            <a:ext cx="430980" cy="2534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8911F61-5B44-4FCC-B5F9-C1B7C3B5CFCF}"/>
              </a:ext>
            </a:extLst>
          </p:cNvPr>
          <p:cNvCxnSpPr>
            <a:cxnSpLocks/>
            <a:stCxn id="56" idx="3"/>
          </p:cNvCxnSpPr>
          <p:nvPr/>
        </p:nvCxnSpPr>
        <p:spPr>
          <a:xfrm>
            <a:off x="10128902" y="3092910"/>
            <a:ext cx="244617" cy="37645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EC60B575-53EA-400C-8D31-BA31A1F7EFEC}"/>
              </a:ext>
            </a:extLst>
          </p:cNvPr>
          <p:cNvSpPr txBox="1"/>
          <p:nvPr/>
        </p:nvSpPr>
        <p:spPr>
          <a:xfrm>
            <a:off x="807614" y="6284545"/>
            <a:ext cx="1051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10. Chi, S. W. (1976). </a:t>
            </a:r>
            <a:r>
              <a:rPr lang="en-US" sz="1000" i="1" dirty="0">
                <a:solidFill>
                  <a:schemeClr val="bg1">
                    <a:lumMod val="65000"/>
                  </a:schemeClr>
                </a:solidFill>
              </a:rPr>
              <a:t>Heat pipe theory and practice: A sourcebook.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Hemisphere Publishing Corporation, Washington, D. C.</a:t>
            </a:r>
          </a:p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17. Zhou, Y., Wang, J., Guo, Z., He, Y., Zhang, Y.,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Qiu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S.,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Su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G. H., &amp;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Corradini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M. L. (2021). 3D-2D coupling multi-dimension simulation for the heat pipe micro-reactor</a:t>
            </a:r>
          </a:p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by MOOSE&amp;SAM. </a:t>
            </a:r>
            <a:r>
              <a:rPr lang="en-US" sz="1000" i="1" dirty="0">
                <a:solidFill>
                  <a:schemeClr val="bg1">
                    <a:lumMod val="65000"/>
                  </a:schemeClr>
                </a:solidFill>
              </a:rPr>
              <a:t>Progress in Nuclear Energy 138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https://doi.org/10.1016/j.pnucene.2021.103790</a:t>
            </a:r>
          </a:p>
        </p:txBody>
      </p:sp>
    </p:spTree>
    <p:extLst>
      <p:ext uri="{BB962C8B-B14F-4D97-AF65-F5344CB8AC3E}">
        <p14:creationId xmlns:p14="http://schemas.microsoft.com/office/powerpoint/2010/main" val="3923248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C7ADD-4A6D-470B-83A9-5178C7B52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5CE47-154B-44A1-A1B0-0F782DA29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597"/>
            <a:ext cx="6697559" cy="5048918"/>
          </a:xfrm>
        </p:spPr>
        <p:txBody>
          <a:bodyPr/>
          <a:lstStyle/>
          <a:p>
            <a:r>
              <a:rPr lang="en-US" dirty="0"/>
              <a:t>MS student</a:t>
            </a:r>
          </a:p>
          <a:p>
            <a:r>
              <a:rPr lang="en-US" dirty="0"/>
              <a:t>Advisors: Mark Anderson &amp; Greg </a:t>
            </a:r>
            <a:r>
              <a:rPr lang="en-US" dirty="0" err="1"/>
              <a:t>Nellis</a:t>
            </a:r>
            <a:endParaRPr lang="en-US" dirty="0"/>
          </a:p>
          <a:p>
            <a:r>
              <a:rPr lang="en-US" dirty="0"/>
              <a:t>Hometown: Maple Grove, MN</a:t>
            </a:r>
          </a:p>
          <a:p>
            <a:r>
              <a:rPr lang="en-US" dirty="0"/>
              <a:t>Interests:</a:t>
            </a:r>
          </a:p>
          <a:p>
            <a:pPr lvl="1"/>
            <a:r>
              <a:rPr lang="en-US" dirty="0"/>
              <a:t>Reading</a:t>
            </a:r>
          </a:p>
          <a:p>
            <a:pPr lvl="1"/>
            <a:r>
              <a:rPr lang="en-US" dirty="0"/>
              <a:t>Movies</a:t>
            </a:r>
          </a:p>
          <a:p>
            <a:pPr lvl="1"/>
            <a:r>
              <a:rPr lang="en-US" dirty="0"/>
              <a:t>Cooking</a:t>
            </a:r>
          </a:p>
          <a:p>
            <a:pPr lvl="1"/>
            <a:r>
              <a:rPr lang="en-US" dirty="0"/>
              <a:t>Hiking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14B97-D039-49A0-928E-8C90DE12B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 descr="Map of Maple Grove, Hennepin County, MN, Minnesota">
            <a:extLst>
              <a:ext uri="{FF2B5EF4-FFF2-40B4-BE49-F238E27FC236}">
                <a16:creationId xmlns:a16="http://schemas.microsoft.com/office/drawing/2014/main" id="{B0FB9584-807B-4182-99A5-5C5CBDDD0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0"/>
          <a:stretch/>
        </p:blipFill>
        <p:spPr bwMode="auto">
          <a:xfrm>
            <a:off x="4040374" y="3476580"/>
            <a:ext cx="3715224" cy="280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87888C67-7F22-464E-98BF-1C0C08FCF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542277" y="1025949"/>
            <a:ext cx="4752177" cy="356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95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8AF0-0806-43EA-936C-26E024743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Vapor Flow Theory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956E21F-FC2B-406A-9D57-0AE914794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68"/>
          <a:stretch/>
        </p:blipFill>
        <p:spPr>
          <a:xfrm>
            <a:off x="790336" y="1097911"/>
            <a:ext cx="5000720" cy="303297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476DBE-F6EC-4054-BAD7-22759D516D61}"/>
              </a:ext>
            </a:extLst>
          </p:cNvPr>
          <p:cNvSpPr txBox="1"/>
          <p:nvPr/>
        </p:nvSpPr>
        <p:spPr>
          <a:xfrm>
            <a:off x="8247329" y="4105416"/>
            <a:ext cx="2141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Axial Stream function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769C7F-FADA-49F4-885A-AEA356A886FA}"/>
              </a:ext>
            </a:extLst>
          </p:cNvPr>
          <p:cNvSpPr txBox="1">
            <a:spLocks/>
          </p:cNvSpPr>
          <p:nvPr/>
        </p:nvSpPr>
        <p:spPr>
          <a:xfrm>
            <a:off x="897934" y="4382415"/>
            <a:ext cx="10661568" cy="148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Some numerical work has been done into modelling the vapor flow [18]</a:t>
            </a:r>
          </a:p>
          <a:p>
            <a:r>
              <a:rPr lang="en-US" sz="1800" dirty="0"/>
              <a:t>Modified NS equations were applied and solved numerically</a:t>
            </a:r>
          </a:p>
          <a:p>
            <a:r>
              <a:rPr lang="en-US" sz="1800" dirty="0"/>
              <a:t>Pressure drop and then recovery is similar to that seen for subsonic flow in a CD nozzle [19]</a:t>
            </a:r>
          </a:p>
          <a:p>
            <a:r>
              <a:rPr lang="en-US" sz="1800" dirty="0"/>
              <a:t>Compressibility considerations should be taken into account for the vapor flow</a:t>
            </a:r>
          </a:p>
          <a:p>
            <a:endParaRPr lang="en-US" sz="1800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7430441-3CFD-452A-A413-10041E01F4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4" b="16449"/>
          <a:stretch/>
        </p:blipFill>
        <p:spPr>
          <a:xfrm>
            <a:off x="6706333" y="1036839"/>
            <a:ext cx="4793435" cy="3082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E51EF2-C241-4D17-AAE9-AC2E8319BAAF}"/>
              </a:ext>
            </a:extLst>
          </p:cNvPr>
          <p:cNvSpPr txBox="1"/>
          <p:nvPr/>
        </p:nvSpPr>
        <p:spPr>
          <a:xfrm>
            <a:off x="2628440" y="4056026"/>
            <a:ext cx="1700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Axial Pressure Drop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641414-C8AC-43B8-842E-F77A4E5ADC44}"/>
              </a:ext>
            </a:extLst>
          </p:cNvPr>
          <p:cNvSpPr txBox="1"/>
          <p:nvPr/>
        </p:nvSpPr>
        <p:spPr>
          <a:xfrm>
            <a:off x="1039612" y="5974357"/>
            <a:ext cx="92209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18. Tien, C. L., &amp;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Rohani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, A. R. (1974). Analysis of the Effects of Vapor Pressure Drop on Heat Pipe Performance.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International Journal of Heat and Mass Transfer 17.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 pp. 61-67.</a:t>
            </a:r>
          </a:p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19. 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  <a:effectLst/>
                <a:ea typeface="Calibri" panose="020F0502020204030204" pitchFamily="34" charset="0"/>
              </a:rPr>
              <a:t>John, J. &amp; Keith, T. (2006).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  <a:effectLst/>
                <a:ea typeface="Calibri" panose="020F0502020204030204" pitchFamily="34" charset="0"/>
              </a:rPr>
              <a:t>Gas Dynamics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  <a:effectLst/>
                <a:ea typeface="Calibri" panose="020F0502020204030204" pitchFamily="34" charset="0"/>
              </a:rPr>
              <a:t> (3rd. ed.). Pearson Prentice Hall, Upper Saddle River, NJ.</a:t>
            </a:r>
          </a:p>
          <a:p>
            <a:endParaRPr lang="en-US" sz="1000" dirty="0">
              <a:solidFill>
                <a:schemeClr val="bg2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143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772E2-2027-4F43-97CD-6D5C43BAB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Heat Pipe Modelling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047A8-8E79-4B26-A0BB-09113C8AB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597"/>
            <a:ext cx="10235690" cy="4816390"/>
          </a:xfrm>
        </p:spPr>
        <p:txBody>
          <a:bodyPr/>
          <a:lstStyle/>
          <a:p>
            <a:r>
              <a:rPr lang="en-US" dirty="0"/>
              <a:t>HTPIPE</a:t>
            </a:r>
          </a:p>
          <a:p>
            <a:pPr lvl="1"/>
            <a:r>
              <a:rPr lang="en-US" dirty="0"/>
              <a:t>Program developed by LANL [20]</a:t>
            </a:r>
          </a:p>
          <a:p>
            <a:pPr lvl="1"/>
            <a:r>
              <a:rPr lang="en-US" dirty="0"/>
              <a:t>Models the pipe as a 1-D cylinder</a:t>
            </a:r>
          </a:p>
          <a:p>
            <a:pPr lvl="1"/>
            <a:r>
              <a:rPr lang="en-US" dirty="0"/>
              <a:t>Calculates axial pressure and temperature distributions &amp; heat transfer limits</a:t>
            </a:r>
          </a:p>
          <a:p>
            <a:pPr lvl="1"/>
            <a:r>
              <a:rPr lang="en-US" dirty="0"/>
              <a:t>Implemented into EES by Prof. </a:t>
            </a:r>
            <a:r>
              <a:rPr lang="en-US" dirty="0" err="1"/>
              <a:t>Nellis</a:t>
            </a:r>
            <a:endParaRPr lang="en-US" dirty="0"/>
          </a:p>
          <a:p>
            <a:r>
              <a:rPr lang="en-US" dirty="0"/>
              <a:t>Sockeye</a:t>
            </a:r>
          </a:p>
          <a:p>
            <a:pPr lvl="1"/>
            <a:r>
              <a:rPr lang="en-US" dirty="0"/>
              <a:t>Currently under development by INL</a:t>
            </a:r>
          </a:p>
          <a:p>
            <a:pPr lvl="1"/>
            <a:r>
              <a:rPr lang="en-US" dirty="0"/>
              <a:t>7-equation two-phase flow model </a:t>
            </a:r>
          </a:p>
          <a:p>
            <a:pPr lvl="1"/>
            <a:r>
              <a:rPr lang="en-US" dirty="0"/>
              <a:t>2-D </a:t>
            </a:r>
          </a:p>
          <a:p>
            <a:pPr lvl="1"/>
            <a:r>
              <a:rPr lang="en-US" dirty="0"/>
              <a:t>Calculates pressure &amp; temperature fields and heat transfer limits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310D28-E7E7-4659-9412-28037A492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96EA14-1F2A-4944-AC8B-4E8CB1B7AEF6}"/>
              </a:ext>
            </a:extLst>
          </p:cNvPr>
          <p:cNvSpPr txBox="1"/>
          <p:nvPr/>
        </p:nvSpPr>
        <p:spPr>
          <a:xfrm>
            <a:off x="838200" y="6197165"/>
            <a:ext cx="10312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20.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Prenger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, F. C. (1979).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Heat Pipe Computer Program (HTPIPE) User’s Manual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. Los Alamos Scientific Laboratory LA-8101-M.</a:t>
            </a:r>
          </a:p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21. Martineau, R. C. (2019).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DireWolf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: MOOSE-based Multiphysics Simulator for Megawatt Scale Micro-Reactor. GAIN-EPRI-NEI-US NIC Micro-Reactor Workshop, April 3-4, 2019</a:t>
            </a:r>
          </a:p>
        </p:txBody>
      </p:sp>
    </p:spTree>
    <p:extLst>
      <p:ext uri="{BB962C8B-B14F-4D97-AF65-F5344CB8AC3E}">
        <p14:creationId xmlns:p14="http://schemas.microsoft.com/office/powerpoint/2010/main" val="3376583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306B3-09FE-4DF7-AD8D-520C7D9E6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Sodium Heat Pipe Manufacturing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857FC-9A25-4743-9F63-B8E691BF4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 Outline and Challenges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7C149-7E66-4BB0-84A5-7EF16C7D1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74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0D33-10CF-4A09-B3F5-FA05F631D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Manufacturing Process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9C7F2-5722-46B5-BA4C-1C8890D7B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30597"/>
            <a:ext cx="11214420" cy="504891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Fill heat pipe with the desired amount of working fluid (sodium)</a:t>
            </a:r>
          </a:p>
          <a:p>
            <a:pPr lvl="1"/>
            <a:r>
              <a:rPr lang="en-US" dirty="0"/>
              <a:t>Underfilling leads to dry-out (critical failure)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Cleanliness of parts and purity of sodium are essential</a:t>
            </a:r>
          </a:p>
          <a:p>
            <a:pPr lvl="1"/>
            <a:r>
              <a:rPr lang="en-US" dirty="0"/>
              <a:t>Noncondensing species such as oxides and gases impede heat transfer [22]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Evacuate heat pipe to desired pressure</a:t>
            </a:r>
          </a:p>
          <a:p>
            <a:pPr lvl="1"/>
            <a:r>
              <a:rPr lang="en-US" dirty="0"/>
              <a:t>Pressure can be manipulated to allow phase change at a desired temperature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Seal heat pipe to prevent atmospheric contamination</a:t>
            </a:r>
          </a:p>
          <a:p>
            <a:pPr lvl="1"/>
            <a:r>
              <a:rPr lang="en-US" dirty="0"/>
              <a:t>Oxygen reacts with sodium to form non-</a:t>
            </a:r>
            <a:r>
              <a:rPr lang="en-US" dirty="0" err="1"/>
              <a:t>condensables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EDAC2-1203-49E9-B809-806A36B28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8A36ED-87D1-4F0A-BDDC-5BFD93FD7677}"/>
              </a:ext>
            </a:extLst>
          </p:cNvPr>
          <p:cNvSpPr txBox="1"/>
          <p:nvPr/>
        </p:nvSpPr>
        <p:spPr>
          <a:xfrm>
            <a:off x="838200" y="6356350"/>
            <a:ext cx="762574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22.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Sunden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, B, &amp; Fu, J (2017).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Heat Transfer in Aerospace Applications.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 Elsevier Ltd. ISBN: 978-0-12-809760-1 </a:t>
            </a:r>
          </a:p>
        </p:txBody>
      </p:sp>
    </p:spTree>
    <p:extLst>
      <p:ext uri="{BB962C8B-B14F-4D97-AF65-F5344CB8AC3E}">
        <p14:creationId xmlns:p14="http://schemas.microsoft.com/office/powerpoint/2010/main" val="855944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CAEBC-D2D6-4912-9689-AE2782B42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Manufacturing Process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07D64-BC86-4F5A-A17C-BC105BFD2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597"/>
            <a:ext cx="6201302" cy="504891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Fabricate pipe and wick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Clean pipe and wick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Assemble &amp; weld together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Evacuate &amp; fill with working fluid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Seal heat pipe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Test and inspection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A21C5C-92BC-4250-8449-308BA7AF4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685FB4B-6E2F-471C-9498-D78F4AC0B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086" y="870228"/>
            <a:ext cx="4653670" cy="55696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B1A211-11E2-4D88-8155-291D48BDA32D}"/>
              </a:ext>
            </a:extLst>
          </p:cNvPr>
          <p:cNvSpPr txBox="1"/>
          <p:nvPr/>
        </p:nvSpPr>
        <p:spPr>
          <a:xfrm>
            <a:off x="838200" y="6079460"/>
            <a:ext cx="76257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23. Edelstein, F., &amp; Haslett, R. (1974).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Heat pipe manufacturing study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. Final Report prepared by Grumman Aerospace Corp. for NASA, Contract No. NASS5-23156.</a:t>
            </a:r>
          </a:p>
        </p:txBody>
      </p:sp>
    </p:spTree>
    <p:extLst>
      <p:ext uri="{BB962C8B-B14F-4D97-AF65-F5344CB8AC3E}">
        <p14:creationId xmlns:p14="http://schemas.microsoft.com/office/powerpoint/2010/main" val="1760032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F145E-BF89-46CD-9926-5F3ABB50A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372"/>
            <a:ext cx="10901961" cy="640936"/>
          </a:xfrm>
        </p:spPr>
        <p:txBody>
          <a:bodyPr>
            <a:normAutofit fontScale="90000"/>
          </a:bodyPr>
          <a:lstStyle/>
          <a:p>
            <a:r>
              <a:rPr lang="en-US" dirty="0"/>
              <a:t>Filling the Heat Pipe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447C5-6686-476F-80D3-B6FFC8A2B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597"/>
            <a:ext cx="6329961" cy="5048918"/>
          </a:xfrm>
        </p:spPr>
        <p:txBody>
          <a:bodyPr>
            <a:normAutofit/>
          </a:bodyPr>
          <a:lstStyle/>
          <a:p>
            <a:r>
              <a:rPr lang="en-US" sz="2400" dirty="0"/>
              <a:t>Greatest challenge of working with sodium is preventing oxygen contamination</a:t>
            </a:r>
          </a:p>
          <a:p>
            <a:r>
              <a:rPr lang="en-US" sz="2400" dirty="0"/>
              <a:t>Heat pipes usually filled inside an inert-gas glovebox [24]</a:t>
            </a:r>
          </a:p>
          <a:p>
            <a:r>
              <a:rPr lang="en-US" sz="2400" dirty="0"/>
              <a:t>Sometimes liquid sodium loops are employed [25]</a:t>
            </a:r>
          </a:p>
          <a:p>
            <a:r>
              <a:rPr lang="en-US" sz="2400" dirty="0"/>
              <a:t>THL has developed sodium loops with cold trap technology that can reduce oxide concentration to as low as 2 ppm</a:t>
            </a:r>
          </a:p>
          <a:p>
            <a:r>
              <a:rPr lang="en-US" sz="2400" dirty="0"/>
              <a:t>Decided to fill the heat pipe on sodium loop to control oxide concentration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97173-807E-4CE0-B76C-22AA0E60E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6AA8C-E00D-407D-8A02-813F7A73D817}"/>
              </a:ext>
            </a:extLst>
          </p:cNvPr>
          <p:cNvSpPr txBox="1"/>
          <p:nvPr/>
        </p:nvSpPr>
        <p:spPr>
          <a:xfrm>
            <a:off x="838200" y="5844918"/>
            <a:ext cx="70927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24. Martin, J. &amp;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Salvail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, P. (2004). Sodium heat pipe module processing for the SAFE-100 reactor concept.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AIP Conference Proceedings 699, 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148. https://doi.org/10.1063/1.1649569</a:t>
            </a:r>
          </a:p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25.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Stelman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, D. &amp; Newcomb, J. (1993). Filling and sealing sodium heat pipes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AIP Conference Proceedings 271,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 533. https://doi.org/10.1063/1.43065</a:t>
            </a:r>
          </a:p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23. Edelstein, F., &amp; Haslett, R. (1974).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Heat pipe manufacturing study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. Final Report prepared by Grumman Aerospace Corp. for NASA, Contract No. NASS5-23156.</a:t>
            </a:r>
          </a:p>
        </p:txBody>
      </p:sp>
      <p:pic>
        <p:nvPicPr>
          <p:cNvPr id="11" name="Picture 10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AFB25EC5-2060-440D-BEC4-1FE1344FED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31" r="22030"/>
          <a:stretch/>
        </p:blipFill>
        <p:spPr>
          <a:xfrm rot="5400000">
            <a:off x="7044862" y="1522905"/>
            <a:ext cx="5736829" cy="39646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50CEA8-7F25-40B6-BF67-83D25EE88E89}"/>
              </a:ext>
            </a:extLst>
          </p:cNvPr>
          <p:cNvSpPr txBox="1"/>
          <p:nvPr/>
        </p:nvSpPr>
        <p:spPr>
          <a:xfrm>
            <a:off x="8492334" y="6518916"/>
            <a:ext cx="2570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THL Tantalus facility sodium loop</a:t>
            </a:r>
          </a:p>
        </p:txBody>
      </p:sp>
    </p:spTree>
    <p:extLst>
      <p:ext uri="{BB962C8B-B14F-4D97-AF65-F5344CB8AC3E}">
        <p14:creationId xmlns:p14="http://schemas.microsoft.com/office/powerpoint/2010/main" val="3692900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55043-F01F-4CF4-A86D-7B842E8CD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Sealing the Heat Pipe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85EDF-DF75-406B-938D-03C162314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597"/>
            <a:ext cx="7069752" cy="5048918"/>
          </a:xfrm>
        </p:spPr>
        <p:txBody>
          <a:bodyPr>
            <a:normAutofit/>
          </a:bodyPr>
          <a:lstStyle/>
          <a:p>
            <a:r>
              <a:rPr lang="en-US" sz="2000" dirty="0"/>
              <a:t>Once pipe is filled and evacuated, it must be sealed against atmosphere</a:t>
            </a:r>
          </a:p>
          <a:p>
            <a:r>
              <a:rPr lang="en-US" sz="2000" dirty="0"/>
              <a:t>Oxygen will react with sodium to form non-</a:t>
            </a:r>
            <a:r>
              <a:rPr lang="en-US" sz="2000" dirty="0" err="1"/>
              <a:t>condensables</a:t>
            </a:r>
            <a:endParaRPr lang="en-US" sz="2000" dirty="0"/>
          </a:p>
          <a:p>
            <a:r>
              <a:rPr lang="en-US" sz="2000" dirty="0"/>
              <a:t>Standard procedure is to crimp the heat pipe for a temporary seal, and then weld for a permanent seal</a:t>
            </a:r>
          </a:p>
          <a:p>
            <a:r>
              <a:rPr lang="en-US" sz="2000" dirty="0"/>
              <a:t>The crimp must be able to hold against atmospheric pressure for at least several minutes</a:t>
            </a:r>
          </a:p>
          <a:p>
            <a:r>
              <a:rPr lang="en-US" sz="2000" dirty="0"/>
              <a:t>For copper heat pipes or refrigerant tubes, crimp sealing is easy</a:t>
            </a:r>
          </a:p>
          <a:p>
            <a:r>
              <a:rPr lang="en-US" sz="2000" dirty="0"/>
              <a:t>Copper does not work for this application, so the heat pipe must be made from stainless steel or superalloy</a:t>
            </a:r>
          </a:p>
          <a:p>
            <a:r>
              <a:rPr lang="en-US" sz="2000" dirty="0"/>
              <a:t>These materials are more challenging to crimp and less work has been done in this area</a:t>
            </a:r>
          </a:p>
          <a:p>
            <a:r>
              <a:rPr lang="en-US" sz="2000" dirty="0"/>
              <a:t>Working to develop a method for crimp sealing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A584D-3A92-4FFD-9029-86C459EB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26</a:t>
            </a:fld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EC31056-1CD0-4D0E-9022-B58B6111D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69" r="4650" b="63727"/>
          <a:stretch/>
        </p:blipFill>
        <p:spPr>
          <a:xfrm>
            <a:off x="7907952" y="2915302"/>
            <a:ext cx="4080337" cy="17227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A21E15-4BF5-4B5F-B5C0-2A6DC74EE9C8}"/>
              </a:ext>
            </a:extLst>
          </p:cNvPr>
          <p:cNvSpPr txBox="1"/>
          <p:nvPr/>
        </p:nvSpPr>
        <p:spPr>
          <a:xfrm>
            <a:off x="838200" y="6356350"/>
            <a:ext cx="76257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23. Edelstein, F., &amp; Haslett, R. (1974).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Heat pipe manufacturing study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. Final Report prepared by Grumman Aerospace Corp. for NASA, Contract No. NASS5-23156.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43E7768D-195B-400A-80F9-67A67E00D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69" t="46501" r="4650" b="27629"/>
          <a:stretch/>
        </p:blipFill>
        <p:spPr>
          <a:xfrm>
            <a:off x="7907952" y="4524392"/>
            <a:ext cx="4080337" cy="1228725"/>
          </a:xfrm>
          <a:prstGeom prst="rect">
            <a:avLst/>
          </a:prstGeom>
        </p:spPr>
      </p:pic>
      <p:pic>
        <p:nvPicPr>
          <p:cNvPr id="14" name="Picture 13" descr="A picture containing weapon&#10;&#10;Description automatically generated">
            <a:extLst>
              <a:ext uri="{FF2B5EF4-FFF2-40B4-BE49-F238E27FC236}">
                <a16:creationId xmlns:a16="http://schemas.microsoft.com/office/drawing/2014/main" id="{C5ABEC00-10F2-496E-A1FD-2C2D735B70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8" t="16110" b="22570"/>
          <a:stretch/>
        </p:blipFill>
        <p:spPr>
          <a:xfrm>
            <a:off x="8005762" y="428330"/>
            <a:ext cx="3738561" cy="23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13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D1510-09F0-435A-90EF-96E267F1E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Pipe Manufacturing Process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D84B5-D985-4DE1-90AE-78E33CEFF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5C78C-F64F-4CBC-904C-94EC01D86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48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D4D80-D7D0-47AF-893A-91A13AF5C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 Iteration Heat Pipe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9A44E-F253-481D-98BB-B7C3F5B8A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597"/>
            <a:ext cx="4468996" cy="3516012"/>
          </a:xfrm>
        </p:spPr>
        <p:txBody>
          <a:bodyPr>
            <a:normAutofit/>
          </a:bodyPr>
          <a:lstStyle/>
          <a:p>
            <a:r>
              <a:rPr lang="en-US" sz="2400" dirty="0"/>
              <a:t>Goals: </a:t>
            </a:r>
          </a:p>
          <a:p>
            <a:pPr lvl="1"/>
            <a:r>
              <a:rPr lang="en-US" sz="2000" dirty="0"/>
              <a:t>Develop &amp; validate manufacturing process</a:t>
            </a:r>
          </a:p>
          <a:p>
            <a:pPr lvl="1"/>
            <a:r>
              <a:rPr lang="en-US" sz="2000" dirty="0"/>
              <a:t>Temperature measurements </a:t>
            </a:r>
          </a:p>
          <a:p>
            <a:pPr lvl="1"/>
            <a:r>
              <a:rPr lang="en-US" sz="2000" dirty="0"/>
              <a:t>Internal flow visualization</a:t>
            </a:r>
          </a:p>
          <a:p>
            <a:r>
              <a:rPr lang="en-US" sz="2400" dirty="0"/>
              <a:t>Selected a heat pipe design based on Teng et. al. [26]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B3FCE-1090-4EC8-A999-D0B40BBBB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427968E-36B6-40EB-A9E9-5313A452DB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303204"/>
              </p:ext>
            </p:extLst>
          </p:nvPr>
        </p:nvGraphicFramePr>
        <p:xfrm>
          <a:off x="7537655" y="1051826"/>
          <a:ext cx="4407321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2155">
                  <a:extLst>
                    <a:ext uri="{9D8B030D-6E8A-4147-A177-3AD203B41FA5}">
                      <a16:colId xmlns:a16="http://schemas.microsoft.com/office/drawing/2014/main" val="2525236795"/>
                    </a:ext>
                  </a:extLst>
                </a:gridCol>
                <a:gridCol w="2275166">
                  <a:extLst>
                    <a:ext uri="{9D8B030D-6E8A-4147-A177-3AD203B41FA5}">
                      <a16:colId xmlns:a16="http://schemas.microsoft.com/office/drawing/2014/main" val="1097318071"/>
                    </a:ext>
                  </a:extLst>
                </a:gridCol>
              </a:tblGrid>
              <a:tr h="306974">
                <a:tc>
                  <a:txBody>
                    <a:bodyPr/>
                    <a:lstStyle/>
                    <a:p>
                      <a:r>
                        <a:rPr lang="en-US" sz="16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589876"/>
                  </a:ext>
                </a:extLst>
              </a:tr>
              <a:tr h="306974">
                <a:tc>
                  <a:txBody>
                    <a:bodyPr/>
                    <a:lstStyle/>
                    <a:p>
                      <a:r>
                        <a:rPr lang="en-US" sz="1600" dirty="0"/>
                        <a:t>Pipe 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1.25 [in]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1308956"/>
                  </a:ext>
                </a:extLst>
              </a:tr>
              <a:tr h="306974">
                <a:tc>
                  <a:txBody>
                    <a:bodyPr/>
                    <a:lstStyle/>
                    <a:p>
                      <a:r>
                        <a:rPr lang="en-US" sz="1600" dirty="0"/>
                        <a:t>Pipe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1.12 [in]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757770"/>
                  </a:ext>
                </a:extLst>
              </a:tr>
              <a:tr h="306974">
                <a:tc>
                  <a:txBody>
                    <a:bodyPr/>
                    <a:lstStyle/>
                    <a:p>
                      <a:r>
                        <a:rPr lang="en-US" sz="1600" dirty="0"/>
                        <a:t>Pipe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316 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675287"/>
                  </a:ext>
                </a:extLst>
              </a:tr>
              <a:tr h="306974">
                <a:tc>
                  <a:txBody>
                    <a:bodyPr/>
                    <a:lstStyle/>
                    <a:p>
                      <a:r>
                        <a:rPr lang="en-US" sz="1600" dirty="0"/>
                        <a:t>Evaporator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 [in]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732230"/>
                  </a:ext>
                </a:extLst>
              </a:tr>
              <a:tr h="306974">
                <a:tc>
                  <a:txBody>
                    <a:bodyPr/>
                    <a:lstStyle/>
                    <a:p>
                      <a:r>
                        <a:rPr lang="en-US" sz="1600" dirty="0"/>
                        <a:t>Adiabatic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 [in]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328945"/>
                  </a:ext>
                </a:extLst>
              </a:tr>
              <a:tr h="306974">
                <a:tc>
                  <a:txBody>
                    <a:bodyPr/>
                    <a:lstStyle/>
                    <a:p>
                      <a:r>
                        <a:rPr lang="en-US" sz="1600" dirty="0"/>
                        <a:t>Condenser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7.5 [in]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414211"/>
                  </a:ext>
                </a:extLst>
              </a:tr>
              <a:tr h="306974">
                <a:tc>
                  <a:txBody>
                    <a:bodyPr/>
                    <a:lstStyle/>
                    <a:p>
                      <a:r>
                        <a:rPr lang="en-US" sz="1600" dirty="0"/>
                        <a:t>Wick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316 SS 20x20 Mesh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5286738"/>
                  </a:ext>
                </a:extLst>
              </a:tr>
              <a:tr h="306974">
                <a:tc>
                  <a:txBody>
                    <a:bodyPr/>
                    <a:lstStyle/>
                    <a:p>
                      <a:r>
                        <a:rPr lang="en-US" sz="1600" dirty="0"/>
                        <a:t>Wick Thickness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 Layers (0.064 [in])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391198"/>
                  </a:ext>
                </a:extLst>
              </a:tr>
              <a:tr h="306974">
                <a:tc>
                  <a:txBody>
                    <a:bodyPr/>
                    <a:lstStyle/>
                    <a:p>
                      <a:r>
                        <a:rPr lang="en-US" sz="1600" dirty="0"/>
                        <a:t>Sodium Fill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[g]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138733"/>
                  </a:ext>
                </a:extLst>
              </a:tr>
              <a:tr h="306974">
                <a:tc>
                  <a:txBody>
                    <a:bodyPr/>
                    <a:lstStyle/>
                    <a:p>
                      <a:r>
                        <a:rPr lang="en-US" sz="1600" dirty="0"/>
                        <a:t>Max. Heat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2500 [W]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615796"/>
                  </a:ext>
                </a:extLst>
              </a:tr>
              <a:tr h="306974">
                <a:tc>
                  <a:txBody>
                    <a:bodyPr/>
                    <a:lstStyle/>
                    <a:p>
                      <a:r>
                        <a:rPr lang="en-US" sz="1600" dirty="0"/>
                        <a:t>Max. Temperature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750 [</a:t>
                      </a:r>
                      <a:r>
                        <a:rPr lang="en-US" sz="1600" dirty="0">
                          <a:latin typeface="+mn-lt"/>
                          <a:cs typeface="Times New Roman" panose="02020603050405020304" pitchFamily="18" charset="0"/>
                        </a:rPr>
                        <a:t>℃]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46835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DFA0FDE-4853-4F22-8F71-F8E233627D69}"/>
              </a:ext>
            </a:extLst>
          </p:cNvPr>
          <p:cNvSpPr txBox="1"/>
          <p:nvPr/>
        </p:nvSpPr>
        <p:spPr>
          <a:xfrm>
            <a:off x="838200" y="6321650"/>
            <a:ext cx="92393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26. Teng, W., Wang, X., &amp; Zhu, Y. (2020). </a:t>
            </a:r>
            <a:r>
              <a:rPr lang="en-US" sz="1000" i="1" dirty="0">
                <a:solidFill>
                  <a:schemeClr val="bg1">
                    <a:lumMod val="65000"/>
                  </a:schemeClr>
                </a:solidFill>
              </a:rPr>
              <a:t>Experimental investigations on start-up and thermal performance of sodium heat pipe under swing conditions.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International Journal of Heat and Mass Transfer 152(2020).</a:t>
            </a:r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84EB79-CDBD-4942-A66F-7E2829FC41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6" t="4821" r="13346" b="8417"/>
          <a:stretch/>
        </p:blipFill>
        <p:spPr>
          <a:xfrm>
            <a:off x="5326818" y="1015490"/>
            <a:ext cx="2148304" cy="3777069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6CF6E86D-87A4-4017-AF7B-9454F09921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502" b="21784"/>
          <a:stretch/>
        </p:blipFill>
        <p:spPr>
          <a:xfrm>
            <a:off x="3795448" y="5165238"/>
            <a:ext cx="7721769" cy="6409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75A212-DBE6-4300-BFA5-64F9D3FEBB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54" t="18409" b="12809"/>
          <a:stretch/>
        </p:blipFill>
        <p:spPr>
          <a:xfrm>
            <a:off x="1069745" y="4411419"/>
            <a:ext cx="2014469" cy="156256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3289FB3-29C8-41D2-BDBE-BF33E652AC78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3179722" y="5359786"/>
            <a:ext cx="615726" cy="1259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589B1C3-99EB-4BE9-9C97-F55D931A1769}"/>
              </a:ext>
            </a:extLst>
          </p:cNvPr>
          <p:cNvSpPr txBox="1"/>
          <p:nvPr/>
        </p:nvSpPr>
        <p:spPr>
          <a:xfrm>
            <a:off x="1154158" y="6005238"/>
            <a:ext cx="2570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Detail cross-section of end cap</a:t>
            </a:r>
          </a:p>
        </p:txBody>
      </p:sp>
    </p:spTree>
    <p:extLst>
      <p:ext uri="{BB962C8B-B14F-4D97-AF65-F5344CB8AC3E}">
        <p14:creationId xmlns:p14="http://schemas.microsoft.com/office/powerpoint/2010/main" val="2961225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CAEBC-D2D6-4912-9689-AE2782B42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Manufacturing Process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07D64-BC86-4F5A-A17C-BC105BFD2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597"/>
            <a:ext cx="6201302" cy="504891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Fabricate pipe and wick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Clean pipe and wick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Weld together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Evacuate &amp; fill with working fluid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Seal heat pipe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Test and inspection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A21C5C-92BC-4250-8449-308BA7AF4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685FB4B-6E2F-471C-9498-D78F4AC0B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7086" y="870228"/>
            <a:ext cx="4653670" cy="55696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B1A211-11E2-4D88-8155-291D48BDA32D}"/>
              </a:ext>
            </a:extLst>
          </p:cNvPr>
          <p:cNvSpPr txBox="1"/>
          <p:nvPr/>
        </p:nvSpPr>
        <p:spPr>
          <a:xfrm>
            <a:off x="838200" y="6079460"/>
            <a:ext cx="76257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23. Edelstein, F., &amp; Haslett, R. (1974).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Heat pipe manufacturing study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. Final Report prepared by Grumman Aerospace Corp. for NASA, Contract No. NASS5-23156.</a:t>
            </a:r>
          </a:p>
        </p:txBody>
      </p:sp>
    </p:spTree>
    <p:extLst>
      <p:ext uri="{BB962C8B-B14F-4D97-AF65-F5344CB8AC3E}">
        <p14:creationId xmlns:p14="http://schemas.microsoft.com/office/powerpoint/2010/main" val="1906886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FD392-9E51-4889-81C0-3A53DFB64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Microreactors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5887C-446B-4BEF-AD01-3B4B962672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6DF87-23E3-44E1-BD7E-1A455DDA8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089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7E1A-1728-4EE0-A672-044F05556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(1) Fabrication &amp; (3) 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59AA9-5E3E-4C7A-BF45-AE6D61D85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30597"/>
            <a:ext cx="5181600" cy="1011752"/>
          </a:xfrm>
        </p:spPr>
        <p:txBody>
          <a:bodyPr/>
          <a:lstStyle/>
          <a:p>
            <a:r>
              <a:rPr lang="en-US" dirty="0"/>
              <a:t>Machine pipe and end caps</a:t>
            </a:r>
          </a:p>
          <a:p>
            <a:r>
              <a:rPr lang="en-US" dirty="0"/>
              <a:t>Cut wire screen mesh to size 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41F2AD8-BA69-4955-B99A-ECFC018A6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230597"/>
            <a:ext cx="5632291" cy="1145006"/>
          </a:xfrm>
        </p:spPr>
        <p:txBody>
          <a:bodyPr/>
          <a:lstStyle/>
          <a:p>
            <a:r>
              <a:rPr lang="en-US" dirty="0"/>
              <a:t>Form wire mesh into wick shape</a:t>
            </a:r>
          </a:p>
          <a:p>
            <a:r>
              <a:rPr lang="en-US" dirty="0"/>
              <a:t>Insert wick into pipe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1E93D-3BE6-406A-8A32-131765D2A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CF72C6-FB3E-4C83-90FE-6F4DAD1B83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5" t="11866" r="7829" b="34735"/>
          <a:stretch/>
        </p:blipFill>
        <p:spPr>
          <a:xfrm>
            <a:off x="523461" y="2481323"/>
            <a:ext cx="6051582" cy="1784314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CFFC0F2-39F4-460E-9044-F6CAABAF91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39" t="29211" r="19426" b="25230"/>
          <a:stretch/>
        </p:blipFill>
        <p:spPr>
          <a:xfrm>
            <a:off x="658996" y="4978946"/>
            <a:ext cx="3572906" cy="1086422"/>
          </a:xfrm>
          <a:prstGeom prst="rect">
            <a:avLst/>
          </a:prstGeom>
        </p:spPr>
      </p:pic>
      <p:pic>
        <p:nvPicPr>
          <p:cNvPr id="13" name="Picture 12" descr="A picture containing knife&#10;&#10;Description automatically generated">
            <a:extLst>
              <a:ext uri="{FF2B5EF4-FFF2-40B4-BE49-F238E27FC236}">
                <a16:creationId xmlns:a16="http://schemas.microsoft.com/office/drawing/2014/main" id="{11846308-A825-4B0F-9F72-9467DA58FD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612"/>
          <a:stretch/>
        </p:blipFill>
        <p:spPr>
          <a:xfrm>
            <a:off x="4356036" y="4407319"/>
            <a:ext cx="2779577" cy="2314156"/>
          </a:xfrm>
          <a:prstGeom prst="rect">
            <a:avLst/>
          </a:prstGeom>
        </p:spPr>
      </p:pic>
      <p:pic>
        <p:nvPicPr>
          <p:cNvPr id="15" name="Picture 14" descr="A picture containing indoor, weapon, dirty&#10;&#10;Description automatically generated">
            <a:extLst>
              <a:ext uri="{FF2B5EF4-FFF2-40B4-BE49-F238E27FC236}">
                <a16:creationId xmlns:a16="http://schemas.microsoft.com/office/drawing/2014/main" id="{7442664E-A210-4A43-96D6-3EC7E75395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39" r="41038"/>
          <a:stretch/>
        </p:blipFill>
        <p:spPr>
          <a:xfrm rot="5400000">
            <a:off x="8616294" y="1744892"/>
            <a:ext cx="2141262" cy="3333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E53E7E-080B-46E3-9F73-606A0A5365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265" r="37801"/>
          <a:stretch/>
        </p:blipFill>
        <p:spPr>
          <a:xfrm rot="5400000">
            <a:off x="8586499" y="4379160"/>
            <a:ext cx="1991122" cy="269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85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39E0A-87AA-44FE-B1E7-BFC5A05AA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(2) Cleaning &amp; (3) 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79721-1E9D-4DBE-AF07-3A2E40CEB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597"/>
            <a:ext cx="6541330" cy="4297158"/>
          </a:xfrm>
        </p:spPr>
        <p:txBody>
          <a:bodyPr>
            <a:normAutofit/>
          </a:bodyPr>
          <a:lstStyle/>
          <a:p>
            <a:r>
              <a:rPr lang="en-US" sz="2000" dirty="0"/>
              <a:t>Soak components (pipe/mesh, end caps, fill tubes) in </a:t>
            </a:r>
            <a:r>
              <a:rPr lang="en-US" sz="2000" dirty="0" err="1"/>
              <a:t>Oakite</a:t>
            </a:r>
            <a:r>
              <a:rPr lang="en-US" sz="2000" dirty="0"/>
              <a:t> 33 solution at 60 [</a:t>
            </a:r>
            <a:r>
              <a:rPr lang="en-US" sz="2000" dirty="0">
                <a:cs typeface="Times New Roman" panose="02020603050405020304" pitchFamily="18" charset="0"/>
              </a:rPr>
              <a:t>℃] for 3 hours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Rinse clean with deionized water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Clean fill tubes with isopropyl alcohol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Spray pipe and fill tubes with pressurized air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Weld fill tubes into end caps 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Weld end caps onto pipe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Pull 40 [</a:t>
            </a:r>
            <a:r>
              <a:rPr lang="en-US" sz="2000" dirty="0" err="1">
                <a:cs typeface="Times New Roman" panose="02020603050405020304" pitchFamily="18" charset="0"/>
              </a:rPr>
              <a:t>mtorr</a:t>
            </a:r>
            <a:r>
              <a:rPr lang="en-US" sz="2000" dirty="0">
                <a:cs typeface="Times New Roman" panose="02020603050405020304" pitchFamily="18" charset="0"/>
              </a:rPr>
              <a:t>] vacuum on pipe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3D3F7-8F70-4FD1-B808-E0CD56D4B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 descr="A picture containing indoor, dirty&#10;&#10;Description automatically generated">
            <a:extLst>
              <a:ext uri="{FF2B5EF4-FFF2-40B4-BE49-F238E27FC236}">
                <a16:creationId xmlns:a16="http://schemas.microsoft.com/office/drawing/2014/main" id="{3A9813AA-3437-4E1C-8E8F-F39D2E7EA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45" r="26700"/>
          <a:stretch/>
        </p:blipFill>
        <p:spPr>
          <a:xfrm rot="5400000">
            <a:off x="9388068" y="66412"/>
            <a:ext cx="2343438" cy="2568295"/>
          </a:xfrm>
          <a:prstGeom prst="rect">
            <a:avLst/>
          </a:prstGeom>
        </p:spPr>
      </p:pic>
      <p:pic>
        <p:nvPicPr>
          <p:cNvPr id="8" name="Picture 7" descr="A picture containing indoor, tool, dirty&#10;&#10;Description automatically generated">
            <a:extLst>
              <a:ext uri="{FF2B5EF4-FFF2-40B4-BE49-F238E27FC236}">
                <a16:creationId xmlns:a16="http://schemas.microsoft.com/office/drawing/2014/main" id="{35A727FA-AB80-4981-9E16-E101B9B476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403"/>
          <a:stretch/>
        </p:blipFill>
        <p:spPr>
          <a:xfrm>
            <a:off x="5210915" y="4434152"/>
            <a:ext cx="3083014" cy="2250364"/>
          </a:xfrm>
          <a:prstGeom prst="rect">
            <a:avLst/>
          </a:prstGeom>
        </p:spPr>
      </p:pic>
      <p:pic>
        <p:nvPicPr>
          <p:cNvPr id="10" name="Picture 9" descr="A picture containing indoor, old, dirty, device&#10;&#10;Description automatically generated">
            <a:extLst>
              <a:ext uri="{FF2B5EF4-FFF2-40B4-BE49-F238E27FC236}">
                <a16:creationId xmlns:a16="http://schemas.microsoft.com/office/drawing/2014/main" id="{D971D652-B6A3-4BAC-B9A1-92F5A69263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11" r="9135"/>
          <a:stretch/>
        </p:blipFill>
        <p:spPr>
          <a:xfrm rot="5400000">
            <a:off x="8214734" y="2991859"/>
            <a:ext cx="4125482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98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B9003-4746-443F-82E1-64D61E645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16372"/>
            <a:ext cx="6348341" cy="640936"/>
          </a:xfrm>
        </p:spPr>
        <p:txBody>
          <a:bodyPr>
            <a:normAutofit fontScale="90000"/>
          </a:bodyPr>
          <a:lstStyle/>
          <a:p>
            <a:r>
              <a:rPr lang="en-US" dirty="0"/>
              <a:t>(4) Filling and (5) Sealing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4458C-BBD0-455A-BA86-0664525CB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596"/>
            <a:ext cx="4531357" cy="5358597"/>
          </a:xfrm>
        </p:spPr>
        <p:txBody>
          <a:bodyPr>
            <a:normAutofit/>
          </a:bodyPr>
          <a:lstStyle/>
          <a:p>
            <a:r>
              <a:rPr lang="en-US" sz="2000" dirty="0"/>
              <a:t>Vacuum bake-out pipe at 400 [</a:t>
            </a:r>
            <a:r>
              <a:rPr lang="en-US" sz="2000" dirty="0">
                <a:cs typeface="Times New Roman" panose="02020603050405020304" pitchFamily="18" charset="0"/>
              </a:rPr>
              <a:t>℃] and ~30 [</a:t>
            </a:r>
            <a:r>
              <a:rPr lang="en-US" sz="2000" dirty="0" err="1">
                <a:cs typeface="Times New Roman" panose="02020603050405020304" pitchFamily="18" charset="0"/>
              </a:rPr>
              <a:t>mtorr</a:t>
            </a:r>
            <a:r>
              <a:rPr lang="en-US" sz="2000" dirty="0">
                <a:cs typeface="Times New Roman" panose="02020603050405020304" pitchFamily="18" charset="0"/>
              </a:rPr>
              <a:t>] vacuum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Using loop, flow liquid sodium at 400 </a:t>
            </a:r>
            <a:r>
              <a:rPr lang="en-US" sz="2000" dirty="0"/>
              <a:t>[</a:t>
            </a:r>
            <a:r>
              <a:rPr lang="en-US" sz="2000" dirty="0">
                <a:cs typeface="Times New Roman" panose="02020603050405020304" pitchFamily="18" charset="0"/>
              </a:rPr>
              <a:t>℃] through pipe for 2 hours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Drain sodium from heat pipe until desired level remains</a:t>
            </a:r>
          </a:p>
          <a:p>
            <a:r>
              <a:rPr lang="en-US" sz="2000" kern="0" dirty="0"/>
              <a:t>Freeze sodium and vacuum heat pipe to 7E-04 [</a:t>
            </a:r>
            <a:r>
              <a:rPr lang="en-US" sz="2000" kern="0" dirty="0" err="1"/>
              <a:t>mtorr</a:t>
            </a:r>
            <a:r>
              <a:rPr lang="en-US" sz="2000" kern="0" dirty="0"/>
              <a:t>] using turbo pump</a:t>
            </a:r>
          </a:p>
          <a:p>
            <a:r>
              <a:rPr lang="en-US" sz="2000" kern="0" dirty="0">
                <a:cs typeface="Times New Roman" panose="02020603050405020304" pitchFamily="18" charset="0"/>
              </a:rPr>
              <a:t>Crimp both heat pipe fill tubes using hydraulic crimping tool</a:t>
            </a:r>
          </a:p>
          <a:p>
            <a:r>
              <a:rPr lang="en-US" sz="2000" dirty="0">
                <a:cs typeface="Times New Roman" panose="02020603050405020304" pitchFamily="18" charset="0"/>
              </a:rPr>
              <a:t>Weld across the crimped section with a TIG torch to seal &amp; sever</a:t>
            </a:r>
            <a:endParaRPr lang="en-US" sz="2000" kern="0" dirty="0"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37974-1098-4F81-BB8F-FF57D4A5B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BC81A09-A333-4738-AAF9-005454B060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072" y="2934632"/>
            <a:ext cx="6492231" cy="3786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E8E747-2CC4-4A42-B7A4-13B7740FB5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5" r="10001"/>
          <a:stretch/>
        </p:blipFill>
        <p:spPr>
          <a:xfrm>
            <a:off x="7455320" y="78114"/>
            <a:ext cx="4531357" cy="27737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075B5D-DF84-49C1-B3C8-78B67E0318BC}"/>
              </a:ext>
            </a:extLst>
          </p:cNvPr>
          <p:cNvSpPr txBox="1"/>
          <p:nvPr/>
        </p:nvSpPr>
        <p:spPr>
          <a:xfrm>
            <a:off x="7659825" y="6358360"/>
            <a:ext cx="3956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Test section installed on loop (top) &amp; schematic of filling apparatus (bottom)</a:t>
            </a:r>
          </a:p>
        </p:txBody>
      </p:sp>
    </p:spTree>
    <p:extLst>
      <p:ext uri="{BB962C8B-B14F-4D97-AF65-F5344CB8AC3E}">
        <p14:creationId xmlns:p14="http://schemas.microsoft.com/office/powerpoint/2010/main" val="2145145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5028F-315E-43AC-93D2-450125A12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(6) Testing &amp; Inspection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F5BE9-49BD-4BE2-AD62-AF51DD9BC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597"/>
            <a:ext cx="5861273" cy="3318428"/>
          </a:xfrm>
        </p:spPr>
        <p:txBody>
          <a:bodyPr/>
          <a:lstStyle/>
          <a:p>
            <a:r>
              <a:rPr lang="en-US" dirty="0"/>
              <a:t>Inspect weld joints by microscope</a:t>
            </a:r>
          </a:p>
          <a:p>
            <a:r>
              <a:rPr lang="en-US" dirty="0"/>
              <a:t>X-ray heat pipe to verify sodium fill level</a:t>
            </a:r>
          </a:p>
          <a:p>
            <a:r>
              <a:rPr lang="en-US" dirty="0"/>
              <a:t>Apply up to 2.5 [kW] heat to evaporator and measure axial temperature response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0B9AA-835C-42F4-A1AF-37324A49C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B2877-C344-4773-9010-8472F3584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23930" r="5066" b="7042"/>
          <a:stretch/>
        </p:blipFill>
        <p:spPr bwMode="auto">
          <a:xfrm>
            <a:off x="7063524" y="560106"/>
            <a:ext cx="4468437" cy="48527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6AB18A-5FD7-401D-A683-CE335C7068E0}"/>
              </a:ext>
            </a:extLst>
          </p:cNvPr>
          <p:cNvSpPr txBox="1"/>
          <p:nvPr/>
        </p:nvSpPr>
        <p:spPr>
          <a:xfrm>
            <a:off x="7319606" y="5517480"/>
            <a:ext cx="3956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450 kV X-ray CT scanner with fluoroscopy capabilities</a:t>
            </a:r>
          </a:p>
        </p:txBody>
      </p:sp>
    </p:spTree>
    <p:extLst>
      <p:ext uri="{BB962C8B-B14F-4D97-AF65-F5344CB8AC3E}">
        <p14:creationId xmlns:p14="http://schemas.microsoft.com/office/powerpoint/2010/main" val="203812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4B197-63CD-47CF-BF1F-7D679EAB6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Crimp Sealing Process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86EB6-63F4-44A2-98BC-5B00ACA1CE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38785-492A-4669-BF73-EEF9D98DE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6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66440-6FFD-4C4E-B62D-E43C3B99B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Crimp Sealing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0989D-CC44-4CDF-9BC0-7AD249533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230597"/>
            <a:ext cx="7929012" cy="5048918"/>
          </a:xfrm>
        </p:spPr>
        <p:txBody>
          <a:bodyPr>
            <a:normAutofit/>
          </a:bodyPr>
          <a:lstStyle/>
          <a:p>
            <a:r>
              <a:rPr lang="en-US" sz="2400" dirty="0"/>
              <a:t>How to crimp seal stainless steel tubing?</a:t>
            </a:r>
          </a:p>
          <a:p>
            <a:r>
              <a:rPr lang="en-US" sz="2400" dirty="0"/>
              <a:t>Heat pipe is under vacuum, so seal must be able to hold vacuum for at least several minutes until TIG welding (permanent seal) is complete</a:t>
            </a:r>
          </a:p>
          <a:p>
            <a:r>
              <a:rPr lang="en-US" sz="2400" dirty="0"/>
              <a:t>If seal fails, air will rush in and react with the sodium</a:t>
            </a:r>
          </a:p>
          <a:p>
            <a:r>
              <a:rPr lang="en-US" sz="2400" dirty="0"/>
              <a:t>Crimp must be completed on the loop since the heat pipe cannot be removed without some sort of seal</a:t>
            </a:r>
          </a:p>
          <a:p>
            <a:r>
              <a:rPr lang="en-US" sz="2400" dirty="0"/>
              <a:t>Few literature sources describe how this is done</a:t>
            </a:r>
          </a:p>
          <a:p>
            <a:r>
              <a:rPr lang="en-US" sz="2400" dirty="0"/>
              <a:t>Decided to apply force using a hydraulic tool with shaped dies</a:t>
            </a:r>
          </a:p>
          <a:p>
            <a:r>
              <a:rPr lang="en-US" sz="2400" dirty="0"/>
              <a:t>Tubing: ¼” x 0.035” 316 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1F2C3-3AE2-44B3-A1E5-4231C5D8A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BA01BAE-DC8A-4F3E-826D-C6C8476D2B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54" r="7824"/>
          <a:stretch/>
        </p:blipFill>
        <p:spPr>
          <a:xfrm>
            <a:off x="8482324" y="2234303"/>
            <a:ext cx="3602466" cy="33540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200F00-EE84-43AA-AD79-2C0986A1BB0C}"/>
              </a:ext>
            </a:extLst>
          </p:cNvPr>
          <p:cNvSpPr txBox="1"/>
          <p:nvPr/>
        </p:nvSpPr>
        <p:spPr>
          <a:xfrm>
            <a:off x="8610600" y="5627403"/>
            <a:ext cx="3202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Example of crimping setup for copper tubes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69A0B3-7D28-4120-B72F-8A42DB3ECE33}"/>
              </a:ext>
            </a:extLst>
          </p:cNvPr>
          <p:cNvSpPr txBox="1"/>
          <p:nvPr/>
        </p:nvSpPr>
        <p:spPr>
          <a:xfrm>
            <a:off x="989835" y="6305434"/>
            <a:ext cx="76257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23. Edelstein, F., &amp; Haslett, R. (1974).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Heat pipe manufacturing study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. Final Report prepared by Grumman Aerospace Corp. for NASA, Contract No. NASS5-23156.</a:t>
            </a:r>
          </a:p>
        </p:txBody>
      </p:sp>
    </p:spTree>
    <p:extLst>
      <p:ext uri="{BB962C8B-B14F-4D97-AF65-F5344CB8AC3E}">
        <p14:creationId xmlns:p14="http://schemas.microsoft.com/office/powerpoint/2010/main" val="1535914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AD1EF-5269-4BE3-9ECA-41AD57D64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372"/>
            <a:ext cx="7818733" cy="640936"/>
          </a:xfrm>
        </p:spPr>
        <p:txBody>
          <a:bodyPr>
            <a:normAutofit fontScale="90000"/>
          </a:bodyPr>
          <a:lstStyle/>
          <a:p>
            <a:r>
              <a:rPr lang="en-US" dirty="0"/>
              <a:t>First Crimping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402E2-E22C-4ACE-85BE-7485E3592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9243"/>
            <a:ext cx="8383915" cy="3754950"/>
          </a:xfrm>
        </p:spPr>
        <p:txBody>
          <a:bodyPr>
            <a:normAutofit/>
          </a:bodyPr>
          <a:lstStyle/>
          <a:p>
            <a:r>
              <a:rPr lang="en-US" dirty="0"/>
              <a:t>Purchased 5 [ton] hydraulic hand crimper </a:t>
            </a:r>
          </a:p>
          <a:p>
            <a:r>
              <a:rPr lang="en-US" dirty="0"/>
              <a:t>Designed dies with a 1/8” tungsten carbide rod as the pinch point</a:t>
            </a:r>
          </a:p>
          <a:p>
            <a:r>
              <a:rPr lang="en-US" dirty="0"/>
              <a:t>Soaked the tubing samples in </a:t>
            </a:r>
            <a:r>
              <a:rPr lang="en-US" dirty="0" err="1"/>
              <a:t>Oakite</a:t>
            </a:r>
            <a:r>
              <a:rPr lang="en-US" dirty="0"/>
              <a:t> to match the heat pipe cleaning procedure</a:t>
            </a:r>
          </a:p>
          <a:p>
            <a:r>
              <a:rPr lang="en-US" sz="2800" dirty="0"/>
              <a:t>Tubing samples were installed on a vacuum pump so vacuum response could be observed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E6785-593E-4F56-8967-D480EAAF8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AE8D7B-9F86-4CE7-A809-FE96A5B64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33" t="5751" r="23969" b="8978"/>
          <a:stretch/>
        </p:blipFill>
        <p:spPr>
          <a:xfrm>
            <a:off x="9450097" y="136525"/>
            <a:ext cx="2011216" cy="3634033"/>
          </a:xfrm>
          <a:prstGeom prst="rect">
            <a:avLst/>
          </a:prstGeom>
        </p:spPr>
      </p:pic>
      <p:pic>
        <p:nvPicPr>
          <p:cNvPr id="8" name="Picture 7" descr="A picture containing indoor, floor, tool&#10;&#10;Description automatically generated">
            <a:extLst>
              <a:ext uri="{FF2B5EF4-FFF2-40B4-BE49-F238E27FC236}">
                <a16:creationId xmlns:a16="http://schemas.microsoft.com/office/drawing/2014/main" id="{0171EAC6-268E-466F-AD9D-FF74A718E3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54" r="13434" b="19309"/>
          <a:stretch/>
        </p:blipFill>
        <p:spPr>
          <a:xfrm>
            <a:off x="1373897" y="4401985"/>
            <a:ext cx="5936708" cy="22515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4635D9-15E1-40AD-8541-6D6B10AF49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01" t="15945" r="22173" b="27846"/>
          <a:stretch/>
        </p:blipFill>
        <p:spPr>
          <a:xfrm>
            <a:off x="8105918" y="4479160"/>
            <a:ext cx="3303787" cy="149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18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38448-83A0-44F8-B561-93894FC0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372"/>
            <a:ext cx="6890548" cy="640936"/>
          </a:xfrm>
        </p:spPr>
        <p:txBody>
          <a:bodyPr>
            <a:normAutofit fontScale="90000"/>
          </a:bodyPr>
          <a:lstStyle/>
          <a:p>
            <a:r>
              <a:rPr lang="en-US" dirty="0"/>
              <a:t>First Crimping Method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B93D3-CAB9-4F57-87E9-6CB8A112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597"/>
            <a:ext cx="6458620" cy="5048918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Flattened a section of the tube </a:t>
            </a:r>
          </a:p>
          <a:p>
            <a:r>
              <a:rPr lang="en-US" sz="2400" dirty="0"/>
              <a:t>Heated tube cherry-red with a MAP torch to anneal</a:t>
            </a:r>
          </a:p>
          <a:p>
            <a:r>
              <a:rPr lang="en-US" sz="2400" dirty="0"/>
              <a:t>Remove torch and then immediately crimp tube</a:t>
            </a:r>
          </a:p>
          <a:p>
            <a:r>
              <a:rPr lang="en-US" sz="2400" dirty="0"/>
              <a:t>Found that tube cooled down quickly, so heating &amp; crimping cycles were repeated until the crimp thickness was less that 0.050”</a:t>
            </a:r>
          </a:p>
          <a:p>
            <a:r>
              <a:rPr lang="en-US" sz="2400" dirty="0"/>
              <a:t>Remove end cap and watch vacuum response</a:t>
            </a:r>
          </a:p>
          <a:p>
            <a:r>
              <a:rPr lang="en-US" sz="2400" dirty="0"/>
              <a:t>Validate seal via helium leak check</a:t>
            </a:r>
          </a:p>
          <a:p>
            <a:r>
              <a:rPr lang="en-US" sz="2400" dirty="0"/>
              <a:t>Also tested crimps on sodium-wetted tubing from loop to closely match the actual heat pipe fill scenario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450DE-1293-4468-B5EC-57B7FD4BA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37</a:t>
            </a:fld>
            <a:endParaRPr lang="en-US" dirty="0"/>
          </a:p>
        </p:txBody>
      </p:sp>
      <p:pic>
        <p:nvPicPr>
          <p:cNvPr id="10" name="Picture 9" descr="A picture containing ground, weapon, sandy&#10;&#10;Description automatically generated">
            <a:extLst>
              <a:ext uri="{FF2B5EF4-FFF2-40B4-BE49-F238E27FC236}">
                <a16:creationId xmlns:a16="http://schemas.microsoft.com/office/drawing/2014/main" id="{166E77B0-57B3-40AC-A452-B4AF283658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36" t="33142" r="12110" b="38484"/>
          <a:stretch/>
        </p:blipFill>
        <p:spPr>
          <a:xfrm>
            <a:off x="7061044" y="6078456"/>
            <a:ext cx="3901431" cy="640936"/>
          </a:xfrm>
          <a:prstGeom prst="rect">
            <a:avLst/>
          </a:prstGeom>
        </p:spPr>
      </p:pic>
      <p:pic>
        <p:nvPicPr>
          <p:cNvPr id="11" name="Picture 10" descr="A picture containing wooden, wood&#10;&#10;Description automatically generated">
            <a:extLst>
              <a:ext uri="{FF2B5EF4-FFF2-40B4-BE49-F238E27FC236}">
                <a16:creationId xmlns:a16="http://schemas.microsoft.com/office/drawing/2014/main" id="{794EA709-0626-4379-960B-39C761FAE9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29" t="620" r="35690" b="-620"/>
          <a:stretch/>
        </p:blipFill>
        <p:spPr>
          <a:xfrm rot="5400000">
            <a:off x="8587417" y="3532670"/>
            <a:ext cx="880466" cy="3933213"/>
          </a:xfrm>
          <a:prstGeom prst="rect">
            <a:avLst/>
          </a:prstGeom>
        </p:spPr>
      </p:pic>
      <p:pic>
        <p:nvPicPr>
          <p:cNvPr id="13" name="Picture 12" descr="A picture containing person, tool&#10;&#10;Description automatically generated">
            <a:extLst>
              <a:ext uri="{FF2B5EF4-FFF2-40B4-BE49-F238E27FC236}">
                <a16:creationId xmlns:a16="http://schemas.microsoft.com/office/drawing/2014/main" id="{00E92811-9174-4D64-A8EF-AF60CCBB43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39" r="6875" b="16216"/>
          <a:stretch/>
        </p:blipFill>
        <p:spPr>
          <a:xfrm>
            <a:off x="7716335" y="459076"/>
            <a:ext cx="4475665" cy="2343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242D67-8147-470D-9D67-70D89F1411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883" r="26767"/>
          <a:stretch/>
        </p:blipFill>
        <p:spPr>
          <a:xfrm rot="5400000">
            <a:off x="8664610" y="2787482"/>
            <a:ext cx="2019650" cy="226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07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DB6B9-F3C9-431A-8F55-D7378D42C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 Crimping Method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02F6D-7335-43BC-A80A-8C4A264B1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597"/>
            <a:ext cx="5057153" cy="2610802"/>
          </a:xfrm>
        </p:spPr>
        <p:txBody>
          <a:bodyPr>
            <a:normAutofit/>
          </a:bodyPr>
          <a:lstStyle/>
          <a:p>
            <a:r>
              <a:rPr lang="en-US" sz="2400" dirty="0"/>
              <a:t>Bench Test:</a:t>
            </a:r>
          </a:p>
          <a:p>
            <a:pPr lvl="1"/>
            <a:r>
              <a:rPr lang="en-US" sz="2000" dirty="0"/>
              <a:t>11 crimps in a row passed both vacuum and helium leak check</a:t>
            </a:r>
          </a:p>
          <a:p>
            <a:pPr lvl="1"/>
            <a:r>
              <a:rPr lang="en-US" sz="2000" dirty="0"/>
              <a:t>Could withstand 50 [</a:t>
            </a:r>
            <a:r>
              <a:rPr lang="en-US" sz="2000" dirty="0" err="1"/>
              <a:t>psig</a:t>
            </a:r>
            <a:r>
              <a:rPr lang="en-US" sz="2000" dirty="0"/>
              <a:t>] pressure with no detectable leak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61971-B6D6-4B95-A308-0B094B02C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A3401A-C175-4E7F-97AD-44161921C5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5" r="10001"/>
          <a:stretch/>
        </p:blipFill>
        <p:spPr>
          <a:xfrm>
            <a:off x="6381423" y="2600325"/>
            <a:ext cx="5465721" cy="3345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5A8335-0E2B-4C54-9EDE-3F3A8143D541}"/>
              </a:ext>
            </a:extLst>
          </p:cNvPr>
          <p:cNvSpPr txBox="1"/>
          <p:nvPr/>
        </p:nvSpPr>
        <p:spPr>
          <a:xfrm>
            <a:off x="7766422" y="6077247"/>
            <a:ext cx="37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Sodium-wetted crimping test section installed on Tantalus sodium loop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AD7235-2B6B-4E65-901E-0841A2640016}"/>
              </a:ext>
            </a:extLst>
          </p:cNvPr>
          <p:cNvSpPr txBox="1">
            <a:spLocks/>
          </p:cNvSpPr>
          <p:nvPr/>
        </p:nvSpPr>
        <p:spPr>
          <a:xfrm>
            <a:off x="6296647" y="1230597"/>
            <a:ext cx="5057153" cy="26108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Sodium-wetted Test:</a:t>
            </a:r>
          </a:p>
          <a:p>
            <a:pPr lvl="1"/>
            <a:r>
              <a:rPr lang="en-US" sz="2000" dirty="0"/>
              <a:t>Of 8 crimps completed on sodium-wetted tubing, only 2 passed helium leak check</a:t>
            </a:r>
          </a:p>
        </p:txBody>
      </p:sp>
      <p:pic>
        <p:nvPicPr>
          <p:cNvPr id="9" name="Picture 8" descr="A picture containing miller&#10;&#10;Description automatically generated">
            <a:extLst>
              <a:ext uri="{FF2B5EF4-FFF2-40B4-BE49-F238E27FC236}">
                <a16:creationId xmlns:a16="http://schemas.microsoft.com/office/drawing/2014/main" id="{DFF3E729-BC3B-4EBE-8062-D7EA35A0BC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41" r="23551"/>
          <a:stretch/>
        </p:blipFill>
        <p:spPr>
          <a:xfrm rot="5400000">
            <a:off x="1477189" y="3171788"/>
            <a:ext cx="3568864" cy="316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723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3799-45EF-4700-9853-EB1DDD247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Second Crimping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B2331-D18A-4253-93AF-0AFDA5369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230596"/>
            <a:ext cx="6371316" cy="4222467"/>
          </a:xfrm>
        </p:spPr>
        <p:txBody>
          <a:bodyPr>
            <a:normAutofit/>
          </a:bodyPr>
          <a:lstStyle/>
          <a:p>
            <a:r>
              <a:rPr lang="en-US" sz="2400" dirty="0"/>
              <a:t>After conversation with LANL, decided to stop heating tubing and apply more force (12 [ton] crimper)</a:t>
            </a:r>
          </a:p>
          <a:p>
            <a:r>
              <a:rPr lang="en-US" sz="2400" dirty="0"/>
              <a:t>Also decided to measure and control force applied with pressure gauge</a:t>
            </a:r>
          </a:p>
          <a:p>
            <a:r>
              <a:rPr lang="en-US" sz="2400" dirty="0"/>
              <a:t>Designed new dies with 3/8” tungsten carbide rods for a wider area of contact</a:t>
            </a:r>
          </a:p>
          <a:p>
            <a:r>
              <a:rPr lang="en-US" sz="2400" dirty="0"/>
              <a:t>New crimper can easily crimp the tube to less than 0.005” thick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9A193-640E-4D51-8B7C-D89721363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6DEB2007-16F0-4E83-91D9-A1B5A5C923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80" r="20656" b="8440"/>
          <a:stretch/>
        </p:blipFill>
        <p:spPr>
          <a:xfrm rot="176071">
            <a:off x="7385380" y="3719823"/>
            <a:ext cx="1546345" cy="2712787"/>
          </a:xfrm>
          <a:prstGeom prst="rect">
            <a:avLst/>
          </a:prstGeom>
        </p:spPr>
      </p:pic>
      <p:pic>
        <p:nvPicPr>
          <p:cNvPr id="8" name="Picture 7" descr="A picture containing wooden, tool, dirty&#10;&#10;Description automatically generated">
            <a:extLst>
              <a:ext uri="{FF2B5EF4-FFF2-40B4-BE49-F238E27FC236}">
                <a16:creationId xmlns:a16="http://schemas.microsoft.com/office/drawing/2014/main" id="{AE31E403-E566-400D-939C-42E131001C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69" r="15109"/>
          <a:stretch/>
        </p:blipFill>
        <p:spPr>
          <a:xfrm rot="5400000">
            <a:off x="8829562" y="815202"/>
            <a:ext cx="3519067" cy="2651253"/>
          </a:xfrm>
          <a:prstGeom prst="rect">
            <a:avLst/>
          </a:prstGeom>
        </p:spPr>
      </p:pic>
      <p:pic>
        <p:nvPicPr>
          <p:cNvPr id="12" name="Picture 11" descr="A picture containing gear&#10;&#10;Description automatically generated">
            <a:extLst>
              <a:ext uri="{FF2B5EF4-FFF2-40B4-BE49-F238E27FC236}">
                <a16:creationId xmlns:a16="http://schemas.microsoft.com/office/drawing/2014/main" id="{98F6F157-4742-4F45-9961-E5B267D68D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04" t="14937" r="30955" b="31722"/>
          <a:stretch/>
        </p:blipFill>
        <p:spPr>
          <a:xfrm>
            <a:off x="9378992" y="4597506"/>
            <a:ext cx="2352561" cy="183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06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C1E6F-6728-4769-8DFC-68E545C34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Microreactors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3E7F0-D0ED-4B25-9B17-72E217B47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597"/>
            <a:ext cx="6288606" cy="5473558"/>
          </a:xfrm>
        </p:spPr>
        <p:txBody>
          <a:bodyPr>
            <a:normAutofit/>
          </a:bodyPr>
          <a:lstStyle/>
          <a:p>
            <a:r>
              <a:rPr lang="en-US" sz="2400" dirty="0"/>
              <a:t>Small scale (&lt;20 </a:t>
            </a:r>
            <a:r>
              <a:rPr lang="en-US" sz="2400" dirty="0" err="1"/>
              <a:t>MWt</a:t>
            </a:r>
            <a:r>
              <a:rPr lang="en-US" sz="2400" dirty="0"/>
              <a:t>) nuclear reactors [1]</a:t>
            </a:r>
          </a:p>
          <a:p>
            <a:r>
              <a:rPr lang="en-US" sz="2400" dirty="0"/>
              <a:t>Applications:</a:t>
            </a:r>
          </a:p>
          <a:p>
            <a:pPr lvl="1"/>
            <a:r>
              <a:rPr lang="en-US" sz="2000" dirty="0"/>
              <a:t>Defense</a:t>
            </a:r>
          </a:p>
          <a:p>
            <a:pPr lvl="1"/>
            <a:r>
              <a:rPr lang="en-US" sz="2000" dirty="0"/>
              <a:t>Remote communities</a:t>
            </a:r>
          </a:p>
          <a:p>
            <a:pPr lvl="1"/>
            <a:r>
              <a:rPr lang="en-US" sz="2000" dirty="0"/>
              <a:t>Microgrids</a:t>
            </a:r>
          </a:p>
          <a:p>
            <a:pPr lvl="1"/>
            <a:r>
              <a:rPr lang="en-US" sz="2000" dirty="0"/>
              <a:t>Disaster relief</a:t>
            </a:r>
            <a:endParaRPr lang="en-US" sz="2400" dirty="0"/>
          </a:p>
          <a:p>
            <a:r>
              <a:rPr lang="en-US" sz="2400" dirty="0"/>
              <a:t>Benefits:</a:t>
            </a:r>
          </a:p>
          <a:p>
            <a:pPr lvl="1"/>
            <a:r>
              <a:rPr lang="en-US" sz="2000" dirty="0"/>
              <a:t>Portable</a:t>
            </a:r>
          </a:p>
          <a:p>
            <a:pPr lvl="1"/>
            <a:r>
              <a:rPr lang="en-US" sz="2000" dirty="0"/>
              <a:t>Factory fabrication</a:t>
            </a:r>
          </a:p>
          <a:p>
            <a:pPr lvl="1"/>
            <a:r>
              <a:rPr lang="en-US" sz="2000" dirty="0"/>
              <a:t>Factory refueling</a:t>
            </a:r>
          </a:p>
          <a:p>
            <a:pPr lvl="1"/>
            <a:r>
              <a:rPr lang="en-US" sz="2000" dirty="0"/>
              <a:t>Small footprint</a:t>
            </a:r>
          </a:p>
          <a:p>
            <a:pPr lvl="1"/>
            <a:r>
              <a:rPr lang="en-US" sz="2000" dirty="0"/>
              <a:t>Simple design</a:t>
            </a:r>
          </a:p>
          <a:p>
            <a:pPr lvl="1"/>
            <a:r>
              <a:rPr lang="en-US" sz="2000" dirty="0"/>
              <a:t>Self-regulating [2]</a:t>
            </a:r>
          </a:p>
          <a:p>
            <a:pPr lvl="2"/>
            <a:r>
              <a:rPr lang="en-US" sz="1600" dirty="0"/>
              <a:t>Passive safety systems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56CEA6-9961-4ED2-A86C-1CE452306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9" r="4843"/>
          <a:stretch/>
        </p:blipFill>
        <p:spPr>
          <a:xfrm>
            <a:off x="7557946" y="908950"/>
            <a:ext cx="4277168" cy="22907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7B560A-DF01-421D-889F-4ABDC242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24BADE-3935-43A7-A491-F9073FBF1C6E}"/>
              </a:ext>
            </a:extLst>
          </p:cNvPr>
          <p:cNvSpPr txBox="1"/>
          <p:nvPr/>
        </p:nvSpPr>
        <p:spPr>
          <a:xfrm>
            <a:off x="8325578" y="6184724"/>
            <a:ext cx="2741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Credits: Westinghouse Electric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1282BE-9DE7-40FC-87E0-E3754C0434F5}"/>
              </a:ext>
            </a:extLst>
          </p:cNvPr>
          <p:cNvSpPr txBox="1"/>
          <p:nvPr/>
        </p:nvSpPr>
        <p:spPr>
          <a:xfrm>
            <a:off x="431542" y="6237244"/>
            <a:ext cx="79335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(2021, February 26).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What is a Nuclear Microreactor? 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Energy.gov. 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https://www.energy.gov/ne/articles/what-nuclear-microreactor</a:t>
            </a:r>
            <a:endParaRPr lang="en-US" sz="1000" dirty="0">
              <a:solidFill>
                <a:schemeClr val="bg2">
                  <a:lumMod val="6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Zohuri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, B. (2020).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Nuclear Micro Reactors. 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Springer Nature, Switzerland. DOI: https://doi.org/10.1007/978-3-030-47225-2</a:t>
            </a:r>
          </a:p>
          <a:p>
            <a:endParaRPr lang="en-US" sz="1000" dirty="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10EB8FA4-A8D9-41AC-B631-9489EBF55194}"/>
              </a:ext>
            </a:extLst>
          </p:cNvPr>
          <p:cNvSpPr/>
          <p:nvPr/>
        </p:nvSpPr>
        <p:spPr>
          <a:xfrm>
            <a:off x="3940559" y="2164233"/>
            <a:ext cx="457774" cy="1226857"/>
          </a:xfrm>
          <a:prstGeom prst="rightBrace">
            <a:avLst>
              <a:gd name="adj1" fmla="val 31419"/>
              <a:gd name="adj2" fmla="val 48128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A9EAB3-BAE5-4B7A-9D3E-4CCB26809A8B}"/>
              </a:ext>
            </a:extLst>
          </p:cNvPr>
          <p:cNvSpPr txBox="1"/>
          <p:nvPr/>
        </p:nvSpPr>
        <p:spPr>
          <a:xfrm>
            <a:off x="4443341" y="2293408"/>
            <a:ext cx="2256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applications are often served by Diesel generators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AA49FB-1E93-4637-B24C-74D1E6A97B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8" t="7452" r="2523" b="6209"/>
          <a:stretch/>
        </p:blipFill>
        <p:spPr>
          <a:xfrm>
            <a:off x="6145770" y="3166055"/>
            <a:ext cx="5812868" cy="293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553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25644-69AA-4A0C-99FD-E7BC25808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Second Crimping Method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AAA83-D060-45B5-B9E9-7AEA86AC6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30596"/>
            <a:ext cx="7558089" cy="21984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Flattened a section of tube and then crimped</a:t>
            </a:r>
          </a:p>
          <a:p>
            <a:r>
              <a:rPr lang="en-US" dirty="0"/>
              <a:t>Determined that a gauge pressure of 7,000 [</a:t>
            </a:r>
            <a:r>
              <a:rPr lang="en-US" dirty="0" err="1"/>
              <a:t>psig</a:t>
            </a:r>
            <a:r>
              <a:rPr lang="en-US" dirty="0"/>
              <a:t>] held for 30 [s] gave the best results</a:t>
            </a:r>
          </a:p>
          <a:p>
            <a:r>
              <a:rPr lang="en-US" dirty="0"/>
              <a:t>Of the crimps done in this manner, all passed helium check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7D807-9589-4DCF-93A4-897C668C7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40</a:t>
            </a:fld>
            <a:endParaRPr lang="en-US"/>
          </a:p>
        </p:txBody>
      </p:sp>
      <p:pic>
        <p:nvPicPr>
          <p:cNvPr id="8" name="Picture 7" descr="A picture containing close&#10;&#10;Description automatically generated">
            <a:extLst>
              <a:ext uri="{FF2B5EF4-FFF2-40B4-BE49-F238E27FC236}">
                <a16:creationId xmlns:a16="http://schemas.microsoft.com/office/drawing/2014/main" id="{C896D51E-D410-436E-B041-F80867B0C5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9" r="20866"/>
          <a:stretch/>
        </p:blipFill>
        <p:spPr>
          <a:xfrm>
            <a:off x="8652652" y="1104757"/>
            <a:ext cx="3415523" cy="2324243"/>
          </a:xfrm>
          <a:prstGeom prst="rect">
            <a:avLst/>
          </a:prstGeom>
        </p:spPr>
      </p:pic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102E9FBC-4048-4A65-9E8F-3502B66AE8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448"/>
          <a:stretch/>
        </p:blipFill>
        <p:spPr>
          <a:xfrm>
            <a:off x="8652652" y="3429000"/>
            <a:ext cx="3415523" cy="21409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FDAAFB-5F40-4A60-BB68-89A3A7B54A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29" t="11936" b="44045"/>
          <a:stretch/>
        </p:blipFill>
        <p:spPr>
          <a:xfrm>
            <a:off x="838199" y="4499456"/>
            <a:ext cx="7401040" cy="18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486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2A45F-C845-46F7-9CA0-5380B3459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Second Crimping Method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C1305-D2CA-47E4-A78C-E3BCAD3B6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41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ED81FD-33CC-467A-9B8D-56EC98D12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15" y="2444527"/>
            <a:ext cx="5723342" cy="34416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D80D5D-3189-4E6F-BAA0-CA0557C9F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565" y="2444527"/>
            <a:ext cx="5443755" cy="348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742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47357-E1B3-4521-8971-C12704C5C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Welding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AD215-894E-4F81-A046-B4C065D33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596"/>
            <a:ext cx="6761888" cy="5376977"/>
          </a:xfrm>
        </p:spPr>
        <p:txBody>
          <a:bodyPr>
            <a:normAutofit/>
          </a:bodyPr>
          <a:lstStyle/>
          <a:p>
            <a:r>
              <a:rPr lang="en-US" sz="2400" dirty="0"/>
              <a:t>Need to ensure that there is no leak during welding</a:t>
            </a:r>
          </a:p>
          <a:p>
            <a:r>
              <a:rPr lang="en-US" sz="2400" dirty="0"/>
              <a:t>Concerned that the weld will break the crimp seal, either through melting or thermal expansion</a:t>
            </a:r>
          </a:p>
          <a:p>
            <a:r>
              <a:rPr lang="en-US" sz="2400" dirty="0"/>
              <a:t>Weld the crimped section under vacuum and observe the vacuum response on a gauge</a:t>
            </a:r>
          </a:p>
          <a:p>
            <a:r>
              <a:rPr lang="en-US" sz="2400" dirty="0"/>
              <a:t>Results:</a:t>
            </a:r>
          </a:p>
          <a:p>
            <a:pPr lvl="1"/>
            <a:r>
              <a:rPr lang="en-US" sz="2000" dirty="0"/>
              <a:t>7 successes- vacuum reading remained in the [</a:t>
            </a:r>
            <a:r>
              <a:rPr lang="en-US" sz="2000" dirty="0" err="1"/>
              <a:t>mtorr</a:t>
            </a:r>
            <a:r>
              <a:rPr lang="en-US" sz="2000" dirty="0"/>
              <a:t>] range</a:t>
            </a:r>
          </a:p>
          <a:p>
            <a:pPr lvl="1"/>
            <a:r>
              <a:rPr lang="en-US" sz="2000" dirty="0"/>
              <a:t>3 failures- vacuum reading shot into the [torr] range</a:t>
            </a:r>
            <a:endParaRPr lang="en-US" sz="2400" dirty="0"/>
          </a:p>
          <a:p>
            <a:r>
              <a:rPr lang="en-US" sz="2400" dirty="0"/>
              <a:t>Need to further develop and improve the welding process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37574-FC4C-4D94-8DDB-77B2D2C3D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790525-80AF-4FA6-BDF4-9A843AED3D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48" r="13750"/>
          <a:stretch/>
        </p:blipFill>
        <p:spPr>
          <a:xfrm>
            <a:off x="7521933" y="136525"/>
            <a:ext cx="4511382" cy="3224927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34DB50F5-43BB-4814-AF3D-B57C4E34A7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13" r="9416"/>
          <a:stretch/>
        </p:blipFill>
        <p:spPr>
          <a:xfrm rot="5400000">
            <a:off x="7432831" y="3704793"/>
            <a:ext cx="3586899" cy="244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437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9CC38-B17C-4162-93EC-6BE1F087A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08ECE-2C66-4F25-B7C0-662BDA412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Validate manufacturing process and produce several first-iteration heat pipes</a:t>
            </a:r>
          </a:p>
          <a:p>
            <a:r>
              <a:rPr lang="en-US" sz="2400" dirty="0"/>
              <a:t>Collect temperature data from first-iteration pipe</a:t>
            </a:r>
          </a:p>
          <a:p>
            <a:r>
              <a:rPr lang="en-US" sz="2400" dirty="0"/>
              <a:t>Conduct X-ray fluoroscopy on first-iteration pipe</a:t>
            </a:r>
          </a:p>
          <a:p>
            <a:r>
              <a:rPr lang="en-US" sz="2400" dirty="0"/>
              <a:t>Produce second iteration pipe that more closely matches microreactor applications</a:t>
            </a:r>
          </a:p>
          <a:p>
            <a:r>
              <a:rPr lang="en-US" sz="2400" dirty="0"/>
              <a:t>Collect detailed temperature distribution data using FO-DTS sensors</a:t>
            </a:r>
          </a:p>
          <a:p>
            <a:r>
              <a:rPr lang="en-US" sz="2400" dirty="0"/>
              <a:t>Take pressure measurements of liquid pressure drop using </a:t>
            </a:r>
            <a:r>
              <a:rPr lang="en-US" sz="2400" dirty="0" err="1"/>
              <a:t>NaK</a:t>
            </a:r>
            <a:r>
              <a:rPr lang="en-US" sz="2400" dirty="0"/>
              <a:t>-filled pressure transducer</a:t>
            </a:r>
          </a:p>
          <a:p>
            <a:r>
              <a:rPr lang="en-US" sz="2400" dirty="0"/>
              <a:t>Investigate transient behavior of heat pipe including X-ray imaging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0419A-A40E-45A3-B441-42542AB53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171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8562E-3FEE-47AC-B30B-1F2D0C0B6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58E8-2CC3-4AC1-AEB0-24677CDA6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596"/>
            <a:ext cx="10515600" cy="556889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200" dirty="0"/>
              <a:t>(2021, February 26). </a:t>
            </a:r>
            <a:r>
              <a:rPr lang="en-US" sz="1200" i="1" dirty="0"/>
              <a:t>What is a Nuclear Microreactor? </a:t>
            </a:r>
            <a:r>
              <a:rPr lang="en-US" sz="1200" dirty="0"/>
              <a:t>Energy.gov. </a:t>
            </a:r>
            <a:r>
              <a:rPr lang="en-US" sz="12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https://www.energy.gov/ne/articles/what-nuclear-microreactor</a:t>
            </a:r>
            <a:endParaRPr lang="en-US" sz="1200" dirty="0"/>
          </a:p>
          <a:p>
            <a:pPr marL="514350" indent="-514350">
              <a:buFont typeface="+mj-lt"/>
              <a:buAutoNum type="arabicPeriod"/>
            </a:pPr>
            <a:r>
              <a:rPr lang="en-US" sz="1200" dirty="0" err="1"/>
              <a:t>Zohuri</a:t>
            </a:r>
            <a:r>
              <a:rPr lang="en-US" sz="1200" dirty="0"/>
              <a:t>, B. (2020). </a:t>
            </a:r>
            <a:r>
              <a:rPr lang="en-US" sz="1200" i="1" dirty="0"/>
              <a:t>Nuclear Micro Reactors. </a:t>
            </a:r>
            <a:r>
              <a:rPr lang="en-US" sz="1200" dirty="0"/>
              <a:t>Springer Nature, Switzerland. DOI: </a:t>
            </a:r>
            <a:r>
              <a:rPr lang="en-US" sz="1200" dirty="0">
                <a:solidFill>
                  <a:srgbClr val="0479A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</a:t>
            </a:r>
            <a:r>
              <a:rPr lang="en-US" sz="1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10.1007/978-3-030-47225-2</a:t>
            </a:r>
            <a:endParaRPr lang="en-US" sz="1200" dirty="0"/>
          </a:p>
          <a:p>
            <a:pPr marL="514350" indent="-514350">
              <a:buFont typeface="+mj-lt"/>
              <a:buAutoNum type="arabicPeriod"/>
            </a:pPr>
            <a:r>
              <a:rPr lang="en-US" sz="1200" dirty="0" err="1"/>
              <a:t>Holdmann</a:t>
            </a:r>
            <a:r>
              <a:rPr lang="en-US" sz="1200" dirty="0"/>
              <a:t>, G. and </a:t>
            </a:r>
            <a:r>
              <a:rPr lang="en-US" sz="1200" dirty="0" err="1"/>
              <a:t>Asmus</a:t>
            </a:r>
            <a:r>
              <a:rPr lang="en-US" sz="1200" dirty="0"/>
              <a:t>, P., 2019. Microgrid Innovation in the Circumpolar Arctic: Lessons for Developing World Markets. Navigant Research.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/>
              <a:t>Swartz, M. M., Byers, W. A., </a:t>
            </a:r>
            <a:r>
              <a:rPr lang="en-US" sz="1200" dirty="0" err="1"/>
              <a:t>Lojek</a:t>
            </a:r>
            <a:r>
              <a:rPr lang="en-US" sz="1200" dirty="0"/>
              <a:t>, J., &amp; Blunt, R. (2021). Westinghouse </a:t>
            </a:r>
            <a:r>
              <a:rPr lang="en-US" sz="1200" dirty="0" err="1"/>
              <a:t>eVinci</a:t>
            </a:r>
            <a:r>
              <a:rPr lang="en-US" sz="1200" dirty="0"/>
              <a:t> Heat Pipe Micro Reactor Technology Development. </a:t>
            </a:r>
            <a:r>
              <a:rPr lang="en-US" sz="1200" i="1" dirty="0"/>
              <a:t>Proceedings of the 2021 28th International Conference on Nuclear Engineering.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 err="1"/>
              <a:t>Levinsky</a:t>
            </a:r>
            <a:r>
              <a:rPr lang="en-US" sz="1200" dirty="0"/>
              <a:t>, A., van </a:t>
            </a:r>
            <a:r>
              <a:rPr lang="en-US" sz="1200" dirty="0" err="1"/>
              <a:t>Wyk</a:t>
            </a:r>
            <a:r>
              <a:rPr lang="en-US" sz="1200" dirty="0"/>
              <a:t>, J. J., Arafat, Y., &amp; Smith, M. C. (2018). Westinghouse </a:t>
            </a:r>
            <a:r>
              <a:rPr lang="en-US" sz="1200" dirty="0" err="1"/>
              <a:t>eVinci</a:t>
            </a:r>
            <a:r>
              <a:rPr lang="en-US" sz="1200" dirty="0"/>
              <a:t> reactor for off-grid markets. </a:t>
            </a:r>
            <a:r>
              <a:rPr lang="en-US" sz="1200" i="1" dirty="0"/>
              <a:t>Transactions of the American Nuclear Society 119.</a:t>
            </a:r>
            <a:r>
              <a:rPr lang="en-US" sz="1200" dirty="0"/>
              <a:t> pp. 931-934.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 err="1"/>
              <a:t>Mcclure</a:t>
            </a:r>
            <a:r>
              <a:rPr lang="en-US" sz="1200" dirty="0"/>
              <a:t>, P. R., Poston, D. I., </a:t>
            </a:r>
            <a:r>
              <a:rPr lang="en-US" sz="1200" dirty="0" err="1"/>
              <a:t>Dasari</a:t>
            </a:r>
            <a:r>
              <a:rPr lang="en-US" sz="1200" dirty="0"/>
              <a:t>, V. R., &amp; Reid, R. S. (2015). </a:t>
            </a:r>
            <a:r>
              <a:rPr lang="en-US" sz="1200" i="1" dirty="0"/>
              <a:t>Design of Megawatt Power Level Heat Pipe Reactors.</a:t>
            </a:r>
            <a:r>
              <a:rPr lang="en-US" sz="1200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/>
              <a:t>Hernandez, R., </a:t>
            </a:r>
            <a:r>
              <a:rPr lang="en-US" sz="1200" dirty="0" err="1"/>
              <a:t>Todosow</a:t>
            </a:r>
            <a:r>
              <a:rPr lang="en-US" sz="1200" dirty="0"/>
              <a:t>, M., &amp; Brown, N. R. (2019). Micro heat pipe nuclear reactor concepts: Analysis of fuel cycle performance and environmental impacts. </a:t>
            </a:r>
            <a:r>
              <a:rPr lang="en-US" sz="1200" i="1" dirty="0"/>
              <a:t>Annals of Nuclear Energy </a:t>
            </a:r>
            <a:r>
              <a:rPr lang="en-US" sz="1200" dirty="0"/>
              <a:t>126, pp. 419-426. DOI: </a:t>
            </a:r>
            <a:r>
              <a:rPr lang="en-US" sz="1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https://doi.org/10.1016/j.anucene.2018.11.050</a:t>
            </a:r>
            <a:endParaRPr lang="en-US" sz="1200" dirty="0"/>
          </a:p>
          <a:p>
            <a:pPr marL="514350" indent="-514350">
              <a:buFont typeface="+mj-lt"/>
              <a:buAutoNum type="arabicPeriod"/>
            </a:pPr>
            <a:r>
              <a:rPr lang="en-US" sz="1200" dirty="0"/>
              <a:t>Peterson, G. P. (1994). </a:t>
            </a:r>
            <a:r>
              <a:rPr lang="en-US" sz="1200" i="1" dirty="0"/>
              <a:t>An introduction to heat pipes: Modeling, testing, and applications. </a:t>
            </a:r>
            <a:r>
              <a:rPr lang="en-US" sz="1200" dirty="0"/>
              <a:t>John Wiley &amp; Sons, New York, NY.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 err="1"/>
              <a:t>Faghri</a:t>
            </a:r>
            <a:r>
              <a:rPr lang="en-US" sz="1200" dirty="0"/>
              <a:t>, A. (1995). </a:t>
            </a:r>
            <a:r>
              <a:rPr lang="en-US" sz="1200" i="1" dirty="0"/>
              <a:t>Heat pipe science and technology. </a:t>
            </a:r>
            <a:r>
              <a:rPr lang="en-US" sz="1200" dirty="0"/>
              <a:t>Taylor &amp; Francis, Washington, D. C.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/>
              <a:t>Chi, S. W. (1976). </a:t>
            </a:r>
            <a:r>
              <a:rPr lang="en-US" sz="1200" i="1" dirty="0"/>
              <a:t>Heat pipe theory and practice: A sourcebook.</a:t>
            </a:r>
            <a:r>
              <a:rPr lang="en-US" sz="1200" dirty="0"/>
              <a:t> Hemisphere Publishing Corporation, Washington, D. C.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/>
              <a:t>Mochizuki, M., Singh, R., Nguyen, T., &amp; Nguyen, T. (2014). Heat pipe based passive emergency core cooling system for safe shutdown of nuclear power reactor. </a:t>
            </a:r>
            <a:r>
              <a:rPr lang="en-US" sz="1200" i="1" dirty="0"/>
              <a:t>Applied Thermal Engineering 73</a:t>
            </a:r>
            <a:r>
              <a:rPr lang="en-US" sz="1200" dirty="0"/>
              <a:t>, pp. 699-706.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/>
              <a:t>Beard, D., Anderson, W. G., &amp; </a:t>
            </a:r>
            <a:r>
              <a:rPr lang="en-US" sz="1200" dirty="0" err="1"/>
              <a:t>Tarau</a:t>
            </a:r>
            <a:r>
              <a:rPr lang="en-US" sz="1200" dirty="0"/>
              <a:t>, C. (2016). Self-Venting Arterial Heat Pipes for Spacecraft Applications. </a:t>
            </a:r>
            <a:r>
              <a:rPr lang="en-US" sz="1200" i="1" dirty="0"/>
              <a:t>AIAA Propulsion and Energy Forum, July 25-27, 2016, 14th International Energy Conversion Engineering Conference</a:t>
            </a:r>
            <a:r>
              <a:rPr lang="en-US" sz="1200" dirty="0"/>
              <a:t>. DOI: 10.2514/6.2016-4603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/>
              <a:t>Arafat, Y, &amp; Van </a:t>
            </a:r>
            <a:r>
              <a:rPr lang="en-US" sz="1200" dirty="0" err="1"/>
              <a:t>Wyk</a:t>
            </a:r>
            <a:r>
              <a:rPr lang="en-US" sz="1200" dirty="0"/>
              <a:t>, J. (2019). </a:t>
            </a:r>
            <a:r>
              <a:rPr lang="en-US" sz="1200" dirty="0" err="1"/>
              <a:t>eVinci</a:t>
            </a:r>
            <a:r>
              <a:rPr lang="en-US" sz="1200" dirty="0"/>
              <a:t> Micro Reactor. </a:t>
            </a:r>
            <a:r>
              <a:rPr lang="en-US" sz="1200" i="1" dirty="0"/>
              <a:t>Nuclear Plant Journal</a:t>
            </a:r>
            <a:r>
              <a:rPr lang="en-US" sz="1200" dirty="0"/>
              <a:t>, March-April 2019, pp 34-37.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200" dirty="0" err="1"/>
              <a:t>Zohuri</a:t>
            </a:r>
            <a:r>
              <a:rPr lang="en-US" sz="1200" dirty="0"/>
              <a:t>, B. (2019). </a:t>
            </a:r>
            <a:r>
              <a:rPr lang="en-US" sz="1200" i="1" dirty="0"/>
              <a:t>Heat pipe applications in fission driven nuclear power plants. </a:t>
            </a:r>
            <a:r>
              <a:rPr lang="en-US" sz="1200" dirty="0"/>
              <a:t>Springer Nature, Switzerland. DOI: </a:t>
            </a:r>
            <a:r>
              <a:rPr lang="en-US" sz="12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https://doi.org/10.1007/978-3-030-05882-1</a:t>
            </a:r>
            <a:endParaRPr lang="en-US" sz="1200" dirty="0"/>
          </a:p>
          <a:p>
            <a:pPr marL="514350" indent="-514350">
              <a:buFont typeface="+mj-lt"/>
              <a:buAutoNum type="arabicPeriod"/>
            </a:pPr>
            <a:endParaRPr lang="en-US" sz="1200" dirty="0"/>
          </a:p>
          <a:p>
            <a:pPr marL="514350" indent="-514350">
              <a:buFont typeface="+mj-lt"/>
              <a:buAutoNum type="arabicPeriod"/>
            </a:pPr>
            <a:endParaRPr lang="en-US" sz="1200" dirty="0"/>
          </a:p>
          <a:p>
            <a:pPr marL="514350" indent="-514350">
              <a:buFont typeface="+mj-lt"/>
              <a:buAutoNum type="arabicPeriod"/>
            </a:pP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40AE7-8C34-4755-81D8-F89B120BD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6314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1497A-469C-4532-94F7-D24B7850D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6609D-EE24-475C-9594-E146E694E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15"/>
              <a:defRPr/>
            </a:pPr>
            <a:r>
              <a:rPr lang="en-US" sz="1200" dirty="0" err="1">
                <a:effectLst/>
                <a:ea typeface="Calibri" panose="020F0502020204030204" pitchFamily="34" charset="0"/>
              </a:rPr>
              <a:t>Kemme</a:t>
            </a:r>
            <a:r>
              <a:rPr lang="en-US" sz="1200" dirty="0">
                <a:effectLst/>
                <a:ea typeface="Calibri" panose="020F0502020204030204" pitchFamily="34" charset="0"/>
              </a:rPr>
              <a:t>, J. E. (1967). High Performance Heat Pipes. </a:t>
            </a:r>
            <a:r>
              <a:rPr lang="en-US" sz="1200" i="1" dirty="0">
                <a:effectLst/>
                <a:ea typeface="Calibri" panose="020F0502020204030204" pitchFamily="34" charset="0"/>
              </a:rPr>
              <a:t>Proceedings of the 1967 Thermionic Conversion Specialist Conference, Palo Alto, California.</a:t>
            </a:r>
          </a:p>
          <a:p>
            <a:pPr marL="514350" indent="-514350">
              <a:buFont typeface="+mj-lt"/>
              <a:buAutoNum type="arabicPeriod" startAt="15"/>
              <a:defRPr/>
            </a:pPr>
            <a:r>
              <a:rPr lang="en-US" sz="1200" dirty="0" err="1"/>
              <a:t>Zohuri</a:t>
            </a:r>
            <a:r>
              <a:rPr lang="en-US" sz="1200" dirty="0"/>
              <a:t>, B. (2016). </a:t>
            </a:r>
            <a:r>
              <a:rPr lang="en-US" sz="1200" i="1" dirty="0"/>
              <a:t>Heat pipe design and technology.</a:t>
            </a:r>
            <a:r>
              <a:rPr lang="en-US" sz="1200" dirty="0"/>
              <a:t> (2</a:t>
            </a:r>
            <a:r>
              <a:rPr lang="en-US" sz="1200" baseline="30000" dirty="0"/>
              <a:t>nd</a:t>
            </a:r>
            <a:r>
              <a:rPr lang="en-US" sz="1200" dirty="0"/>
              <a:t> Ed.). Springer International Publishing, Switzerland</a:t>
            </a:r>
          </a:p>
          <a:p>
            <a:pPr marL="514350" indent="-514350">
              <a:buFont typeface="+mj-lt"/>
              <a:buAutoNum type="arabicPeriod" startAt="15"/>
              <a:defRPr/>
            </a:pPr>
            <a:r>
              <a:rPr lang="en-US" sz="1200" dirty="0"/>
              <a:t>Zhou, Y., Wang, J., Guo, Z., He, Y., Zhang, Y., </a:t>
            </a:r>
            <a:r>
              <a:rPr lang="en-US" sz="1200" dirty="0" err="1"/>
              <a:t>Qiu</a:t>
            </a:r>
            <a:r>
              <a:rPr lang="en-US" sz="1200" dirty="0"/>
              <a:t>, S., </a:t>
            </a:r>
            <a:r>
              <a:rPr lang="en-US" sz="1200" dirty="0" err="1"/>
              <a:t>Su</a:t>
            </a:r>
            <a:r>
              <a:rPr lang="en-US" sz="1200" dirty="0"/>
              <a:t>, G. H., &amp; </a:t>
            </a:r>
            <a:r>
              <a:rPr lang="en-US" sz="1200" dirty="0" err="1"/>
              <a:t>Corradini</a:t>
            </a:r>
            <a:r>
              <a:rPr lang="en-US" sz="1200" dirty="0"/>
              <a:t>, M. L. (2021). 3D-2D coupling multi-dimension simulation for the heat pipe micro-reactor by MOOSE&amp;SAM. </a:t>
            </a:r>
            <a:r>
              <a:rPr lang="en-US" sz="1200" i="1" dirty="0"/>
              <a:t>Progress in Nuclear Energy 138</a:t>
            </a:r>
            <a:r>
              <a:rPr lang="en-US" sz="1200" dirty="0"/>
              <a:t>. https://doi.org/10.1016/j.pnucene.2021.103790</a:t>
            </a:r>
          </a:p>
          <a:p>
            <a:pPr marL="514350" indent="-514350">
              <a:buFont typeface="+mj-lt"/>
              <a:buAutoNum type="arabicPeriod" startAt="15"/>
              <a:defRPr/>
            </a:pPr>
            <a:r>
              <a:rPr lang="en-US" sz="1200" dirty="0"/>
              <a:t>Tien, C. L., &amp; </a:t>
            </a:r>
            <a:r>
              <a:rPr lang="en-US" sz="1200" dirty="0" err="1"/>
              <a:t>Rohani</a:t>
            </a:r>
            <a:r>
              <a:rPr lang="en-US" sz="1200" dirty="0"/>
              <a:t>, A. R. (1974). Analysis of the Effects of Vapor Pressure Drop on Heat Pipe Performance. </a:t>
            </a:r>
            <a:r>
              <a:rPr lang="en-US" sz="1200" i="1" dirty="0"/>
              <a:t>International Journal of Heat and Mass Transfer 17.</a:t>
            </a:r>
            <a:r>
              <a:rPr lang="en-US" sz="1200" dirty="0"/>
              <a:t> pp. 61-67.</a:t>
            </a:r>
          </a:p>
          <a:p>
            <a:pPr marL="514350" indent="-514350">
              <a:buFont typeface="+mj-lt"/>
              <a:buAutoNum type="arabicPeriod" startAt="15"/>
              <a:defRPr/>
            </a:pPr>
            <a:r>
              <a:rPr lang="en-US" sz="1200" dirty="0">
                <a:effectLst/>
                <a:ea typeface="Calibri" panose="020F0502020204030204" pitchFamily="34" charset="0"/>
              </a:rPr>
              <a:t>John, J. &amp; Keith, T. (2006). </a:t>
            </a:r>
            <a:r>
              <a:rPr lang="en-US" sz="1200" i="1" dirty="0">
                <a:effectLst/>
                <a:ea typeface="Calibri" panose="020F0502020204030204" pitchFamily="34" charset="0"/>
              </a:rPr>
              <a:t>Gas Dynamics</a:t>
            </a:r>
            <a:r>
              <a:rPr lang="en-US" sz="1200" dirty="0">
                <a:effectLst/>
                <a:ea typeface="Calibri" panose="020F0502020204030204" pitchFamily="34" charset="0"/>
              </a:rPr>
              <a:t> (3rd. ed.). Pearson Prentice Hall, Upper Saddle River, NJ.</a:t>
            </a:r>
          </a:p>
          <a:p>
            <a:pPr marL="514350" indent="-514350">
              <a:buFont typeface="+mj-lt"/>
              <a:buAutoNum type="arabicPeriod" startAt="15"/>
              <a:defRPr/>
            </a:pPr>
            <a:r>
              <a:rPr lang="en-US" sz="1200" dirty="0" err="1"/>
              <a:t>Prenger</a:t>
            </a:r>
            <a:r>
              <a:rPr lang="en-US" sz="1200" dirty="0"/>
              <a:t>, F. C. (1979). </a:t>
            </a:r>
            <a:r>
              <a:rPr lang="en-US" sz="1200" i="1" dirty="0"/>
              <a:t>Heat Pipe Computer Program (HTPIPE) User’s Manual</a:t>
            </a:r>
            <a:r>
              <a:rPr lang="en-US" sz="1200" dirty="0"/>
              <a:t>. Los Alamos Scientific Laboratory LA-8101-M.</a:t>
            </a:r>
          </a:p>
          <a:p>
            <a:pPr marL="514350" indent="-514350">
              <a:buFont typeface="+mj-lt"/>
              <a:buAutoNum type="arabicPeriod" startAt="15"/>
              <a:defRPr/>
            </a:pPr>
            <a:r>
              <a:rPr lang="en-US" sz="1200" dirty="0"/>
              <a:t>Martineau, R. C. (2019). </a:t>
            </a:r>
            <a:r>
              <a:rPr lang="en-US" sz="1200" dirty="0" err="1"/>
              <a:t>DireWolf</a:t>
            </a:r>
            <a:r>
              <a:rPr lang="en-US" sz="1200" dirty="0"/>
              <a:t>: MOOSE-based Multiphysics Simulator for Megawatt Scale Micro-Reactor. GAIN-EPRI-NEI-US NIC Micro-Reactor Workshop, April 3-4, 2019</a:t>
            </a:r>
          </a:p>
          <a:p>
            <a:pPr marL="514350" indent="-514350">
              <a:buFont typeface="+mj-lt"/>
              <a:buAutoNum type="arabicPeriod" startAt="15"/>
              <a:defRPr/>
            </a:pPr>
            <a:r>
              <a:rPr lang="en-US" sz="1200" dirty="0" err="1"/>
              <a:t>Sunden</a:t>
            </a:r>
            <a:r>
              <a:rPr lang="en-US" sz="1200" dirty="0"/>
              <a:t>, B, &amp; Fu, J (2017). </a:t>
            </a:r>
            <a:r>
              <a:rPr lang="en-US" sz="1200" i="1" dirty="0"/>
              <a:t>Heat Transfer in Aerospace Applications.</a:t>
            </a:r>
            <a:r>
              <a:rPr lang="en-US" sz="1200" dirty="0"/>
              <a:t> Elsevier Ltd. ISBN: 978-0-12-809760-1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 startAt="15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Edelstein, F., &amp; Haslett, R. (1974). Heat pipe manufacturing study. Final Report prepared by Grumman Aerospace Corp. for NASA, Contract No. NASS5-23156.</a:t>
            </a:r>
          </a:p>
          <a:p>
            <a:pPr marL="514350" indent="-514350">
              <a:buFont typeface="+mj-lt"/>
              <a:buAutoNum type="arabicPeriod" startAt="15"/>
              <a:defRPr/>
            </a:pPr>
            <a:r>
              <a:rPr lang="en-US" sz="1200" dirty="0"/>
              <a:t>Martin, J. &amp; </a:t>
            </a:r>
            <a:r>
              <a:rPr lang="en-US" sz="1200" dirty="0" err="1"/>
              <a:t>Salvail</a:t>
            </a:r>
            <a:r>
              <a:rPr lang="en-US" sz="1200" dirty="0"/>
              <a:t>, P. (2004). Sodium heat pipe module processing for the SAFE-100 reactor concept. </a:t>
            </a:r>
            <a:r>
              <a:rPr lang="en-US" sz="1200" i="1" dirty="0"/>
              <a:t>AIP Conference Proceedings 699, </a:t>
            </a:r>
            <a:r>
              <a:rPr lang="en-US" sz="1200" dirty="0"/>
              <a:t>148. https://doi.org/10.1063/1.1649569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514350" indent="-514350">
              <a:buFont typeface="+mj-lt"/>
              <a:buAutoNum type="arabicPeriod" startAt="15"/>
              <a:defRPr/>
            </a:pPr>
            <a:r>
              <a:rPr lang="en-US" sz="1200" dirty="0" err="1"/>
              <a:t>Stelman</a:t>
            </a:r>
            <a:r>
              <a:rPr lang="en-US" sz="1200" dirty="0"/>
              <a:t>, D. &amp; Newcomb, J. (1993). Filling and sealing sodium heat pipes </a:t>
            </a:r>
            <a:r>
              <a:rPr lang="en-US" sz="1200" i="1" dirty="0"/>
              <a:t>AIP Conference Proceedings 271,</a:t>
            </a:r>
            <a:r>
              <a:rPr lang="en-US" sz="1200" dirty="0"/>
              <a:t> 533. 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https://doi.org/10.1063/1.43065</a:t>
            </a:r>
            <a:endParaRPr lang="en-US" sz="1200" dirty="0"/>
          </a:p>
          <a:p>
            <a:pPr marL="514350" indent="-514350">
              <a:buFont typeface="+mj-lt"/>
              <a:buAutoNum type="arabicPeriod" startAt="15"/>
              <a:defRPr/>
            </a:pPr>
            <a:r>
              <a:rPr lang="en-US" sz="1200" dirty="0"/>
              <a:t>Teng, W., Wang, X., &amp; Zhu, Y. (2020). </a:t>
            </a:r>
            <a:r>
              <a:rPr lang="en-US" sz="1200" i="1" dirty="0"/>
              <a:t>Experimental investigations on start-up and thermal performance of sodium heat pipe under swing conditions.</a:t>
            </a:r>
            <a:r>
              <a:rPr lang="en-US" sz="1200" dirty="0"/>
              <a:t> International Journal of Heat and Mass Transfer 152(2020).</a:t>
            </a:r>
          </a:p>
          <a:p>
            <a:pPr marL="514350" indent="-514350">
              <a:buFont typeface="+mj-lt"/>
              <a:buAutoNum type="arabicPeriod" startAt="15"/>
              <a:defRPr/>
            </a:pP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35C52-02C0-41AC-BA77-A3ADDDD4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55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153BC-DE3E-4C16-8CFA-8A1A26574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47F19-4BA7-477C-A26F-779D54A31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5B3A3-A1E6-4D24-8FE8-C8211EEFD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719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E10CD-2041-426C-A92D-8E85F560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3DCF8-929B-455D-AFBA-CED8569B4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C8C8E6-584F-4C53-8CE6-806261CD3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393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975D8-4F4C-4B64-8AAC-AD8B3B598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Microreactor LCOE Over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F69EFD-123A-4508-947D-C18E25987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6895BC-4B9D-4F54-91B8-5B00C73E0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720" y="1558424"/>
            <a:ext cx="5646606" cy="40524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D2D407-46F7-4535-8F61-3D16D0A98B39}"/>
              </a:ext>
            </a:extLst>
          </p:cNvPr>
          <p:cNvSpPr txBox="1"/>
          <p:nvPr/>
        </p:nvSpPr>
        <p:spPr>
          <a:xfrm>
            <a:off x="838200" y="6156295"/>
            <a:ext cx="95330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b="0" i="0" u="none" strike="noStrike" baseline="0" dirty="0">
                <a:solidFill>
                  <a:schemeClr val="bg2">
                    <a:lumMod val="65000"/>
                  </a:schemeClr>
                </a:solidFill>
              </a:rPr>
              <a:t>Lazard Ltd. 2020. Lazard's Levelized Cost of Energy Analysis–Version 14.0. New York, NY 10112. https://www.lazard.com/media/451419/lazards-levelizedcost-of-energy-version-140.pdf</a:t>
            </a:r>
            <a:endParaRPr lang="en-US" sz="1000" dirty="0">
              <a:solidFill>
                <a:schemeClr val="bg2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9342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64EAD-6BCF-4B2E-92D1-26C7DCBB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086" y="318958"/>
            <a:ext cx="6973257" cy="640936"/>
          </a:xfrm>
        </p:spPr>
        <p:txBody>
          <a:bodyPr>
            <a:normAutofit fontScale="90000"/>
          </a:bodyPr>
          <a:lstStyle/>
          <a:p>
            <a:r>
              <a:rPr lang="en-US" dirty="0"/>
              <a:t>Entrainment Limit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94AC83-2179-4498-B97F-EB91942EB3F2}"/>
              </a:ext>
            </a:extLst>
          </p:cNvPr>
          <p:cNvSpPr/>
          <p:nvPr/>
        </p:nvSpPr>
        <p:spPr>
          <a:xfrm>
            <a:off x="3849043" y="2470960"/>
            <a:ext cx="3622208" cy="43523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AA01D6-FEDD-439B-A1A7-6CF9A5136445}"/>
              </a:ext>
            </a:extLst>
          </p:cNvPr>
          <p:cNvSpPr txBox="1"/>
          <p:nvPr/>
        </p:nvSpPr>
        <p:spPr>
          <a:xfrm>
            <a:off x="3848955" y="2515106"/>
            <a:ext cx="1150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Pipe Wall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754677-DBA8-48CE-AF3C-14F208656116}"/>
              </a:ext>
            </a:extLst>
          </p:cNvPr>
          <p:cNvSpPr/>
          <p:nvPr/>
        </p:nvSpPr>
        <p:spPr>
          <a:xfrm>
            <a:off x="3848955" y="2916714"/>
            <a:ext cx="3622208" cy="43523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944221-4CEE-48F8-8940-12E2CDBD2610}"/>
              </a:ext>
            </a:extLst>
          </p:cNvPr>
          <p:cNvSpPr txBox="1"/>
          <p:nvPr/>
        </p:nvSpPr>
        <p:spPr>
          <a:xfrm>
            <a:off x="3848955" y="2937747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Wick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BD36E1-D4B8-4CC4-A3DF-DED82902D8BE}"/>
              </a:ext>
            </a:extLst>
          </p:cNvPr>
          <p:cNvCxnSpPr/>
          <p:nvPr/>
        </p:nvCxnSpPr>
        <p:spPr>
          <a:xfrm>
            <a:off x="5256482" y="3734330"/>
            <a:ext cx="1371600" cy="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5302708-79C5-4877-BBE0-66A6BF75C33B}"/>
              </a:ext>
            </a:extLst>
          </p:cNvPr>
          <p:cNvCxnSpPr>
            <a:cxnSpLocks/>
          </p:cNvCxnSpPr>
          <p:nvPr/>
        </p:nvCxnSpPr>
        <p:spPr>
          <a:xfrm flipH="1" flipV="1">
            <a:off x="5172304" y="3259993"/>
            <a:ext cx="137160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045DE88-3A04-4A0C-872A-AC5B00312A4A}"/>
              </a:ext>
            </a:extLst>
          </p:cNvPr>
          <p:cNvSpPr txBox="1"/>
          <p:nvPr/>
        </p:nvSpPr>
        <p:spPr>
          <a:xfrm>
            <a:off x="4999655" y="2860166"/>
            <a:ext cx="2311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Liquid Flow (to evaporator)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188CBD-3988-484B-BC1B-DBFF79231E18}"/>
              </a:ext>
            </a:extLst>
          </p:cNvPr>
          <p:cNvSpPr txBox="1"/>
          <p:nvPr/>
        </p:nvSpPr>
        <p:spPr>
          <a:xfrm>
            <a:off x="4682250" y="3860269"/>
            <a:ext cx="2279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Vapor Flow (to condenser)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660742-32A2-430D-BD5F-84BE279E13ED}"/>
              </a:ext>
            </a:extLst>
          </p:cNvPr>
          <p:cNvSpPr txBox="1"/>
          <p:nvPr/>
        </p:nvSpPr>
        <p:spPr>
          <a:xfrm>
            <a:off x="3849042" y="3431432"/>
            <a:ext cx="792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Vapor Core</a:t>
            </a:r>
          </a:p>
        </p:txBody>
      </p:sp>
      <p:sp>
        <p:nvSpPr>
          <p:cNvPr id="17" name="Arrow: Curved Right 16">
            <a:extLst>
              <a:ext uri="{FF2B5EF4-FFF2-40B4-BE49-F238E27FC236}">
                <a16:creationId xmlns:a16="http://schemas.microsoft.com/office/drawing/2014/main" id="{E28BBC46-2048-49AF-9F0D-0357AD113F73}"/>
              </a:ext>
            </a:extLst>
          </p:cNvPr>
          <p:cNvSpPr/>
          <p:nvPr/>
        </p:nvSpPr>
        <p:spPr>
          <a:xfrm>
            <a:off x="5416998" y="3371430"/>
            <a:ext cx="283029" cy="362420"/>
          </a:xfrm>
          <a:prstGeom prst="curvedRightArrow">
            <a:avLst>
              <a:gd name="adj1" fmla="val 17184"/>
              <a:gd name="adj2" fmla="val 50000"/>
              <a:gd name="adj3" fmla="val 25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urved Right 17">
            <a:extLst>
              <a:ext uri="{FF2B5EF4-FFF2-40B4-BE49-F238E27FC236}">
                <a16:creationId xmlns:a16="http://schemas.microsoft.com/office/drawing/2014/main" id="{C403A891-6764-4867-AC54-9DE5201441F4}"/>
              </a:ext>
            </a:extLst>
          </p:cNvPr>
          <p:cNvSpPr/>
          <p:nvPr/>
        </p:nvSpPr>
        <p:spPr>
          <a:xfrm>
            <a:off x="5773507" y="3368715"/>
            <a:ext cx="283029" cy="362420"/>
          </a:xfrm>
          <a:prstGeom prst="curvedRightArrow">
            <a:avLst>
              <a:gd name="adj1" fmla="val 17184"/>
              <a:gd name="adj2" fmla="val 50000"/>
              <a:gd name="adj3" fmla="val 25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urved Right 18">
            <a:extLst>
              <a:ext uri="{FF2B5EF4-FFF2-40B4-BE49-F238E27FC236}">
                <a16:creationId xmlns:a16="http://schemas.microsoft.com/office/drawing/2014/main" id="{30A77699-BA2A-45AD-A676-5EA7CE120928}"/>
              </a:ext>
            </a:extLst>
          </p:cNvPr>
          <p:cNvSpPr/>
          <p:nvPr/>
        </p:nvSpPr>
        <p:spPr>
          <a:xfrm>
            <a:off x="6149067" y="3368718"/>
            <a:ext cx="283029" cy="362420"/>
          </a:xfrm>
          <a:prstGeom prst="curvedRightArrow">
            <a:avLst>
              <a:gd name="adj1" fmla="val 17184"/>
              <a:gd name="adj2" fmla="val 50000"/>
              <a:gd name="adj3" fmla="val 25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A48E8C-C59B-405D-A133-E80DB4B91412}"/>
              </a:ext>
            </a:extLst>
          </p:cNvPr>
          <p:cNvSpPr txBox="1"/>
          <p:nvPr/>
        </p:nvSpPr>
        <p:spPr>
          <a:xfrm>
            <a:off x="3875699" y="4212748"/>
            <a:ext cx="356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Entrainment of liquid from wick to vapor flow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51E9A3-C3B3-4159-AE9A-72B00DD9B6B2}"/>
              </a:ext>
            </a:extLst>
          </p:cNvPr>
          <p:cNvSpPr txBox="1"/>
          <p:nvPr/>
        </p:nvSpPr>
        <p:spPr>
          <a:xfrm>
            <a:off x="6569573" y="3313973"/>
            <a:ext cx="1015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Entrained droplets</a:t>
            </a:r>
          </a:p>
        </p:txBody>
      </p:sp>
    </p:spTree>
    <p:extLst>
      <p:ext uri="{BB962C8B-B14F-4D97-AF65-F5344CB8AC3E}">
        <p14:creationId xmlns:p14="http://schemas.microsoft.com/office/powerpoint/2010/main" val="3622292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8DDBA-E233-4640-AFDB-DF3552A83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Need for Microreactors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FF8CE-C708-4B6C-A3FA-A5B9091F9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7270"/>
            <a:ext cx="10612477" cy="2440442"/>
          </a:xfrm>
        </p:spPr>
        <p:txBody>
          <a:bodyPr>
            <a:normAutofit/>
          </a:bodyPr>
          <a:lstStyle/>
          <a:p>
            <a:r>
              <a:rPr lang="en-US" sz="2400" dirty="0"/>
              <a:t>Alaska: 2 [GW] installed microgrid capacity (typically 1-50 [MW] per site) [3]</a:t>
            </a:r>
          </a:p>
          <a:p>
            <a:r>
              <a:rPr lang="en-US" sz="2400" dirty="0"/>
              <a:t>Remote mining camps often require 10-50 [MWe]</a:t>
            </a:r>
          </a:p>
          <a:p>
            <a:r>
              <a:rPr lang="en-US" sz="2400" dirty="0"/>
              <a:t>Diesel must be transported to the site by truck, ship, or even plane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71420C-B1B8-4F3B-9BBF-6BBAB436E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6274E04-2019-464F-8E1D-70845D269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7" t="37240" r="2212" b="15439"/>
          <a:stretch/>
        </p:blipFill>
        <p:spPr>
          <a:xfrm>
            <a:off x="1774041" y="2799489"/>
            <a:ext cx="8146246" cy="26438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8CFA3C-E683-4908-972B-FB3442C48435}"/>
              </a:ext>
            </a:extLst>
          </p:cNvPr>
          <p:cNvSpPr txBox="1"/>
          <p:nvPr/>
        </p:nvSpPr>
        <p:spPr>
          <a:xfrm>
            <a:off x="10069639" y="3937534"/>
            <a:ext cx="1499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Westinghouse Electric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4EE465-9129-4DB6-9CAA-53ECAE350340}"/>
              </a:ext>
            </a:extLst>
          </p:cNvPr>
          <p:cNvSpPr txBox="1"/>
          <p:nvPr/>
        </p:nvSpPr>
        <p:spPr>
          <a:xfrm>
            <a:off x="838200" y="6234906"/>
            <a:ext cx="9231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3.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Holdmann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, G. and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Asmus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, P., 2019. Microgrid Innovation in the Circumpolar Arctic: Lessons for Developing World Markets. Navigant Research.</a:t>
            </a:r>
          </a:p>
          <a:p>
            <a:endParaRPr lang="en-US" sz="1000" dirty="0">
              <a:solidFill>
                <a:schemeClr val="bg2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7299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C5BDA-F2B3-4374-84FE-594EC9352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372"/>
            <a:ext cx="10515600" cy="640936"/>
          </a:xfrm>
        </p:spPr>
        <p:txBody>
          <a:bodyPr anchor="ctr">
            <a:normAutofit/>
          </a:bodyPr>
          <a:lstStyle/>
          <a:p>
            <a:r>
              <a:rPr lang="en-US" sz="3700" dirty="0"/>
              <a:t>Vapor Flow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34C9FD7-75CE-4A83-AE38-8853605E5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432" y="896034"/>
            <a:ext cx="5758775" cy="3887312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6D76CFC0-C8FF-44D7-B1A2-34D6C04E2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000" y="4870252"/>
            <a:ext cx="8042910" cy="181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740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AF24C-EAB0-4659-83FC-19B3A6875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Pressure-thickness Relationship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1C978-D7AB-47C4-B9B5-4DFD61B2B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51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636FEF9-67F0-4DC4-A4E6-3E95CD0D3C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3902557"/>
              </p:ext>
            </p:extLst>
          </p:nvPr>
        </p:nvGraphicFramePr>
        <p:xfrm>
          <a:off x="2500899" y="1694064"/>
          <a:ext cx="7190201" cy="4101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52490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4FD5A-C539-46FC-9579-0A9C847E0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Measurement Technologies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2E56C-9BE1-4A58-9454-073FB22E7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C5CE78-58F6-4502-B615-DC256996B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r="4552"/>
          <a:stretch/>
        </p:blipFill>
        <p:spPr bwMode="auto">
          <a:xfrm>
            <a:off x="5688138" y="3026490"/>
            <a:ext cx="6049119" cy="284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16FD6EA-BCE3-4CB5-89CF-15CF47832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2" t="7163" r="2809"/>
          <a:stretch/>
        </p:blipFill>
        <p:spPr bwMode="auto">
          <a:xfrm>
            <a:off x="691405" y="2809282"/>
            <a:ext cx="4571372" cy="327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167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EA6D7-A5A8-453E-ADAF-F96BF6016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Westinghouse </a:t>
            </a:r>
            <a:r>
              <a:rPr lang="en-US" dirty="0" err="1"/>
              <a:t>eVinci</a:t>
            </a:r>
            <a:r>
              <a:rPr lang="en-US" dirty="0"/>
              <a:t> Microreactor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6BA57-DB55-4901-ADA0-222CA20FB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30597"/>
            <a:ext cx="5746400" cy="4866279"/>
          </a:xfrm>
        </p:spPr>
        <p:txBody>
          <a:bodyPr>
            <a:normAutofit/>
          </a:bodyPr>
          <a:lstStyle/>
          <a:p>
            <a:r>
              <a:rPr lang="en-US" sz="2000" dirty="0"/>
              <a:t>Anticipated market entry of 2026-2027</a:t>
            </a:r>
          </a:p>
          <a:p>
            <a:r>
              <a:rPr lang="en-US" sz="2000" dirty="0"/>
              <a:t>LCOE of $250-$450/MW [4]</a:t>
            </a:r>
          </a:p>
          <a:p>
            <a:r>
              <a:rPr lang="en-US" sz="2000" dirty="0"/>
              <a:t>Off-grid “nuclear battery” applications [7]</a:t>
            </a:r>
          </a:p>
          <a:p>
            <a:r>
              <a:rPr lang="en-US" sz="2000" dirty="0"/>
              <a:t>$5,000,000 ARPA-E funding (DoE)</a:t>
            </a:r>
          </a:p>
          <a:p>
            <a:r>
              <a:rPr lang="en-US" sz="2000" dirty="0"/>
              <a:t>20% enriched uranium fuel</a:t>
            </a:r>
          </a:p>
          <a:p>
            <a:r>
              <a:rPr lang="en-US" sz="2000" dirty="0"/>
              <a:t>Factory refueling on a 10-year cycle</a:t>
            </a:r>
          </a:p>
          <a:p>
            <a:r>
              <a:rPr lang="en-US" sz="2000" dirty="0"/>
              <a:t>Provides power and heat through Rankine or sCO2 Brayton cycle</a:t>
            </a:r>
          </a:p>
          <a:p>
            <a:r>
              <a:rPr lang="en-US" sz="2000" dirty="0"/>
              <a:t>Up to 1200 </a:t>
            </a:r>
            <a:r>
              <a:rPr lang="en-US" sz="2000" dirty="0">
                <a:cs typeface="Times New Roman" panose="02020603050405020304" pitchFamily="18" charset="0"/>
              </a:rPr>
              <a:t>℃ core temperature [6]</a:t>
            </a:r>
            <a:endParaRPr lang="en-US" sz="2000" dirty="0"/>
          </a:p>
          <a:p>
            <a:r>
              <a:rPr lang="en-US" sz="2000" dirty="0"/>
              <a:t>Uses sodium heat pipes for heat transfer</a:t>
            </a:r>
          </a:p>
          <a:p>
            <a:r>
              <a:rPr lang="en-US" sz="2000" dirty="0"/>
              <a:t>Self-regulating “semi-solid state” core</a:t>
            </a:r>
          </a:p>
          <a:p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2FEAB-68A1-4486-8397-C8D335B72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E15999-4131-4F12-8FD6-9B8901B6C644}"/>
              </a:ext>
            </a:extLst>
          </p:cNvPr>
          <p:cNvSpPr txBox="1"/>
          <p:nvPr/>
        </p:nvSpPr>
        <p:spPr>
          <a:xfrm>
            <a:off x="675555" y="5523004"/>
            <a:ext cx="70328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4. Swartz, M. M., Byers, W. A.,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Lojek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, J., &amp; Blunt, R. (2021). Westinghouse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eVinci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 Heat Pipe Micro Reactor Technology Development.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Proceedings of the 2021 28th International Conference on Nuclear Engineering. </a:t>
            </a:r>
            <a:endParaRPr lang="en-US" sz="1000" dirty="0">
              <a:solidFill>
                <a:schemeClr val="bg2">
                  <a:lumMod val="65000"/>
                </a:schemeClr>
              </a:solidFill>
            </a:endParaRPr>
          </a:p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5.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Levinsky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, A., van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Wyk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, J. J., Arafat, Y., &amp; Smith, M. C. (2018). Westinghouse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eVinci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 reactor for off-grid markets.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Transactions of the American Nuclear Society 119.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 pp. 931-934.</a:t>
            </a:r>
          </a:p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6.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Mcclure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, P. R., Poston, D. I.,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Dasari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, V. R., &amp; Reid, R. S. (2015).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Design of Megawatt Power Level Heat Pipe Reactors.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 </a:t>
            </a:r>
          </a:p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7. Hernandez, R., </a:t>
            </a:r>
            <a:r>
              <a:rPr lang="en-US" sz="1000" dirty="0" err="1">
                <a:solidFill>
                  <a:schemeClr val="bg2">
                    <a:lumMod val="65000"/>
                  </a:schemeClr>
                </a:solidFill>
              </a:rPr>
              <a:t>Todosow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, M., &amp; Brown, N. R. (2019). Micro heat pipe nuclear reactor concepts: Analysis of fuel cycle performance and environmental impacts.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Annals of Nuclear Energy 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126, pp. 419-426. DOI: </a:t>
            </a:r>
            <a:r>
              <a:rPr lang="en-US" sz="1000" dirty="0">
                <a:solidFill>
                  <a:srgbClr val="0479A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https://doi.org/10.1016/j.anucene.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2018.11.050</a:t>
            </a:r>
            <a:endParaRPr lang="en-US" sz="1000" dirty="0">
              <a:solidFill>
                <a:schemeClr val="bg2">
                  <a:lumMod val="65000"/>
                </a:schemeClr>
              </a:solidFill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F1D33B62-27EA-46DC-8305-830ACF2303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45" t="2384" r="2157" b="43464"/>
          <a:stretch/>
        </p:blipFill>
        <p:spPr>
          <a:xfrm>
            <a:off x="7632253" y="957308"/>
            <a:ext cx="3823019" cy="3014304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C87820A3-09A7-41A5-8240-C4ED72A3ED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45" t="60567" r="2157" b="1626"/>
          <a:stretch/>
        </p:blipFill>
        <p:spPr>
          <a:xfrm>
            <a:off x="7784653" y="3906479"/>
            <a:ext cx="3823019" cy="21044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ABD0AD-14B3-4A42-A4D3-EB71DFB0803B}"/>
              </a:ext>
            </a:extLst>
          </p:cNvPr>
          <p:cNvSpPr txBox="1"/>
          <p:nvPr/>
        </p:nvSpPr>
        <p:spPr>
          <a:xfrm>
            <a:off x="7944195" y="6184724"/>
            <a:ext cx="39569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eVinci</a:t>
            </a:r>
            <a:r>
              <a:rPr lang="en-US" sz="1200" dirty="0"/>
              <a:t> Reactor core. Image credit: Swartz et. al. (2021).</a:t>
            </a:r>
          </a:p>
        </p:txBody>
      </p:sp>
    </p:spTree>
    <p:extLst>
      <p:ext uri="{BB962C8B-B14F-4D97-AF65-F5344CB8AC3E}">
        <p14:creationId xmlns:p14="http://schemas.microsoft.com/office/powerpoint/2010/main" val="167238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69C9B-DB9C-4463-85C7-FB333F23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Pipe Basics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E7C1D-7456-49E9-B3DB-7185C4C9B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Components, Principles, and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CC81F-7698-43F8-8587-952E6CD80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77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9B113-B0EA-445E-AC57-2B406EB31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Anatomy of a Heat Pipe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28CE8D3-1EEC-4FD0-8532-73ECE38DBC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66" t="39965" r="360" b="6634"/>
          <a:stretch/>
        </p:blipFill>
        <p:spPr bwMode="auto">
          <a:xfrm>
            <a:off x="653894" y="1991921"/>
            <a:ext cx="9780778" cy="293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567DAA-5D60-4230-8CCD-15C93A59D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66" t="2959" b="72842"/>
          <a:stretch/>
        </p:blipFill>
        <p:spPr bwMode="auto">
          <a:xfrm>
            <a:off x="3123918" y="5278339"/>
            <a:ext cx="6706927" cy="90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A609177-F9CA-43DE-BAF8-9FD033906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25ABF67-C564-45FB-869B-54FF49C18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" t="125" r="78894" b="274"/>
          <a:stretch/>
        </p:blipFill>
        <p:spPr bwMode="auto">
          <a:xfrm>
            <a:off x="10700930" y="2242348"/>
            <a:ext cx="1121940" cy="222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099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7799B-429E-49C7-8637-A3696AAEB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372"/>
            <a:ext cx="4983633" cy="640936"/>
          </a:xfrm>
        </p:spPr>
        <p:txBody>
          <a:bodyPr>
            <a:normAutofit fontScale="90000"/>
          </a:bodyPr>
          <a:lstStyle/>
          <a:p>
            <a:r>
              <a:rPr lang="en-US" dirty="0"/>
              <a:t>Heat Pipe Wick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11835-F73F-4070-BBA4-008DF0097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0597"/>
            <a:ext cx="6004630" cy="5048918"/>
          </a:xfrm>
        </p:spPr>
        <p:txBody>
          <a:bodyPr>
            <a:normAutofit/>
          </a:bodyPr>
          <a:lstStyle/>
          <a:p>
            <a:r>
              <a:rPr lang="en-US" sz="2400" dirty="0"/>
              <a:t>Porous structure to induce capillary flow of liquid condensate back to the evaporator</a:t>
            </a:r>
          </a:p>
          <a:p>
            <a:r>
              <a:rPr lang="en-US" sz="2400" dirty="0"/>
              <a:t>Allows the heat pipe to operate in orientations other than vertical</a:t>
            </a:r>
          </a:p>
          <a:p>
            <a:pPr lvl="1"/>
            <a:r>
              <a:rPr lang="en-US" sz="2000" dirty="0"/>
              <a:t>Distinguishes heat pipe from thermosyphon</a:t>
            </a:r>
          </a:p>
          <a:p>
            <a:r>
              <a:rPr lang="en-US" sz="2400" dirty="0"/>
              <a:t>Simplest wick types are screen wire mesh, sintered metal, or axial groove [8]</a:t>
            </a:r>
          </a:p>
          <a:p>
            <a:r>
              <a:rPr lang="en-US" sz="2400" dirty="0"/>
              <a:t>Some heat pipes combine multiple wick types (i.e. axial grooves and screen)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EA9A6-749C-4FC2-8BE6-80FC57AFD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DE6D7-F04D-7741-82FC-941AB368F7CA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1D8EA-A804-4526-BE4A-216DDBCED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018" y="1036929"/>
            <a:ext cx="5238130" cy="3691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3E329C-EA8C-4B16-8E01-5EB4C7B212E7}"/>
              </a:ext>
            </a:extLst>
          </p:cNvPr>
          <p:cNvSpPr txBox="1"/>
          <p:nvPr/>
        </p:nvSpPr>
        <p:spPr>
          <a:xfrm>
            <a:off x="8119378" y="506628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Examples of wick types: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53D360-70E9-41F2-B316-49B665BCE9A1}"/>
              </a:ext>
            </a:extLst>
          </p:cNvPr>
          <p:cNvSpPr txBox="1"/>
          <p:nvPr/>
        </p:nvSpPr>
        <p:spPr>
          <a:xfrm>
            <a:off x="838200" y="6110129"/>
            <a:ext cx="7432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8. Peterson, G. P. (1994). </a:t>
            </a:r>
            <a:r>
              <a:rPr lang="en-US" sz="1000" i="1" dirty="0">
                <a:solidFill>
                  <a:schemeClr val="bg2">
                    <a:lumMod val="65000"/>
                  </a:schemeClr>
                </a:solidFill>
              </a:rPr>
              <a:t>An introduction to heat pipes: Modeling, testing, and applications</a:t>
            </a:r>
            <a:r>
              <a:rPr lang="en-US" sz="1000" dirty="0">
                <a:solidFill>
                  <a:schemeClr val="bg2">
                    <a:lumMod val="65000"/>
                  </a:schemeClr>
                </a:solidFill>
              </a:rPr>
              <a:t>. John Wiley &amp; Sons, New York, NY.  </a:t>
            </a:r>
          </a:p>
        </p:txBody>
      </p:sp>
    </p:spTree>
    <p:extLst>
      <p:ext uri="{BB962C8B-B14F-4D97-AF65-F5344CB8AC3E}">
        <p14:creationId xmlns:p14="http://schemas.microsoft.com/office/powerpoint/2010/main" val="1200922357"/>
      </p:ext>
    </p:extLst>
  </p:cSld>
  <p:clrMapOvr>
    <a:masterClrMapping/>
  </p:clrMapOvr>
</p:sld>
</file>

<file path=ppt/theme/theme1.xml><?xml version="1.0" encoding="utf-8"?>
<a:theme xmlns:a="http://schemas.openxmlformats.org/drawingml/2006/main" name="Widescreen_Red">
  <a:themeElements>
    <a:clrScheme name="UWBrand">
      <a:dk1>
        <a:sysClr val="windowText" lastClr="000000"/>
      </a:dk1>
      <a:lt1>
        <a:srgbClr val="FFFFFF"/>
      </a:lt1>
      <a:dk2>
        <a:srgbClr val="FFFFFF"/>
      </a:dk2>
      <a:lt2>
        <a:srgbClr val="FFFFFF"/>
      </a:lt2>
      <a:accent1>
        <a:srgbClr val="C5050C"/>
      </a:accent1>
      <a:accent2>
        <a:srgbClr val="FF8000"/>
      </a:accent2>
      <a:accent3>
        <a:srgbClr val="FFBF00"/>
      </a:accent3>
      <a:accent4>
        <a:srgbClr val="97B85F"/>
      </a:accent4>
      <a:accent5>
        <a:srgbClr val="6B9999"/>
      </a:accent5>
      <a:accent6>
        <a:srgbClr val="386666"/>
      </a:accent6>
      <a:hlink>
        <a:srgbClr val="0479A8"/>
      </a:hlink>
      <a:folHlink>
        <a:srgbClr val="0479A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llman_565_Presentation" id="{4810AD08-36EB-4FD0-BA0E-66264248126B}" vid="{29243E37-862C-4E39-B189-623173991B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Tillman_565_Presentation</Template>
  <TotalTime>3205</TotalTime>
  <Words>4836</Words>
  <Application>Microsoft Office PowerPoint</Application>
  <PresentationFormat>Widescreen</PresentationFormat>
  <Paragraphs>508</Paragraphs>
  <Slides>52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Cambria Math</vt:lpstr>
      <vt:lpstr>Times New Roman</vt:lpstr>
      <vt:lpstr>Widescreen_Red</vt:lpstr>
      <vt:lpstr>Sodium Heat Pipes for Microreactors</vt:lpstr>
      <vt:lpstr>About Me</vt:lpstr>
      <vt:lpstr>Microreactors</vt:lpstr>
      <vt:lpstr>Microreactors</vt:lpstr>
      <vt:lpstr>The Need for Microreactors</vt:lpstr>
      <vt:lpstr>Westinghouse eVinci Microreactor</vt:lpstr>
      <vt:lpstr>Heat Pipe Basics</vt:lpstr>
      <vt:lpstr>Anatomy of a Heat Pipe</vt:lpstr>
      <vt:lpstr>Heat Pipe Wick</vt:lpstr>
      <vt:lpstr>Capillary Flow in the Wick</vt:lpstr>
      <vt:lpstr>Heat Pipe Applications</vt:lpstr>
      <vt:lpstr>Benefits of Heat Pipes for Microreactors</vt:lpstr>
      <vt:lpstr>Sodium as a Working Fluid</vt:lpstr>
      <vt:lpstr>Project Motivation &amp; Partners</vt:lpstr>
      <vt:lpstr>My Project Goals</vt:lpstr>
      <vt:lpstr>Heat Pipe Theory &amp; Modelling</vt:lpstr>
      <vt:lpstr>Heat Transfer Limitations</vt:lpstr>
      <vt:lpstr>Heat Transfer Limitations</vt:lpstr>
      <vt:lpstr>Thermal Resistance Network</vt:lpstr>
      <vt:lpstr>Vapor Flow Theory</vt:lpstr>
      <vt:lpstr>Heat Pipe Modelling</vt:lpstr>
      <vt:lpstr>Sodium Heat Pipe Manufacturing</vt:lpstr>
      <vt:lpstr>Manufacturing Process Goals</vt:lpstr>
      <vt:lpstr>Manufacturing Process Outline</vt:lpstr>
      <vt:lpstr>Filling the Heat Pipe</vt:lpstr>
      <vt:lpstr>Sealing the Heat Pipe</vt:lpstr>
      <vt:lpstr>Heat Pipe Manufacturing Process Development</vt:lpstr>
      <vt:lpstr>First Iteration Heat Pipe</vt:lpstr>
      <vt:lpstr>Manufacturing Process Outline</vt:lpstr>
      <vt:lpstr>(1) Fabrication &amp; (3) Assembly</vt:lpstr>
      <vt:lpstr>(2) Cleaning &amp; (3) Assembly</vt:lpstr>
      <vt:lpstr>(4) Filling and (5) Sealing</vt:lpstr>
      <vt:lpstr>(6) Testing &amp; Inspection</vt:lpstr>
      <vt:lpstr>Crimp Sealing Process Development</vt:lpstr>
      <vt:lpstr>Crimp Sealing</vt:lpstr>
      <vt:lpstr>First Crimping Method</vt:lpstr>
      <vt:lpstr>First Crimping Method (Cont.)</vt:lpstr>
      <vt:lpstr>First Crimping Method Results</vt:lpstr>
      <vt:lpstr>Second Crimping Method</vt:lpstr>
      <vt:lpstr>Second Crimping Method (Cont.)</vt:lpstr>
      <vt:lpstr>Second Crimping Method Results</vt:lpstr>
      <vt:lpstr>Welding Testing</vt:lpstr>
      <vt:lpstr>Future Work</vt:lpstr>
      <vt:lpstr>References</vt:lpstr>
      <vt:lpstr>References</vt:lpstr>
      <vt:lpstr>Thank You!</vt:lpstr>
      <vt:lpstr>Supporting Slides</vt:lpstr>
      <vt:lpstr>Microreactor LCOE Over Time</vt:lpstr>
      <vt:lpstr>Entrainment Limit</vt:lpstr>
      <vt:lpstr>Vapor Flow</vt:lpstr>
      <vt:lpstr>Pressure-thickness Relationship</vt:lpstr>
      <vt:lpstr>Measurement Technologies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Sodium Heat Pipes for Microreactors</dc:title>
  <dc:creator>Erik Tillman</dc:creator>
  <cp:lastModifiedBy>Erik Tillman</cp:lastModifiedBy>
  <cp:revision>592</cp:revision>
  <dcterms:created xsi:type="dcterms:W3CDTF">2021-12-07T17:06:20Z</dcterms:created>
  <dcterms:modified xsi:type="dcterms:W3CDTF">2022-03-22T17:53:00Z</dcterms:modified>
</cp:coreProperties>
</file>