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2" r:id="rId1"/>
  </p:sldMasterIdLst>
  <p:notesMasterIdLst>
    <p:notesMasterId r:id="rId38"/>
  </p:notesMasterIdLst>
  <p:handoutMasterIdLst>
    <p:handoutMasterId r:id="rId39"/>
  </p:handoutMasterIdLst>
  <p:sldIdLst>
    <p:sldId id="595" r:id="rId2"/>
    <p:sldId id="572" r:id="rId3"/>
    <p:sldId id="574" r:id="rId4"/>
    <p:sldId id="575" r:id="rId5"/>
    <p:sldId id="576" r:id="rId6"/>
    <p:sldId id="579" r:id="rId7"/>
    <p:sldId id="607" r:id="rId8"/>
    <p:sldId id="577" r:id="rId9"/>
    <p:sldId id="603" r:id="rId10"/>
    <p:sldId id="580" r:id="rId11"/>
    <p:sldId id="581" r:id="rId12"/>
    <p:sldId id="608" r:id="rId13"/>
    <p:sldId id="583" r:id="rId14"/>
    <p:sldId id="584" r:id="rId15"/>
    <p:sldId id="585" r:id="rId16"/>
    <p:sldId id="602" r:id="rId17"/>
    <p:sldId id="586" r:id="rId18"/>
    <p:sldId id="598" r:id="rId19"/>
    <p:sldId id="588" r:id="rId20"/>
    <p:sldId id="587" r:id="rId21"/>
    <p:sldId id="604" r:id="rId22"/>
    <p:sldId id="590" r:id="rId23"/>
    <p:sldId id="594" r:id="rId24"/>
    <p:sldId id="605" r:id="rId25"/>
    <p:sldId id="592" r:id="rId26"/>
    <p:sldId id="599" r:id="rId27"/>
    <p:sldId id="593" r:id="rId28"/>
    <p:sldId id="600" r:id="rId29"/>
    <p:sldId id="596" r:id="rId30"/>
    <p:sldId id="597" r:id="rId31"/>
    <p:sldId id="609" r:id="rId32"/>
    <p:sldId id="582" r:id="rId33"/>
    <p:sldId id="612" r:id="rId34"/>
    <p:sldId id="611" r:id="rId35"/>
    <p:sldId id="610" r:id="rId36"/>
    <p:sldId id="601" r:id="rId37"/>
  </p:sldIdLst>
  <p:sldSz cx="9144000" cy="6858000" type="screen4x3"/>
  <p:notesSz cx="7315200" cy="9601200"/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E6E51A-84E9-4653-A164-9CFBCC29E829}">
          <p14:sldIdLst>
            <p14:sldId id="595"/>
            <p14:sldId id="572"/>
            <p14:sldId id="574"/>
            <p14:sldId id="575"/>
            <p14:sldId id="576"/>
            <p14:sldId id="579"/>
            <p14:sldId id="607"/>
            <p14:sldId id="577"/>
            <p14:sldId id="603"/>
            <p14:sldId id="580"/>
            <p14:sldId id="581"/>
            <p14:sldId id="608"/>
            <p14:sldId id="583"/>
            <p14:sldId id="584"/>
            <p14:sldId id="585"/>
            <p14:sldId id="602"/>
            <p14:sldId id="586"/>
            <p14:sldId id="598"/>
            <p14:sldId id="588"/>
            <p14:sldId id="587"/>
            <p14:sldId id="604"/>
            <p14:sldId id="590"/>
            <p14:sldId id="594"/>
            <p14:sldId id="605"/>
            <p14:sldId id="592"/>
            <p14:sldId id="599"/>
            <p14:sldId id="593"/>
            <p14:sldId id="600"/>
            <p14:sldId id="596"/>
            <p14:sldId id="597"/>
            <p14:sldId id="609"/>
            <p14:sldId id="582"/>
            <p14:sldId id="612"/>
            <p14:sldId id="611"/>
            <p14:sldId id="610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 TUM" initials="" lastIdx="4" clrIdx="0"/>
  <p:cmAuthor id="1" name="VibDynGroup" initials="V" lastIdx="1" clrIdx="1">
    <p:extLst>
      <p:ext uri="{19B8F6BF-5375-455C-9EA6-DF929625EA0E}">
        <p15:presenceInfo xmlns:p15="http://schemas.microsoft.com/office/powerpoint/2012/main" userId="VibDynGroup" providerId="None"/>
      </p:ext>
    </p:extLst>
  </p:cmAuthor>
  <p:cmAuthor id="2" name="Matt Tuman" initials="MT" lastIdx="1" clrIdx="2">
    <p:extLst>
      <p:ext uri="{19B8F6BF-5375-455C-9EA6-DF929625EA0E}">
        <p15:presenceInfo xmlns:p15="http://schemas.microsoft.com/office/powerpoint/2012/main" userId="Matt Tu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F0000"/>
    <a:srgbClr val="0073C2"/>
    <a:srgbClr val="2DFCFC"/>
    <a:srgbClr val="00CC00"/>
    <a:srgbClr val="DF5215"/>
    <a:srgbClr val="000000"/>
    <a:srgbClr val="A3E7FF"/>
    <a:srgbClr val="CC9900"/>
    <a:srgbClr val="D34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2" autoAdjust="0"/>
    <p:restoredTop sz="76934" autoAdjust="0"/>
  </p:normalViewPr>
  <p:slideViewPr>
    <p:cSldViewPr snapToGrid="0">
      <p:cViewPr varScale="1">
        <p:scale>
          <a:sx n="101" d="100"/>
          <a:sy n="101" d="100"/>
        </p:scale>
        <p:origin x="14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5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39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A6933-E098-4472-8BED-4D17ACE9120E}" type="doc">
      <dgm:prSet loTypeId="urn:microsoft.com/office/officeart/2005/8/layout/cycle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7F96A3-8EB9-4312-9E54-2EF689F12047}">
      <dgm:prSet phldrT="[Text]"/>
      <dgm:spPr/>
      <dgm:t>
        <a:bodyPr/>
        <a:lstStyle/>
        <a:p>
          <a:r>
            <a:rPr lang="en-US" dirty="0"/>
            <a:t>Create “n” Plant Designs </a:t>
          </a:r>
        </a:p>
      </dgm:t>
    </dgm:pt>
    <dgm:pt modelId="{BA470F06-F06E-42D7-A9DB-7952B86A642A}" type="parTrans" cxnId="{34E4B200-BF3B-4E0D-AD7F-1778C8BFE5F5}">
      <dgm:prSet/>
      <dgm:spPr/>
      <dgm:t>
        <a:bodyPr/>
        <a:lstStyle/>
        <a:p>
          <a:endParaRPr lang="en-US"/>
        </a:p>
      </dgm:t>
    </dgm:pt>
    <dgm:pt modelId="{0DE07AE7-7B18-499B-8F58-A0F107D2295A}" type="sibTrans" cxnId="{34E4B200-BF3B-4E0D-AD7F-1778C8BFE5F5}">
      <dgm:prSet/>
      <dgm:spPr/>
      <dgm:t>
        <a:bodyPr/>
        <a:lstStyle/>
        <a:p>
          <a:endParaRPr lang="en-US"/>
        </a:p>
      </dgm:t>
    </dgm:pt>
    <dgm:pt modelId="{2AB509DE-5F59-482F-8E4F-7ED6FDEB5CC6}">
      <dgm:prSet phldrT="[Text]"/>
      <dgm:spPr/>
      <dgm:t>
        <a:bodyPr/>
        <a:lstStyle/>
        <a:p>
          <a:r>
            <a:rPr lang="en-US" dirty="0"/>
            <a:t>Run Annual Simulation for each Design</a:t>
          </a:r>
        </a:p>
      </dgm:t>
    </dgm:pt>
    <dgm:pt modelId="{2E011A6A-46BF-4DAF-8578-50653A7C5B92}" type="parTrans" cxnId="{449AB8C0-5DB4-4E71-8CD6-AD2CF184C26E}">
      <dgm:prSet/>
      <dgm:spPr/>
      <dgm:t>
        <a:bodyPr/>
        <a:lstStyle/>
        <a:p>
          <a:endParaRPr lang="en-US"/>
        </a:p>
      </dgm:t>
    </dgm:pt>
    <dgm:pt modelId="{1DD3513E-7CD6-4413-B8A1-47E7CA64554A}" type="sibTrans" cxnId="{449AB8C0-5DB4-4E71-8CD6-AD2CF184C26E}">
      <dgm:prSet/>
      <dgm:spPr/>
      <dgm:t>
        <a:bodyPr/>
        <a:lstStyle/>
        <a:p>
          <a:endParaRPr lang="en-US"/>
        </a:p>
      </dgm:t>
    </dgm:pt>
    <dgm:pt modelId="{C7603DD8-E34D-43A8-82C3-4F8BD4700AA5}">
      <dgm:prSet phldrT="[Text]"/>
      <dgm:spPr/>
      <dgm:t>
        <a:bodyPr/>
        <a:lstStyle/>
        <a:p>
          <a:r>
            <a:rPr lang="en-US" dirty="0"/>
            <a:t>Compute Revenue for each Design</a:t>
          </a:r>
        </a:p>
      </dgm:t>
    </dgm:pt>
    <dgm:pt modelId="{6D68D7ED-9756-42BD-AEF6-F24F93C7CCBD}" type="parTrans" cxnId="{89C6350D-5A53-41E1-931A-B21FFACF53B8}">
      <dgm:prSet/>
      <dgm:spPr/>
      <dgm:t>
        <a:bodyPr/>
        <a:lstStyle/>
        <a:p>
          <a:endParaRPr lang="en-US"/>
        </a:p>
      </dgm:t>
    </dgm:pt>
    <dgm:pt modelId="{29057C5F-DBE4-4FA9-BCA5-C00958BA223A}" type="sibTrans" cxnId="{89C6350D-5A53-41E1-931A-B21FFACF53B8}">
      <dgm:prSet/>
      <dgm:spPr/>
      <dgm:t>
        <a:bodyPr/>
        <a:lstStyle/>
        <a:p>
          <a:endParaRPr lang="en-US"/>
        </a:p>
      </dgm:t>
    </dgm:pt>
    <dgm:pt modelId="{D58E4820-D29F-4FC1-BEEE-A9840108F648}">
      <dgm:prSet phldrT="[Text]"/>
      <dgm:spPr/>
      <dgm:t>
        <a:bodyPr/>
        <a:lstStyle/>
        <a:p>
          <a:r>
            <a:rPr lang="en-US" dirty="0"/>
            <a:t>Adjust Designs According to Revenue</a:t>
          </a:r>
        </a:p>
      </dgm:t>
    </dgm:pt>
    <dgm:pt modelId="{3A9C3B6D-AC80-4FC4-B94A-24CB4FBC684C}" type="parTrans" cxnId="{05014563-6F4D-4BAA-9DC8-811C255DE614}">
      <dgm:prSet/>
      <dgm:spPr/>
      <dgm:t>
        <a:bodyPr/>
        <a:lstStyle/>
        <a:p>
          <a:endParaRPr lang="en-US"/>
        </a:p>
      </dgm:t>
    </dgm:pt>
    <dgm:pt modelId="{0B4AA651-0F9F-46DB-A94A-0DA1DCF991DF}" type="sibTrans" cxnId="{05014563-6F4D-4BAA-9DC8-811C255DE614}">
      <dgm:prSet/>
      <dgm:spPr/>
      <dgm:t>
        <a:bodyPr/>
        <a:lstStyle/>
        <a:p>
          <a:endParaRPr lang="en-US"/>
        </a:p>
      </dgm:t>
    </dgm:pt>
    <dgm:pt modelId="{B7DD85E2-3923-40E0-806E-72AD3B13C0E4}" type="pres">
      <dgm:prSet presAssocID="{256A6933-E098-4472-8BED-4D17ACE9120E}" presName="cycle" presStyleCnt="0">
        <dgm:presLayoutVars>
          <dgm:dir/>
          <dgm:resizeHandles val="exact"/>
        </dgm:presLayoutVars>
      </dgm:prSet>
      <dgm:spPr/>
    </dgm:pt>
    <dgm:pt modelId="{E8391377-C3A7-4D44-B637-91F0183BC56A}" type="pres">
      <dgm:prSet presAssocID="{C27F96A3-8EB9-4312-9E54-2EF689F12047}" presName="node" presStyleLbl="node1" presStyleIdx="0" presStyleCnt="4">
        <dgm:presLayoutVars>
          <dgm:bulletEnabled val="1"/>
        </dgm:presLayoutVars>
      </dgm:prSet>
      <dgm:spPr/>
    </dgm:pt>
    <dgm:pt modelId="{45ABA45E-8542-4FCE-8B9D-A15D1CA6D8AF}" type="pres">
      <dgm:prSet presAssocID="{C27F96A3-8EB9-4312-9E54-2EF689F12047}" presName="spNode" presStyleCnt="0"/>
      <dgm:spPr/>
    </dgm:pt>
    <dgm:pt modelId="{F22D154C-A590-46CF-B0A4-386B35537DFD}" type="pres">
      <dgm:prSet presAssocID="{0DE07AE7-7B18-499B-8F58-A0F107D2295A}" presName="sibTrans" presStyleLbl="sibTrans1D1" presStyleIdx="0" presStyleCnt="4"/>
      <dgm:spPr/>
    </dgm:pt>
    <dgm:pt modelId="{3394D39B-8CAB-4BAA-A0A1-7EFBCA37ADEE}" type="pres">
      <dgm:prSet presAssocID="{2AB509DE-5F59-482F-8E4F-7ED6FDEB5CC6}" presName="node" presStyleLbl="node1" presStyleIdx="1" presStyleCnt="4">
        <dgm:presLayoutVars>
          <dgm:bulletEnabled val="1"/>
        </dgm:presLayoutVars>
      </dgm:prSet>
      <dgm:spPr/>
    </dgm:pt>
    <dgm:pt modelId="{123BC7D5-4259-4DC8-9198-7ADCF39719DC}" type="pres">
      <dgm:prSet presAssocID="{2AB509DE-5F59-482F-8E4F-7ED6FDEB5CC6}" presName="spNode" presStyleCnt="0"/>
      <dgm:spPr/>
    </dgm:pt>
    <dgm:pt modelId="{64C35E8F-EF9A-4F96-8E53-0A75162BF507}" type="pres">
      <dgm:prSet presAssocID="{1DD3513E-7CD6-4413-B8A1-47E7CA64554A}" presName="sibTrans" presStyleLbl="sibTrans1D1" presStyleIdx="1" presStyleCnt="4"/>
      <dgm:spPr/>
    </dgm:pt>
    <dgm:pt modelId="{28DE4710-BAF6-42BF-B9EA-54F392AA5E0C}" type="pres">
      <dgm:prSet presAssocID="{C7603DD8-E34D-43A8-82C3-4F8BD4700AA5}" presName="node" presStyleLbl="node1" presStyleIdx="2" presStyleCnt="4">
        <dgm:presLayoutVars>
          <dgm:bulletEnabled val="1"/>
        </dgm:presLayoutVars>
      </dgm:prSet>
      <dgm:spPr/>
    </dgm:pt>
    <dgm:pt modelId="{07EAEE66-07E1-4226-8B7F-3430B03F4175}" type="pres">
      <dgm:prSet presAssocID="{C7603DD8-E34D-43A8-82C3-4F8BD4700AA5}" presName="spNode" presStyleCnt="0"/>
      <dgm:spPr/>
    </dgm:pt>
    <dgm:pt modelId="{81F998AF-B38E-4912-9F7F-D1FCEC759529}" type="pres">
      <dgm:prSet presAssocID="{29057C5F-DBE4-4FA9-BCA5-C00958BA223A}" presName="sibTrans" presStyleLbl="sibTrans1D1" presStyleIdx="2" presStyleCnt="4"/>
      <dgm:spPr/>
    </dgm:pt>
    <dgm:pt modelId="{F9EDC216-F3F6-4F14-9451-D0F7C3F2F160}" type="pres">
      <dgm:prSet presAssocID="{D58E4820-D29F-4FC1-BEEE-A9840108F648}" presName="node" presStyleLbl="node1" presStyleIdx="3" presStyleCnt="4">
        <dgm:presLayoutVars>
          <dgm:bulletEnabled val="1"/>
        </dgm:presLayoutVars>
      </dgm:prSet>
      <dgm:spPr/>
    </dgm:pt>
    <dgm:pt modelId="{08043D8B-B075-4BF8-9567-C3600E9F726E}" type="pres">
      <dgm:prSet presAssocID="{D58E4820-D29F-4FC1-BEEE-A9840108F648}" presName="spNode" presStyleCnt="0"/>
      <dgm:spPr/>
    </dgm:pt>
    <dgm:pt modelId="{E13131B8-6971-461F-BC43-5390FECA2642}" type="pres">
      <dgm:prSet presAssocID="{0B4AA651-0F9F-46DB-A94A-0DA1DCF991DF}" presName="sibTrans" presStyleLbl="sibTrans1D1" presStyleIdx="3" presStyleCnt="4"/>
      <dgm:spPr/>
    </dgm:pt>
  </dgm:ptLst>
  <dgm:cxnLst>
    <dgm:cxn modelId="{34E4B200-BF3B-4E0D-AD7F-1778C8BFE5F5}" srcId="{256A6933-E098-4472-8BED-4D17ACE9120E}" destId="{C27F96A3-8EB9-4312-9E54-2EF689F12047}" srcOrd="0" destOrd="0" parTransId="{BA470F06-F06E-42D7-A9DB-7952B86A642A}" sibTransId="{0DE07AE7-7B18-499B-8F58-A0F107D2295A}"/>
    <dgm:cxn modelId="{5879040C-75F8-4523-B502-549F77EE0D3E}" type="presOf" srcId="{29057C5F-DBE4-4FA9-BCA5-C00958BA223A}" destId="{81F998AF-B38E-4912-9F7F-D1FCEC759529}" srcOrd="0" destOrd="0" presId="urn:microsoft.com/office/officeart/2005/8/layout/cycle5"/>
    <dgm:cxn modelId="{89C6350D-5A53-41E1-931A-B21FFACF53B8}" srcId="{256A6933-E098-4472-8BED-4D17ACE9120E}" destId="{C7603DD8-E34D-43A8-82C3-4F8BD4700AA5}" srcOrd="2" destOrd="0" parTransId="{6D68D7ED-9756-42BD-AEF6-F24F93C7CCBD}" sibTransId="{29057C5F-DBE4-4FA9-BCA5-C00958BA223A}"/>
    <dgm:cxn modelId="{05014563-6F4D-4BAA-9DC8-811C255DE614}" srcId="{256A6933-E098-4472-8BED-4D17ACE9120E}" destId="{D58E4820-D29F-4FC1-BEEE-A9840108F648}" srcOrd="3" destOrd="0" parTransId="{3A9C3B6D-AC80-4FC4-B94A-24CB4FBC684C}" sibTransId="{0B4AA651-0F9F-46DB-A94A-0DA1DCF991DF}"/>
    <dgm:cxn modelId="{05CE7255-81F5-4173-A7EC-43ED518BD1D0}" type="presOf" srcId="{2AB509DE-5F59-482F-8E4F-7ED6FDEB5CC6}" destId="{3394D39B-8CAB-4BAA-A0A1-7EFBCA37ADEE}" srcOrd="0" destOrd="0" presId="urn:microsoft.com/office/officeart/2005/8/layout/cycle5"/>
    <dgm:cxn modelId="{DA34647D-C46A-45A5-BE09-3C44140ECA3D}" type="presOf" srcId="{0B4AA651-0F9F-46DB-A94A-0DA1DCF991DF}" destId="{E13131B8-6971-461F-BC43-5390FECA2642}" srcOrd="0" destOrd="0" presId="urn:microsoft.com/office/officeart/2005/8/layout/cycle5"/>
    <dgm:cxn modelId="{F5F11F8E-FEFD-4834-9BB5-CA309938BE06}" type="presOf" srcId="{0DE07AE7-7B18-499B-8F58-A0F107D2295A}" destId="{F22D154C-A590-46CF-B0A4-386B35537DFD}" srcOrd="0" destOrd="0" presId="urn:microsoft.com/office/officeart/2005/8/layout/cycle5"/>
    <dgm:cxn modelId="{3F89C796-E007-4EC2-9F95-786E2081348A}" type="presOf" srcId="{C7603DD8-E34D-43A8-82C3-4F8BD4700AA5}" destId="{28DE4710-BAF6-42BF-B9EA-54F392AA5E0C}" srcOrd="0" destOrd="0" presId="urn:microsoft.com/office/officeart/2005/8/layout/cycle5"/>
    <dgm:cxn modelId="{2A8DB29B-8B46-4C39-A2CC-B7808D4119A7}" type="presOf" srcId="{1DD3513E-7CD6-4413-B8A1-47E7CA64554A}" destId="{64C35E8F-EF9A-4F96-8E53-0A75162BF507}" srcOrd="0" destOrd="0" presId="urn:microsoft.com/office/officeart/2005/8/layout/cycle5"/>
    <dgm:cxn modelId="{ED42229E-C249-4629-A322-3A90F92A7F87}" type="presOf" srcId="{D58E4820-D29F-4FC1-BEEE-A9840108F648}" destId="{F9EDC216-F3F6-4F14-9451-D0F7C3F2F160}" srcOrd="0" destOrd="0" presId="urn:microsoft.com/office/officeart/2005/8/layout/cycle5"/>
    <dgm:cxn modelId="{33E0999E-223B-4B0D-BD20-E4A8C00B49D5}" type="presOf" srcId="{C27F96A3-8EB9-4312-9E54-2EF689F12047}" destId="{E8391377-C3A7-4D44-B637-91F0183BC56A}" srcOrd="0" destOrd="0" presId="urn:microsoft.com/office/officeart/2005/8/layout/cycle5"/>
    <dgm:cxn modelId="{712C0DBE-5934-4640-ABBB-F7FD885CE982}" type="presOf" srcId="{256A6933-E098-4472-8BED-4D17ACE9120E}" destId="{B7DD85E2-3923-40E0-806E-72AD3B13C0E4}" srcOrd="0" destOrd="0" presId="urn:microsoft.com/office/officeart/2005/8/layout/cycle5"/>
    <dgm:cxn modelId="{449AB8C0-5DB4-4E71-8CD6-AD2CF184C26E}" srcId="{256A6933-E098-4472-8BED-4D17ACE9120E}" destId="{2AB509DE-5F59-482F-8E4F-7ED6FDEB5CC6}" srcOrd="1" destOrd="0" parTransId="{2E011A6A-46BF-4DAF-8578-50653A7C5B92}" sibTransId="{1DD3513E-7CD6-4413-B8A1-47E7CA64554A}"/>
    <dgm:cxn modelId="{82A7935A-56A2-4149-ADBE-DB13B9206EF3}" type="presParOf" srcId="{B7DD85E2-3923-40E0-806E-72AD3B13C0E4}" destId="{E8391377-C3A7-4D44-B637-91F0183BC56A}" srcOrd="0" destOrd="0" presId="urn:microsoft.com/office/officeart/2005/8/layout/cycle5"/>
    <dgm:cxn modelId="{91387878-23F0-4AF0-A158-3B8596277875}" type="presParOf" srcId="{B7DD85E2-3923-40E0-806E-72AD3B13C0E4}" destId="{45ABA45E-8542-4FCE-8B9D-A15D1CA6D8AF}" srcOrd="1" destOrd="0" presId="urn:microsoft.com/office/officeart/2005/8/layout/cycle5"/>
    <dgm:cxn modelId="{2B8D4647-92FD-4A7B-9DC7-48F72C8C8D30}" type="presParOf" srcId="{B7DD85E2-3923-40E0-806E-72AD3B13C0E4}" destId="{F22D154C-A590-46CF-B0A4-386B35537DFD}" srcOrd="2" destOrd="0" presId="urn:microsoft.com/office/officeart/2005/8/layout/cycle5"/>
    <dgm:cxn modelId="{8A1756FC-BB7A-4ED4-A39F-C45DBCABFD51}" type="presParOf" srcId="{B7DD85E2-3923-40E0-806E-72AD3B13C0E4}" destId="{3394D39B-8CAB-4BAA-A0A1-7EFBCA37ADEE}" srcOrd="3" destOrd="0" presId="urn:microsoft.com/office/officeart/2005/8/layout/cycle5"/>
    <dgm:cxn modelId="{A9ED662A-5B2A-45C9-A915-9D3CC8C4A9BB}" type="presParOf" srcId="{B7DD85E2-3923-40E0-806E-72AD3B13C0E4}" destId="{123BC7D5-4259-4DC8-9198-7ADCF39719DC}" srcOrd="4" destOrd="0" presId="urn:microsoft.com/office/officeart/2005/8/layout/cycle5"/>
    <dgm:cxn modelId="{541CAB4C-D812-4BC3-AFE7-8741C3A9D7EE}" type="presParOf" srcId="{B7DD85E2-3923-40E0-806E-72AD3B13C0E4}" destId="{64C35E8F-EF9A-4F96-8E53-0A75162BF507}" srcOrd="5" destOrd="0" presId="urn:microsoft.com/office/officeart/2005/8/layout/cycle5"/>
    <dgm:cxn modelId="{BF2B21F0-D467-4B92-BA1F-BBF1594FDBEB}" type="presParOf" srcId="{B7DD85E2-3923-40E0-806E-72AD3B13C0E4}" destId="{28DE4710-BAF6-42BF-B9EA-54F392AA5E0C}" srcOrd="6" destOrd="0" presId="urn:microsoft.com/office/officeart/2005/8/layout/cycle5"/>
    <dgm:cxn modelId="{1973FDEB-8150-4B58-A572-94D0A23C85B0}" type="presParOf" srcId="{B7DD85E2-3923-40E0-806E-72AD3B13C0E4}" destId="{07EAEE66-07E1-4226-8B7F-3430B03F4175}" srcOrd="7" destOrd="0" presId="urn:microsoft.com/office/officeart/2005/8/layout/cycle5"/>
    <dgm:cxn modelId="{9CB32C58-26FC-4A8F-A1D7-F64A06B29993}" type="presParOf" srcId="{B7DD85E2-3923-40E0-806E-72AD3B13C0E4}" destId="{81F998AF-B38E-4912-9F7F-D1FCEC759529}" srcOrd="8" destOrd="0" presId="urn:microsoft.com/office/officeart/2005/8/layout/cycle5"/>
    <dgm:cxn modelId="{9DE6C9BE-4F0F-4B84-92C8-54DD34DA41FD}" type="presParOf" srcId="{B7DD85E2-3923-40E0-806E-72AD3B13C0E4}" destId="{F9EDC216-F3F6-4F14-9451-D0F7C3F2F160}" srcOrd="9" destOrd="0" presId="urn:microsoft.com/office/officeart/2005/8/layout/cycle5"/>
    <dgm:cxn modelId="{38ACEA8B-995A-41B0-ACCC-2B7DA89D0F7A}" type="presParOf" srcId="{B7DD85E2-3923-40E0-806E-72AD3B13C0E4}" destId="{08043D8B-B075-4BF8-9567-C3600E9F726E}" srcOrd="10" destOrd="0" presId="urn:microsoft.com/office/officeart/2005/8/layout/cycle5"/>
    <dgm:cxn modelId="{7C99434B-E7D7-40EB-91CF-A26485B397F0}" type="presParOf" srcId="{B7DD85E2-3923-40E0-806E-72AD3B13C0E4}" destId="{E13131B8-6971-461F-BC43-5390FECA2642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91377-C3A7-4D44-B637-91F0183BC56A}">
      <dsp:nvSpPr>
        <dsp:cNvPr id="0" name=""/>
        <dsp:cNvSpPr/>
      </dsp:nvSpPr>
      <dsp:spPr>
        <a:xfrm>
          <a:off x="1997674" y="708"/>
          <a:ext cx="997009" cy="648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Create “n” Plant Designs </a:t>
          </a:r>
        </a:p>
      </dsp:txBody>
      <dsp:txXfrm>
        <a:off x="2029309" y="32343"/>
        <a:ext cx="933739" cy="584785"/>
      </dsp:txXfrm>
    </dsp:sp>
    <dsp:sp modelId="{F22D154C-A590-46CF-B0A4-386B35537DFD}">
      <dsp:nvSpPr>
        <dsp:cNvPr id="0" name=""/>
        <dsp:cNvSpPr/>
      </dsp:nvSpPr>
      <dsp:spPr>
        <a:xfrm>
          <a:off x="1424482" y="324736"/>
          <a:ext cx="2143393" cy="2143393"/>
        </a:xfrm>
        <a:custGeom>
          <a:avLst/>
          <a:gdLst/>
          <a:ahLst/>
          <a:cxnLst/>
          <a:rect l="0" t="0" r="0" b="0"/>
          <a:pathLst>
            <a:path>
              <a:moveTo>
                <a:pt x="1708138" y="209446"/>
              </a:moveTo>
              <a:arcTo wR="1071696" hR="1071696" stAng="18385902" swAng="163548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4D39B-8CAB-4BAA-A0A1-7EFBCA37ADEE}">
      <dsp:nvSpPr>
        <dsp:cNvPr id="0" name=""/>
        <dsp:cNvSpPr/>
      </dsp:nvSpPr>
      <dsp:spPr>
        <a:xfrm>
          <a:off x="3069371" y="1072405"/>
          <a:ext cx="997009" cy="648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Run Annual Simulation for each Design</a:t>
          </a:r>
        </a:p>
      </dsp:txBody>
      <dsp:txXfrm>
        <a:off x="3101006" y="1104040"/>
        <a:ext cx="933739" cy="584785"/>
      </dsp:txXfrm>
    </dsp:sp>
    <dsp:sp modelId="{64C35E8F-EF9A-4F96-8E53-0A75162BF507}">
      <dsp:nvSpPr>
        <dsp:cNvPr id="0" name=""/>
        <dsp:cNvSpPr/>
      </dsp:nvSpPr>
      <dsp:spPr>
        <a:xfrm>
          <a:off x="1424482" y="324736"/>
          <a:ext cx="2143393" cy="2143393"/>
        </a:xfrm>
        <a:custGeom>
          <a:avLst/>
          <a:gdLst/>
          <a:ahLst/>
          <a:cxnLst/>
          <a:rect l="0" t="0" r="0" b="0"/>
          <a:pathLst>
            <a:path>
              <a:moveTo>
                <a:pt x="2032372" y="1546707"/>
              </a:moveTo>
              <a:arcTo wR="1071696" hR="1071696" stAng="1578618" swAng="163548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E4710-BAF6-42BF-B9EA-54F392AA5E0C}">
      <dsp:nvSpPr>
        <dsp:cNvPr id="0" name=""/>
        <dsp:cNvSpPr/>
      </dsp:nvSpPr>
      <dsp:spPr>
        <a:xfrm>
          <a:off x="1997674" y="2144101"/>
          <a:ext cx="997009" cy="648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Compute Revenue for each Design</a:t>
          </a:r>
        </a:p>
      </dsp:txBody>
      <dsp:txXfrm>
        <a:off x="2029309" y="2175736"/>
        <a:ext cx="933739" cy="584785"/>
      </dsp:txXfrm>
    </dsp:sp>
    <dsp:sp modelId="{81F998AF-B38E-4912-9F7F-D1FCEC759529}">
      <dsp:nvSpPr>
        <dsp:cNvPr id="0" name=""/>
        <dsp:cNvSpPr/>
      </dsp:nvSpPr>
      <dsp:spPr>
        <a:xfrm>
          <a:off x="1424482" y="324736"/>
          <a:ext cx="2143393" cy="2143393"/>
        </a:xfrm>
        <a:custGeom>
          <a:avLst/>
          <a:gdLst/>
          <a:ahLst/>
          <a:cxnLst/>
          <a:rect l="0" t="0" r="0" b="0"/>
          <a:pathLst>
            <a:path>
              <a:moveTo>
                <a:pt x="435254" y="1933946"/>
              </a:moveTo>
              <a:arcTo wR="1071696" hR="1071696" stAng="7585902" swAng="163548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DC216-F3F6-4F14-9451-D0F7C3F2F160}">
      <dsp:nvSpPr>
        <dsp:cNvPr id="0" name=""/>
        <dsp:cNvSpPr/>
      </dsp:nvSpPr>
      <dsp:spPr>
        <a:xfrm>
          <a:off x="925978" y="1072405"/>
          <a:ext cx="997009" cy="6480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Adjust Designs According to Revenue</a:t>
          </a:r>
        </a:p>
      </dsp:txBody>
      <dsp:txXfrm>
        <a:off x="957613" y="1104040"/>
        <a:ext cx="933739" cy="584785"/>
      </dsp:txXfrm>
    </dsp:sp>
    <dsp:sp modelId="{E13131B8-6971-461F-BC43-5390FECA2642}">
      <dsp:nvSpPr>
        <dsp:cNvPr id="0" name=""/>
        <dsp:cNvSpPr/>
      </dsp:nvSpPr>
      <dsp:spPr>
        <a:xfrm>
          <a:off x="1424482" y="324736"/>
          <a:ext cx="2143393" cy="2143393"/>
        </a:xfrm>
        <a:custGeom>
          <a:avLst/>
          <a:gdLst/>
          <a:ahLst/>
          <a:cxnLst/>
          <a:rect l="0" t="0" r="0" b="0"/>
          <a:pathLst>
            <a:path>
              <a:moveTo>
                <a:pt x="111020" y="596686"/>
              </a:moveTo>
              <a:arcTo wR="1071696" hR="1071696" stAng="12378618" swAng="1635480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39B252F-97D8-453F-9985-2075F3B29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657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5006" tIns="47503" rIns="95006" bIns="475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5006" tIns="47503" rIns="95006" bIns="4750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FEAA9B8-F8F1-44B5-AB1D-56C8ECE2F8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2532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186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1441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138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774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6890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08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865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262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34939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01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202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583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109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2105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65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849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5488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95030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So here are the average errors for the eleven sets of testing data and the three sets of features used for clustering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dirty="0"/>
                  <a:t>What we see is that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the highest error for the two metrics corresponds to the clustering approach when </a:t>
                </a:r>
                <a:r>
                  <a:rPr lang="de-DE" sz="1800" i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𝑆</a:t>
                </a:r>
                <a:r>
                  <a:rPr lang="en-US" sz="1800" i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_</a:t>
                </a:r>
                <a:r>
                  <a:rPr lang="de-DE" sz="1800" i="0">
                    <a:effectLst/>
                    <a:latin typeface="Cambria Math" panose="02040503050406030204" pitchFamily="18" charset="0"/>
                    <a:ea typeface="Arial" panose="020B0604020202020204" pitchFamily="34" charset="0"/>
                    <a:cs typeface="Arial" panose="020B0604020202020204" pitchFamily="34" charset="0"/>
                  </a:rPr>
                  <a:t>𝑖</a:t>
                </a:r>
                <a:r>
                  <a:rPr lang="de-DE" sz="1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</a:rPr>
                  <a:t>was not used as a feature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ffectLst/>
                    <a:latin typeface="Arial" panose="020B0604020202020204" pitchFamily="34" charset="0"/>
                  </a:rPr>
                  <a:t>And the lowest error corresponds to the set of features using perfect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</a:rPr>
                  <a:t>S_i</a:t>
                </a:r>
                <a:r>
                  <a:rPr lang="en-US" sz="1800" dirty="0">
                    <a:effectLst/>
                    <a:latin typeface="Arial" panose="020B0604020202020204" pitchFamily="34" charset="0"/>
                  </a:rPr>
                  <a:t> from the annual simulation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ffectLst/>
                    <a:latin typeface="Arial" panose="020B0604020202020204" pitchFamily="34" charset="0"/>
                  </a:rPr>
                  <a:t>Because the neural network is imperfect, it is unsurprising that the accuracy for that approach falls somewhere in between the other two extremes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effectLst/>
                    <a:latin typeface="Arial" panose="020B0604020202020204" pitchFamily="34" charset="0"/>
                  </a:rPr>
                  <a:t>Nonetheless, there is still an improvement in overall accuracy even with the neural network predicted </a:t>
                </a:r>
                <a:r>
                  <a:rPr lang="en-US" sz="1800" dirty="0" err="1">
                    <a:effectLst/>
                    <a:latin typeface="Arial" panose="020B0604020202020204" pitchFamily="34" charset="0"/>
                  </a:rPr>
                  <a:t>S_i</a:t>
                </a:r>
                <a:r>
                  <a:rPr lang="en-US" sz="1800" dirty="0">
                    <a:effectLst/>
                    <a:latin typeface="Arial" panose="020B0604020202020204" pitchFamily="34" charset="0"/>
                  </a:rPr>
                  <a:t> being used as a feature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6791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44465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a better job of explaining what happens between the plots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664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47789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cut?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68979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Maybe cut?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653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67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76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55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282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74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EAA9B8-F8F1-44B5-AB1D-56C8ECE2F8B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9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6">
            <a:extLst>
              <a:ext uri="{FF2B5EF4-FFF2-40B4-BE49-F238E27FC236}">
                <a16:creationId xmlns:a16="http://schemas.microsoft.com/office/drawing/2014/main" id="{FCB8FBB9-DF93-4E12-AC78-FD66C66827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16"/>
          <a:stretch>
            <a:fillRect/>
          </a:stretch>
        </p:blipFill>
        <p:spPr bwMode="auto">
          <a:xfrm>
            <a:off x="0" y="0"/>
            <a:ext cx="1455036" cy="148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874E2B-0E31-4D64-88EC-A82DC39C399B}"/>
              </a:ext>
            </a:extLst>
          </p:cNvPr>
          <p:cNvSpPr/>
          <p:nvPr userDrawn="1"/>
        </p:nvSpPr>
        <p:spPr>
          <a:xfrm>
            <a:off x="0" y="6400800"/>
            <a:ext cx="91656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75B7C6E-93A5-4A15-BCCC-23C019E993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F42A0A-C962-47D7-8BA4-D59676E47BF5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223837C-F921-434C-9489-86FFB8778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Matt Tuman: UW-Madison - Dept. of Mechanical Engineering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032D847-6BE6-4EE5-94C5-3C014C71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6" name="Picture 2" descr="UW-Madison | Solar Energy Laboratory Homepage">
            <a:extLst>
              <a:ext uri="{FF2B5EF4-FFF2-40B4-BE49-F238E27FC236}">
                <a16:creationId xmlns:a16="http://schemas.microsoft.com/office/drawing/2014/main" id="{8944BBC4-D109-CE5D-5850-21A70C73C4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762" y="544016"/>
            <a:ext cx="1216377" cy="3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82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12434-9E5D-452D-8226-B1FD0EBAAC90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66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C4E-8FA9-41AE-8C4B-45D0C985921E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658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522" y="180976"/>
            <a:ext cx="7609828" cy="1088531"/>
          </a:xfrm>
        </p:spPr>
        <p:txBody>
          <a:bodyPr/>
          <a:lstStyle>
            <a:lvl1pPr algn="ctr">
              <a:defRPr b="1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076" y="1269507"/>
            <a:ext cx="7432274" cy="4907456"/>
          </a:xfrm>
        </p:spPr>
        <p:txBody>
          <a:bodyPr/>
          <a:lstStyle>
            <a:lvl1pPr marL="228600" indent="-228600">
              <a:buClr>
                <a:srgbClr val="99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9900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99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9900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990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A4D8CE9E-E1DD-4D3B-AE55-EA0D2D284C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16"/>
          <a:stretch>
            <a:fillRect/>
          </a:stretch>
        </p:blipFill>
        <p:spPr bwMode="auto">
          <a:xfrm>
            <a:off x="0" y="5233988"/>
            <a:ext cx="159385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B1A912-14F6-41C9-896B-F82BE681045F}"/>
              </a:ext>
            </a:extLst>
          </p:cNvPr>
          <p:cNvSpPr txBox="1"/>
          <p:nvPr userDrawn="1"/>
        </p:nvSpPr>
        <p:spPr>
          <a:xfrm>
            <a:off x="3147134" y="6354374"/>
            <a:ext cx="4483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University of Wisconsin – Madison, Schumann, 2019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160954-0BA0-4628-83B5-136D4CF9D2AD}"/>
              </a:ext>
            </a:extLst>
          </p:cNvPr>
          <p:cNvSpPr txBox="1"/>
          <p:nvPr userDrawn="1"/>
        </p:nvSpPr>
        <p:spPr>
          <a:xfrm>
            <a:off x="628650" y="6354374"/>
            <a:ext cx="2313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0FC0-D836-488B-8399-33F76C353EEB}" type="datetime4">
              <a:rPr lang="en-US" sz="1200" b="1" smtClean="0"/>
              <a:pPr algn="r"/>
              <a:t>September 15, 2022</a:t>
            </a:fld>
            <a:endParaRPr lang="en-US" b="1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1A0E92-B231-4059-87FC-195BEF14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1899"/>
            <a:ext cx="20574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D89CCF8-6601-4D8B-A866-F41B0DB98623}"/>
              </a:ext>
            </a:extLst>
          </p:cNvPr>
          <p:cNvCxnSpPr>
            <a:cxnSpLocks/>
          </p:cNvCxnSpPr>
          <p:nvPr userDrawn="1"/>
        </p:nvCxnSpPr>
        <p:spPr>
          <a:xfrm>
            <a:off x="1420427" y="1042880"/>
            <a:ext cx="6640497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3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3E39228-11C3-4A02-BAE4-AEF0BD0BB4E2}"/>
              </a:ext>
            </a:extLst>
          </p:cNvPr>
          <p:cNvSpPr/>
          <p:nvPr userDrawn="1"/>
        </p:nvSpPr>
        <p:spPr>
          <a:xfrm>
            <a:off x="-10834" y="6405483"/>
            <a:ext cx="91656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2981E-9290-B4C3-65EE-A7083511326E}"/>
              </a:ext>
            </a:extLst>
          </p:cNvPr>
          <p:cNvSpPr/>
          <p:nvPr userDrawn="1"/>
        </p:nvSpPr>
        <p:spPr>
          <a:xfrm>
            <a:off x="-28616" y="6378290"/>
            <a:ext cx="1145218" cy="49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605"/>
            <a:ext cx="9144000" cy="75627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1868"/>
            <a:ext cx="7543801" cy="4767226"/>
          </a:xfrm>
        </p:spPr>
        <p:txBody>
          <a:bodyPr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q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>
              <a:buClr>
                <a:schemeClr val="accent2"/>
              </a:buClr>
              <a:buFont typeface="Calibri" panose="020F0502020204030204" pitchFamily="34" charset="0"/>
              <a:buChar char="•"/>
              <a:defRPr sz="2000"/>
            </a:lvl2pPr>
            <a:lvl3pPr marL="566928" indent="-182880">
              <a:buClr>
                <a:schemeClr val="accent2"/>
              </a:buClr>
              <a:buFont typeface="Calibri" panose="020F0502020204030204" pitchFamily="34" charset="0"/>
              <a:buChar char="―"/>
              <a:defRPr sz="1600"/>
            </a:lvl3pPr>
            <a:lvl4pPr marL="749808" indent="-182880">
              <a:buFont typeface="Calibri" panose="020F0502020204030204" pitchFamily="34" charset="0"/>
              <a:buChar char="•"/>
              <a:defRPr sz="1600"/>
            </a:lvl4pPr>
            <a:lvl5pPr marL="932688" indent="-182880">
              <a:buFont typeface="Calibri" panose="020F050202020403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9795B8-A357-4D54-91BE-CB3D27E004A4}"/>
              </a:ext>
            </a:extLst>
          </p:cNvPr>
          <p:cNvCxnSpPr>
            <a:cxnSpLocks/>
          </p:cNvCxnSpPr>
          <p:nvPr userDrawn="1"/>
        </p:nvCxnSpPr>
        <p:spPr>
          <a:xfrm>
            <a:off x="1251752" y="1042880"/>
            <a:ext cx="6640497" cy="0"/>
          </a:xfrm>
          <a:prstGeom prst="line">
            <a:avLst/>
          </a:prstGeom>
          <a:ln w="38100">
            <a:solidFill>
              <a:srgbClr val="99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EBFD659-21F7-4804-A0E7-B87131A5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5218" y="6459786"/>
            <a:ext cx="116892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3EB215D-EEE0-4A8D-B7B8-25EEE9C96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5966" y="6459786"/>
            <a:ext cx="4272069" cy="3651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Matt Tuman: UW-Madison - Dept. of Mechanical Engineering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5D050F0-9DBB-4ED8-A475-784972E1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85155" y="6461622"/>
            <a:ext cx="984019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2050" name="Picture 2" descr="UW-Madison | Solar Energy Laboratory Homepage">
            <a:extLst>
              <a:ext uri="{FF2B5EF4-FFF2-40B4-BE49-F238E27FC236}">
                <a16:creationId xmlns:a16="http://schemas.microsoft.com/office/drawing/2014/main" id="{65E9B9F3-CC1B-5B73-AD12-9BE4DF36F9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3" y="6459786"/>
            <a:ext cx="1034232" cy="3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3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B817-9105-4425-BF9A-055B9252BA5D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CEF5D01-3EF9-0B98-BE2D-E88156466968}"/>
              </a:ext>
            </a:extLst>
          </p:cNvPr>
          <p:cNvSpPr/>
          <p:nvPr userDrawn="1"/>
        </p:nvSpPr>
        <p:spPr>
          <a:xfrm>
            <a:off x="7937237" y="11625"/>
            <a:ext cx="1145218" cy="4973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UW-Madison | Solar Energy Laboratory Homepage">
            <a:extLst>
              <a:ext uri="{FF2B5EF4-FFF2-40B4-BE49-F238E27FC236}">
                <a16:creationId xmlns:a16="http://schemas.microsoft.com/office/drawing/2014/main" id="{00A497E6-8848-6AF5-2119-61CC1CB86D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606" y="93121"/>
            <a:ext cx="1034232" cy="33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0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8BD02-A048-428F-BF98-C9B2155524B7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673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87537-D143-4440-A4B6-0D76D59F697E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24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62B55-5428-4BF1-A1DE-5FE808477C11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86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B39-D9FD-4E05-8168-B008A5688307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Matt Tuman: UW-Madison - Dept. of Engineering Physics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50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F6EF5EE-9D12-49D0-B181-03D1FD55B1CB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Matt Tuman: UW-Madison - Dept. of Engineering Physics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44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1315-6FDB-4B4E-B138-06475D6A36A2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504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34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48B2FC7-1EFC-40A3-A564-2CFB24CC7776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Matt Tuman: UW-Madison - Dept. of Mechanical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">
            <a:extLst>
              <a:ext uri="{FF2B5EF4-FFF2-40B4-BE49-F238E27FC236}">
                <a16:creationId xmlns:a16="http://schemas.microsoft.com/office/drawing/2014/main" id="{FA8D6F67-83C5-4F35-9B7E-34B938687A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381000" cy="6172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de-DE" altLang="en-US">
              <a:cs typeface="+mn-cs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FD9DF4B-5710-43D5-80C2-6F6B2B1850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76200"/>
            <a:ext cx="304800" cy="8382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de-DE" altLang="en-US">
              <a:cs typeface="+mn-cs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4D22FC6C-7148-4D86-81F4-0D79F7ECCAC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152400"/>
            <a:ext cx="83058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14" name="AutoShape 16" descr="Z">
            <a:extLst>
              <a:ext uri="{FF2B5EF4-FFF2-40B4-BE49-F238E27FC236}">
                <a16:creationId xmlns:a16="http://schemas.microsoft.com/office/drawing/2014/main" id="{E4060EDB-5ED3-4C44-AAE2-DD633D48C72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de-DE" altLang="en-US" sz="18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21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12" r:id="rId12"/>
  </p:sldLayoutIdLst>
  <p:hf hdr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iso.com/TodaysOutlook/Pages/default.aspx#section-net-demand-trend" TargetMode="External"/><Relationship Id="rId2" Type="http://schemas.openxmlformats.org/officeDocument/2006/relationships/hyperlink" Target="https://doi-org.ezproxy.library.wisc.edu/10.1007/s11081-019-09449-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eremyjordan.me/batch-normalization/" TargetMode="External"/><Relationship Id="rId4" Type="http://schemas.openxmlformats.org/officeDocument/2006/relationships/hyperlink" Target="http://oasis.caiso.com/mrioasis/logon.do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aiso.com/TodaysOutlook/Pages/default.aspx#section-net-demand-trend" TargetMode="External"/><Relationship Id="rId4" Type="http://schemas.openxmlformats.org/officeDocument/2006/relationships/image" Target="cid:image001.png@01D8C294.02F6166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8FB2B-7575-4DD3-801A-9C682A79C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500" dirty="0">
                <a:solidFill>
                  <a:srgbClr val="990000"/>
                </a:solidFill>
              </a:rPr>
              <a:t>Informed Feature Selection for Data Clustering of CSP Plant Performance</a:t>
            </a:r>
            <a:endParaRPr lang="en-US" sz="5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CD48E2-0318-EDB4-04BD-D3FE537A5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74" y="4435524"/>
            <a:ext cx="8288451" cy="11430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Matt tuman</a:t>
            </a:r>
          </a:p>
          <a:p>
            <a:pPr algn="ctr"/>
            <a:r>
              <a:rPr lang="en-US" dirty="0"/>
              <a:t>Advisors: Mike </a:t>
            </a:r>
            <a:r>
              <a:rPr lang="en-US" dirty="0" err="1"/>
              <a:t>wagner</a:t>
            </a:r>
            <a:r>
              <a:rPr lang="en-US" dirty="0"/>
              <a:t>, Greg Nellis, and Doug </a:t>
            </a:r>
            <a:r>
              <a:rPr lang="en-US" dirty="0" err="1"/>
              <a:t>Reindl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B4F9-1052-4132-F632-DF7E90E2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42A0A-C962-47D7-8BA4-D59676E47BF5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76AD2-58DD-E02D-BC90-50929607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D005A-12A5-76AB-3D0F-E8532669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92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35B9-9134-8B42-FB04-2E70A2228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Clustering Methodology : Step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95FA2-4235-3EC1-D39A-99FE3557E8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01868"/>
            <a:ext cx="7543801" cy="1130530"/>
          </a:xfrm>
        </p:spPr>
        <p:txBody>
          <a:bodyPr>
            <a:normAutofit/>
          </a:bodyPr>
          <a:lstStyle/>
          <a:p>
            <a:r>
              <a:rPr lang="en-US" sz="2200" dirty="0">
                <a:ea typeface="Arial" panose="020B0604020202020204" pitchFamily="34" charset="0"/>
              </a:rPr>
              <a:t>D</a:t>
            </a:r>
            <a:r>
              <a:rPr lang="en-US" sz="2200" dirty="0">
                <a:effectLst/>
                <a:ea typeface="Arial" panose="020B0604020202020204" pitchFamily="34" charset="0"/>
              </a:rPr>
              <a:t>ivide the year into partitions consisting of one previous day, two operating days, and one next 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877DE-9467-462C-F030-5B51DD43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88BE9-F545-4CCE-4B8F-8845F4A1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1AB37-7D0C-DDEC-1FAD-516B396F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Picture 6" descr="Chart&#10;&#10;Description automatically generated with low confidence">
            <a:extLst>
              <a:ext uri="{FF2B5EF4-FFF2-40B4-BE49-F238E27FC236}">
                <a16:creationId xmlns:a16="http://schemas.microsoft.com/office/drawing/2014/main" id="{57EFBFBC-31F2-60DB-FA1A-F884BFDEC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94" y="2339602"/>
            <a:ext cx="7381730" cy="356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3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AE881-CEE4-12D7-83B5-5DACB896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Clustering Methodology : Step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C6DFD-9DD1-DAA6-6A45-EE312DA3A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01867"/>
                <a:ext cx="7543801" cy="210799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200" dirty="0">
                    <a:ea typeface="Arial" panose="020B0604020202020204" pitchFamily="34" charset="0"/>
                  </a:rPr>
                  <a:t>For each partition, o</a:t>
                </a:r>
                <a:r>
                  <a:rPr lang="en-US" sz="2200" dirty="0">
                    <a:effectLst/>
                    <a:ea typeface="Arial" panose="020B0604020202020204" pitchFamily="34" charset="0"/>
                  </a:rPr>
                  <a:t>btain weather, price,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de-DE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ea typeface="Arial" panose="020B0604020202020204" pitchFamily="34" charset="0"/>
                  </a:rPr>
                  <a:t> features</a:t>
                </a:r>
              </a:p>
              <a:p>
                <a:pPr lvl="1"/>
                <a:r>
                  <a:rPr lang="en-US" sz="1800" dirty="0">
                    <a:effectLst/>
                    <a:ea typeface="Arial" panose="020B0604020202020204" pitchFamily="34" charset="0"/>
                  </a:rPr>
                  <a:t>“</a:t>
                </a:r>
                <a:r>
                  <a:rPr lang="en-US" sz="1900" dirty="0">
                    <a:effectLst/>
                    <a:ea typeface="Arial" panose="020B0604020202020204" pitchFamily="34" charset="0"/>
                  </a:rPr>
                  <a:t>Feature”: Quantifiable properties that are used as inputs for a clustering algorithm</a:t>
                </a:r>
              </a:p>
              <a:p>
                <a:r>
                  <a:rPr lang="en-US" sz="2200" dirty="0">
                    <a:ea typeface="Arial" panose="020B0604020202020204" pitchFamily="34" charset="0"/>
                  </a:rPr>
                  <a:t>Days are divided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𝑑𝑖𝑣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ea typeface="Arial" panose="020B0604020202020204" pitchFamily="34" charset="0"/>
                  </a:rPr>
                  <a:t> divisions (Below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𝑁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𝑑𝑖𝑣</m:t>
                        </m:r>
                      </m:sub>
                    </m:sSub>
                    <m:r>
                      <a:rPr lang="en-US" sz="2200" b="0" i="0" smtClean="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2200" dirty="0">
                    <a:effectLst/>
                    <a:ea typeface="Arial" panose="020B0604020202020204" pitchFamily="34" charset="0"/>
                  </a:rPr>
                  <a:t>)</a:t>
                </a:r>
              </a:p>
              <a:p>
                <a:r>
                  <a:rPr lang="en-US" sz="2200" dirty="0">
                    <a:ea typeface="Arial" panose="020B0604020202020204" pitchFamily="34" charset="0"/>
                  </a:rPr>
                  <a:t>Compute average of normalized price or DNI in each division</a:t>
                </a:r>
              </a:p>
              <a:p>
                <a:pPr lvl="1"/>
                <a:r>
                  <a:rPr lang="en-US" sz="1800" dirty="0">
                    <a:ea typeface="Arial" panose="020B0604020202020204" pitchFamily="34" charset="0"/>
                  </a:rPr>
                  <a:t>DNI: Direct normal irradiance (usable energy from the sun)</a:t>
                </a:r>
              </a:p>
              <a:p>
                <a:endParaRPr lang="en-US" sz="1800" dirty="0">
                  <a:effectLst/>
                  <a:ea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2200" dirty="0">
                  <a:effectLst/>
                  <a:ea typeface="Arial" panose="020B0604020202020204" pitchFamily="34" charset="0"/>
                </a:endParaRPr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AC6DFD-9DD1-DAA6-6A45-EE312DA3A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01867"/>
                <a:ext cx="7543801" cy="2107991"/>
              </a:xfrm>
              <a:blipFill>
                <a:blip r:embed="rId3"/>
                <a:stretch>
                  <a:fillRect l="-1939" t="-4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BFD99-4923-4A31-2B44-6B399CD3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E6E1E-C913-B727-C62D-900FD5EC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54E3-0B95-A642-16E3-4A72F9CC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7" name="Picture 6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6C95E07D-C9BA-54D9-9391-12BB53F450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24" y="3255605"/>
            <a:ext cx="7452469" cy="29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5F13-3A80-BAE4-3886-9B803E25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Clustering Methodology : 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525CD-0C9A-DE1D-9F45-C64678095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01868"/>
                <a:ext cx="7543801" cy="4762903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400" dirty="0"/>
                  <a:t>Recall: Data from the Step 2 is normalized to a maximum of 1</a:t>
                </a:r>
              </a:p>
              <a:p>
                <a:r>
                  <a:rPr lang="en-US" sz="3400" dirty="0"/>
                  <a:t>Apply a weighting factors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400" dirty="0"/>
                  <a:t> to adjust relative importance of a feature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400" dirty="0"/>
                  <a:t> when forming clusters</a:t>
                </a:r>
              </a:p>
              <a:p>
                <a:pPr marL="0" indent="0">
                  <a:buNone/>
                </a:pPr>
                <a:endParaRPr lang="en-US" sz="3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  <m:sup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bSup>
                      <m:r>
                        <a:rPr lang="en-US" sz="3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sz="34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sz="3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4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3400" dirty="0"/>
              </a:p>
              <a:p>
                <a:endParaRPr lang="en-US" sz="3400" dirty="0"/>
              </a:p>
              <a:p>
                <a:r>
                  <a:rPr lang="en-US" sz="3400" dirty="0"/>
                  <a:t>Example: 	</a:t>
                </a:r>
              </a:p>
              <a:p>
                <a:pPr lvl="1"/>
                <a:endParaRPr lang="en-US" sz="3000" dirty="0"/>
              </a:p>
              <a:p>
                <a:pPr lvl="1"/>
                <a:r>
                  <a:rPr lang="en-US" sz="3000" dirty="0"/>
                  <a:t>DNI affects plant performance more than electricity price</a:t>
                </a:r>
              </a:p>
              <a:p>
                <a:pPr lvl="1"/>
                <a:endParaRPr lang="en-US" sz="3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𝐷𝑁𝐼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000" dirty="0"/>
              </a:p>
              <a:p>
                <a:pPr marL="201168" lvl="1" indent="0">
                  <a:buNone/>
                </a:pPr>
                <a:endParaRPr lang="en-US" sz="2200" dirty="0"/>
              </a:p>
              <a:p>
                <a:pPr marL="201168" lvl="1" indent="0">
                  <a:buNone/>
                </a:pPr>
                <a:endParaRPr lang="en-US" sz="2200" dirty="0"/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525CD-0C9A-DE1D-9F45-C64678095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01868"/>
                <a:ext cx="7543801" cy="4762903"/>
              </a:xfrm>
              <a:blipFill>
                <a:blip r:embed="rId3"/>
                <a:stretch>
                  <a:fillRect l="-2423" t="-3201" r="-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D24E-B616-7908-E08D-AC61ABA2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2B96-19C2-6BF6-DA2C-7408663E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9A95E-CC2F-DD9F-592A-9E439916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741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4386-85C1-1E95-B383-6A088E0D6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Clustering Methodology : Step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F8E1D-E383-789E-4B8C-FF13E6855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Use the weighted features as input for a data clustering algorithm</a:t>
            </a:r>
          </a:p>
          <a:p>
            <a:pPr lvl="1"/>
            <a:r>
              <a:rPr lang="en-US" sz="1800" dirty="0">
                <a:latin typeface="Arial" panose="020B0604020202020204" pitchFamily="34" charset="0"/>
              </a:rPr>
              <a:t>Affinity Propagation is used to cluster data</a:t>
            </a:r>
          </a:p>
          <a:p>
            <a:pPr lvl="2"/>
            <a:r>
              <a:rPr lang="en-US" sz="1400" dirty="0">
                <a:latin typeface="Arial" panose="020B0604020202020204" pitchFamily="34" charset="0"/>
              </a:rPr>
              <a:t>Iterative algorithm that forms clusters based on distance</a:t>
            </a:r>
          </a:p>
          <a:p>
            <a:pPr lvl="2"/>
            <a:r>
              <a:rPr lang="en-US" sz="1400" dirty="0">
                <a:latin typeface="Arial" panose="020B0604020202020204" pitchFamily="34" charset="0"/>
              </a:rPr>
              <a:t>Algorithm identifies “exemplars” for each cluster (the most representative individual)</a:t>
            </a:r>
            <a:endParaRPr lang="en-US" sz="1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100AB-4322-9DA9-8014-89B983B43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94546-0922-0F4B-5216-E2D42FFF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41C53-C2B7-A326-E384-FAF50B10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6" name="Picture 15" descr="Chart, scatter chart&#10;&#10;Description automatically generated">
            <a:extLst>
              <a:ext uri="{FF2B5EF4-FFF2-40B4-BE49-F238E27FC236}">
                <a16:creationId xmlns:a16="http://schemas.microsoft.com/office/drawing/2014/main" id="{8BA76FC5-82F9-5D59-1BEF-ED4408ED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7" t="7142" r="8500" b="3214"/>
          <a:stretch/>
        </p:blipFill>
        <p:spPr>
          <a:xfrm>
            <a:off x="1251585" y="2795746"/>
            <a:ext cx="6640830" cy="355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97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4FCA-4FB2-F8F3-2472-897225F14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Clustering Methodology : Step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AE15F-B6E2-7DE0-8493-04A44CF9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Times New Roman" panose="02020603050405020304" pitchFamily="18" charset="0"/>
              </a:rPr>
              <a:t>Simulate each exemplar partition </a:t>
            </a:r>
            <a:r>
              <a:rPr lang="en-US" dirty="0">
                <a:effectLst/>
                <a:ea typeface="Times New Roman" panose="02020603050405020304" pitchFamily="18" charset="0"/>
              </a:rPr>
              <a:t>using SAM and the Molten Salt Power Tower module</a:t>
            </a:r>
          </a:p>
          <a:p>
            <a:pPr lvl="1"/>
            <a:r>
              <a:rPr lang="en-US" dirty="0">
                <a:ea typeface="Times New Roman" panose="02020603050405020304" pitchFamily="18" charset="0"/>
              </a:rPr>
              <a:t>Can run simulations in parallel because they are independent of another</a:t>
            </a:r>
            <a:endParaRPr lang="en-US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45006-AE26-AD99-B531-487140FC2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79A03-002A-564A-D445-7B0720FDE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FCB8F-B41E-B424-4E6E-006B04C04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10" name="Picture 9" descr="Chart, diagram&#10;&#10;Description automatically generated">
            <a:extLst>
              <a:ext uri="{FF2B5EF4-FFF2-40B4-BE49-F238E27FC236}">
                <a16:creationId xmlns:a16="http://schemas.microsoft.com/office/drawing/2014/main" id="{29A430CE-EC39-6E5F-6B6E-53551965E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6" t="7737" r="9524" b="3572"/>
          <a:stretch/>
        </p:blipFill>
        <p:spPr>
          <a:xfrm>
            <a:off x="0" y="3043911"/>
            <a:ext cx="3870296" cy="208035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DD5003D-568D-A4B8-8626-7F12F6C476EA}"/>
              </a:ext>
            </a:extLst>
          </p:cNvPr>
          <p:cNvGrpSpPr/>
          <p:nvPr/>
        </p:nvGrpSpPr>
        <p:grpSpPr>
          <a:xfrm>
            <a:off x="5989297" y="2740831"/>
            <a:ext cx="2952538" cy="478972"/>
            <a:chOff x="5989297" y="2740831"/>
            <a:chExt cx="2952538" cy="4789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D1C650-ADEC-945C-E195-74EFC74D17CE}"/>
                </a:ext>
              </a:extLst>
            </p:cNvPr>
            <p:cNvSpPr/>
            <p:nvPr/>
          </p:nvSpPr>
          <p:spPr>
            <a:xfrm>
              <a:off x="5989297" y="2740831"/>
              <a:ext cx="729343" cy="47897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Prev.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E092C5-0E9F-B9B1-D6C1-D5F0C79B2AD7}"/>
                </a:ext>
              </a:extLst>
            </p:cNvPr>
            <p:cNvSpPr/>
            <p:nvPr/>
          </p:nvSpPr>
          <p:spPr>
            <a:xfrm>
              <a:off x="6727431" y="2740832"/>
              <a:ext cx="729343" cy="47897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Op.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8F5322-F247-4234-5ABC-3F9309944967}"/>
                </a:ext>
              </a:extLst>
            </p:cNvPr>
            <p:cNvSpPr/>
            <p:nvPr/>
          </p:nvSpPr>
          <p:spPr>
            <a:xfrm>
              <a:off x="7465566" y="2740832"/>
              <a:ext cx="729343" cy="47897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0655B5C-7C71-2A71-ED3F-9BF01C48591B}"/>
                </a:ext>
              </a:extLst>
            </p:cNvPr>
            <p:cNvSpPr/>
            <p:nvPr/>
          </p:nvSpPr>
          <p:spPr>
            <a:xfrm>
              <a:off x="8212492" y="2740832"/>
              <a:ext cx="729343" cy="47897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Next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84D586E-1221-D111-4EA1-701CCC2C6808}"/>
              </a:ext>
            </a:extLst>
          </p:cNvPr>
          <p:cNvGrpSpPr/>
          <p:nvPr/>
        </p:nvGrpSpPr>
        <p:grpSpPr>
          <a:xfrm>
            <a:off x="5993652" y="3510930"/>
            <a:ext cx="2948183" cy="478972"/>
            <a:chOff x="5993652" y="3510930"/>
            <a:chExt cx="2948183" cy="4789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8EE721-4EF9-77B8-3737-66A4E01AA993}"/>
                </a:ext>
              </a:extLst>
            </p:cNvPr>
            <p:cNvSpPr/>
            <p:nvPr/>
          </p:nvSpPr>
          <p:spPr>
            <a:xfrm>
              <a:off x="5993652" y="3510930"/>
              <a:ext cx="729343" cy="4789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Prev.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7F7836C-B1C1-57E1-1B5E-AF044B49CA33}"/>
                </a:ext>
              </a:extLst>
            </p:cNvPr>
            <p:cNvSpPr/>
            <p:nvPr/>
          </p:nvSpPr>
          <p:spPr>
            <a:xfrm>
              <a:off x="6731786" y="3510931"/>
              <a:ext cx="729343" cy="4789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7ADF3-5A2C-23AA-8852-1A07E6F26472}"/>
                </a:ext>
              </a:extLst>
            </p:cNvPr>
            <p:cNvSpPr/>
            <p:nvPr/>
          </p:nvSpPr>
          <p:spPr>
            <a:xfrm>
              <a:off x="7469921" y="3510931"/>
              <a:ext cx="729343" cy="4789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Op.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091E77-60F7-4DBD-6F3A-C5E34B11A2E1}"/>
                </a:ext>
              </a:extLst>
            </p:cNvPr>
            <p:cNvSpPr/>
            <p:nvPr/>
          </p:nvSpPr>
          <p:spPr>
            <a:xfrm>
              <a:off x="8212492" y="3510930"/>
              <a:ext cx="729343" cy="478971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Next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6E18CE-64E7-24CD-F151-8826D982795B}"/>
              </a:ext>
            </a:extLst>
          </p:cNvPr>
          <p:cNvGrpSpPr/>
          <p:nvPr/>
        </p:nvGrpSpPr>
        <p:grpSpPr>
          <a:xfrm>
            <a:off x="5989297" y="4284699"/>
            <a:ext cx="2952538" cy="478972"/>
            <a:chOff x="5989297" y="4284699"/>
            <a:chExt cx="2952538" cy="47897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EA46EC9-6F33-E7BA-119C-FBFBCFA7C699}"/>
                </a:ext>
              </a:extLst>
            </p:cNvPr>
            <p:cNvSpPr/>
            <p:nvPr/>
          </p:nvSpPr>
          <p:spPr>
            <a:xfrm>
              <a:off x="5989297" y="4284699"/>
              <a:ext cx="729343" cy="4789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Prev.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1B3AC57-FBCA-429B-92C2-2B8F80AECB9D}"/>
                </a:ext>
              </a:extLst>
            </p:cNvPr>
            <p:cNvSpPr/>
            <p:nvPr/>
          </p:nvSpPr>
          <p:spPr>
            <a:xfrm>
              <a:off x="6727431" y="4284700"/>
              <a:ext cx="729343" cy="4789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Op.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503BE0A-CCDA-6F53-1556-BDE727E3B9A1}"/>
                </a:ext>
              </a:extLst>
            </p:cNvPr>
            <p:cNvSpPr/>
            <p:nvPr/>
          </p:nvSpPr>
          <p:spPr>
            <a:xfrm>
              <a:off x="7465566" y="4284700"/>
              <a:ext cx="729343" cy="4789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Op.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186D4FD-9787-58F5-CBAF-AF9DA40BA0E0}"/>
                </a:ext>
              </a:extLst>
            </p:cNvPr>
            <p:cNvSpPr/>
            <p:nvPr/>
          </p:nvSpPr>
          <p:spPr>
            <a:xfrm>
              <a:off x="8212492" y="4284700"/>
              <a:ext cx="729343" cy="47897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Next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A91BFE-04C3-7F01-01FF-087053A2CC43}"/>
              </a:ext>
            </a:extLst>
          </p:cNvPr>
          <p:cNvGrpSpPr/>
          <p:nvPr/>
        </p:nvGrpSpPr>
        <p:grpSpPr>
          <a:xfrm>
            <a:off x="5989297" y="5054800"/>
            <a:ext cx="2952538" cy="478972"/>
            <a:chOff x="5989297" y="5054800"/>
            <a:chExt cx="2952538" cy="47897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9514F8-4F6F-65CD-4324-0CD1B58BEE6D}"/>
                </a:ext>
              </a:extLst>
            </p:cNvPr>
            <p:cNvSpPr/>
            <p:nvPr/>
          </p:nvSpPr>
          <p:spPr>
            <a:xfrm>
              <a:off x="5989297" y="5054800"/>
              <a:ext cx="729343" cy="47897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Prev.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1493D1-2259-294C-15E8-A2109DA0729F}"/>
                </a:ext>
              </a:extLst>
            </p:cNvPr>
            <p:cNvSpPr/>
            <p:nvPr/>
          </p:nvSpPr>
          <p:spPr>
            <a:xfrm>
              <a:off x="6727431" y="5054801"/>
              <a:ext cx="729343" cy="47897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344605-554B-3C32-D386-FF8DD7C71781}"/>
                </a:ext>
              </a:extLst>
            </p:cNvPr>
            <p:cNvSpPr/>
            <p:nvPr/>
          </p:nvSpPr>
          <p:spPr>
            <a:xfrm>
              <a:off x="7465566" y="5054801"/>
              <a:ext cx="729343" cy="47897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Op.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176779B-CC1F-C2E0-8F84-481249D79098}"/>
                </a:ext>
              </a:extLst>
            </p:cNvPr>
            <p:cNvSpPr/>
            <p:nvPr/>
          </p:nvSpPr>
          <p:spPr>
            <a:xfrm>
              <a:off x="8212492" y="5054801"/>
              <a:ext cx="729343" cy="47897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Next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574F2E-DBB7-97F7-D47A-31CA725EB4B9}"/>
              </a:ext>
            </a:extLst>
          </p:cNvPr>
          <p:cNvCxnSpPr>
            <a:cxnSpLocks/>
          </p:cNvCxnSpPr>
          <p:nvPr/>
        </p:nvCxnSpPr>
        <p:spPr>
          <a:xfrm>
            <a:off x="4114800" y="4076700"/>
            <a:ext cx="154577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B53BD2B-9764-7232-B49C-F69ACA2328F9}"/>
              </a:ext>
            </a:extLst>
          </p:cNvPr>
          <p:cNvSpPr txBox="1"/>
          <p:nvPr/>
        </p:nvSpPr>
        <p:spPr>
          <a:xfrm>
            <a:off x="4114735" y="2798088"/>
            <a:ext cx="149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this example, run four simulations</a:t>
            </a:r>
          </a:p>
        </p:txBody>
      </p:sp>
    </p:spTree>
    <p:extLst>
      <p:ext uri="{BB962C8B-B14F-4D97-AF65-F5344CB8AC3E}">
        <p14:creationId xmlns:p14="http://schemas.microsoft.com/office/powerpoint/2010/main" val="3768757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0A23-95D8-09A0-352B-7CA10F28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Clustering Methodology: Step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633E6-C02A-1067-30B3-55AEA2511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01868"/>
            <a:ext cx="7543801" cy="1254889"/>
          </a:xfrm>
        </p:spPr>
        <p:txBody>
          <a:bodyPr/>
          <a:lstStyle/>
          <a:p>
            <a:r>
              <a:rPr lang="en-US" dirty="0"/>
              <a:t>Reassemble exemplar simulation output to form an annual simulation</a:t>
            </a:r>
          </a:p>
          <a:p>
            <a:pPr lvl="1"/>
            <a:r>
              <a:rPr lang="en-US" dirty="0"/>
              <a:t>Only using the output for the two operating days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5376A-84DC-7DEC-8CAC-94F30CC80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136C6-B0F0-9E2F-9373-0D686EA6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2D1B6-2B2F-0495-EFE5-D4848336D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B1970-AB92-D05B-1D87-9FF15EE44377}"/>
              </a:ext>
            </a:extLst>
          </p:cNvPr>
          <p:cNvSpPr txBox="1"/>
          <p:nvPr/>
        </p:nvSpPr>
        <p:spPr>
          <a:xfrm>
            <a:off x="3701143" y="2498271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SAM Output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7CBBDD-4675-9613-0539-4785510A66B4}"/>
              </a:ext>
            </a:extLst>
          </p:cNvPr>
          <p:cNvGrpSpPr/>
          <p:nvPr/>
        </p:nvGrpSpPr>
        <p:grpSpPr>
          <a:xfrm>
            <a:off x="2664566" y="3023127"/>
            <a:ext cx="1804091" cy="432108"/>
            <a:chOff x="5989297" y="2740831"/>
            <a:chExt cx="2952538" cy="478972"/>
          </a:xfrm>
          <a:solidFill>
            <a:srgbClr val="00B0F0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33FFA94-7C81-A77F-984A-F2EE3D99D650}"/>
                </a:ext>
              </a:extLst>
            </p:cNvPr>
            <p:cNvSpPr/>
            <p:nvPr/>
          </p:nvSpPr>
          <p:spPr>
            <a:xfrm>
              <a:off x="5989297" y="2740831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Prev.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049C86B-3D9A-D882-4BBC-E352998BB974}"/>
                </a:ext>
              </a:extLst>
            </p:cNvPr>
            <p:cNvSpPr/>
            <p:nvPr/>
          </p:nvSpPr>
          <p:spPr>
            <a:xfrm>
              <a:off x="6727431" y="2740832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Op.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2B0483-3F31-DED3-911A-B50294D8AF3F}"/>
                </a:ext>
              </a:extLst>
            </p:cNvPr>
            <p:cNvSpPr/>
            <p:nvPr/>
          </p:nvSpPr>
          <p:spPr>
            <a:xfrm>
              <a:off x="7465566" y="2740832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Op.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5678552-477C-5789-BF2C-E5D0D4EFADFF}"/>
                </a:ext>
              </a:extLst>
            </p:cNvPr>
            <p:cNvSpPr/>
            <p:nvPr/>
          </p:nvSpPr>
          <p:spPr>
            <a:xfrm>
              <a:off x="8212492" y="2740832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Next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0F0255-B4D7-3734-2592-20248AF62A65}"/>
              </a:ext>
            </a:extLst>
          </p:cNvPr>
          <p:cNvGrpSpPr/>
          <p:nvPr/>
        </p:nvGrpSpPr>
        <p:grpSpPr>
          <a:xfrm>
            <a:off x="568995" y="3023128"/>
            <a:ext cx="1804091" cy="432108"/>
            <a:chOff x="5989297" y="2740831"/>
            <a:chExt cx="2952538" cy="47897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3AFAEB-DCDF-D7BC-B289-955E3BA25D43}"/>
                </a:ext>
              </a:extLst>
            </p:cNvPr>
            <p:cNvSpPr/>
            <p:nvPr/>
          </p:nvSpPr>
          <p:spPr>
            <a:xfrm>
              <a:off x="5989297" y="2740831"/>
              <a:ext cx="729343" cy="47897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Prev.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D2B9E89-B136-E9B3-2D3A-AF940DB57C89}"/>
                </a:ext>
              </a:extLst>
            </p:cNvPr>
            <p:cNvSpPr/>
            <p:nvPr/>
          </p:nvSpPr>
          <p:spPr>
            <a:xfrm>
              <a:off x="6727431" y="2740832"/>
              <a:ext cx="729343" cy="47897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Op.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4AF1F3A-E46F-4DF3-7140-16220900371C}"/>
                </a:ext>
              </a:extLst>
            </p:cNvPr>
            <p:cNvSpPr/>
            <p:nvPr/>
          </p:nvSpPr>
          <p:spPr>
            <a:xfrm>
              <a:off x="7465566" y="2740832"/>
              <a:ext cx="729343" cy="47897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Op.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687732A-7335-5EAA-3B2A-B103550D8997}"/>
                </a:ext>
              </a:extLst>
            </p:cNvPr>
            <p:cNvSpPr/>
            <p:nvPr/>
          </p:nvSpPr>
          <p:spPr>
            <a:xfrm>
              <a:off x="8212492" y="2740832"/>
              <a:ext cx="729343" cy="478971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Next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2A2653-8926-3356-290D-7D143C05844A}"/>
              </a:ext>
            </a:extLst>
          </p:cNvPr>
          <p:cNvGrpSpPr/>
          <p:nvPr/>
        </p:nvGrpSpPr>
        <p:grpSpPr>
          <a:xfrm>
            <a:off x="4760137" y="3020491"/>
            <a:ext cx="1804091" cy="432108"/>
            <a:chOff x="5989297" y="2740831"/>
            <a:chExt cx="2952538" cy="478972"/>
          </a:xfrm>
          <a:solidFill>
            <a:srgbClr val="00B050"/>
          </a:solidFill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0607903-6DCE-FDC1-4152-7554A27D327E}"/>
                </a:ext>
              </a:extLst>
            </p:cNvPr>
            <p:cNvSpPr/>
            <p:nvPr/>
          </p:nvSpPr>
          <p:spPr>
            <a:xfrm>
              <a:off x="5989297" y="2740831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Prev.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1B5F97C-10A3-5622-C45E-287FCFFEF525}"/>
                </a:ext>
              </a:extLst>
            </p:cNvPr>
            <p:cNvSpPr/>
            <p:nvPr/>
          </p:nvSpPr>
          <p:spPr>
            <a:xfrm>
              <a:off x="6727431" y="2740832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Op.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0CB195F-9AAE-4BA0-4F55-9AFCF7A4F691}"/>
                </a:ext>
              </a:extLst>
            </p:cNvPr>
            <p:cNvSpPr/>
            <p:nvPr/>
          </p:nvSpPr>
          <p:spPr>
            <a:xfrm>
              <a:off x="7465566" y="2740832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Op.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7F56185-0B3A-2028-11D9-60F15D3DDD4A}"/>
                </a:ext>
              </a:extLst>
            </p:cNvPr>
            <p:cNvSpPr/>
            <p:nvPr/>
          </p:nvSpPr>
          <p:spPr>
            <a:xfrm>
              <a:off x="8212492" y="2740832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Next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DA8B2B9-C511-FE25-15F5-7A72B0B8505D}"/>
              </a:ext>
            </a:extLst>
          </p:cNvPr>
          <p:cNvGrpSpPr/>
          <p:nvPr/>
        </p:nvGrpSpPr>
        <p:grpSpPr>
          <a:xfrm>
            <a:off x="6855708" y="3020490"/>
            <a:ext cx="1804091" cy="432108"/>
            <a:chOff x="5989297" y="2740831"/>
            <a:chExt cx="2952538" cy="478972"/>
          </a:xfrm>
          <a:solidFill>
            <a:srgbClr val="FF0000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F91695-9D72-2A73-A07C-1063E2874BD3}"/>
                </a:ext>
              </a:extLst>
            </p:cNvPr>
            <p:cNvSpPr/>
            <p:nvPr/>
          </p:nvSpPr>
          <p:spPr>
            <a:xfrm>
              <a:off x="5989297" y="2740831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Prev.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133D0A2-FEFB-5946-58FE-92C50F55437C}"/>
                </a:ext>
              </a:extLst>
            </p:cNvPr>
            <p:cNvSpPr/>
            <p:nvPr/>
          </p:nvSpPr>
          <p:spPr>
            <a:xfrm>
              <a:off x="6727431" y="2740832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Op.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4E92280-6F8B-A4CD-D04E-0C203DF8C173}"/>
                </a:ext>
              </a:extLst>
            </p:cNvPr>
            <p:cNvSpPr/>
            <p:nvPr/>
          </p:nvSpPr>
          <p:spPr>
            <a:xfrm>
              <a:off x="7465566" y="2740832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Op.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83F5F2A-C7A4-17EF-524B-946D949C6E6D}"/>
                </a:ext>
              </a:extLst>
            </p:cNvPr>
            <p:cNvSpPr/>
            <p:nvPr/>
          </p:nvSpPr>
          <p:spPr>
            <a:xfrm>
              <a:off x="8212492" y="2740832"/>
              <a:ext cx="729343" cy="478971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Next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EE7C83E-C3AA-70D4-12A1-B96E230D7EA9}"/>
              </a:ext>
            </a:extLst>
          </p:cNvPr>
          <p:cNvCxnSpPr>
            <a:cxnSpLocks/>
          </p:cNvCxnSpPr>
          <p:nvPr/>
        </p:nvCxnSpPr>
        <p:spPr>
          <a:xfrm>
            <a:off x="4572000" y="3673929"/>
            <a:ext cx="0" cy="16110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74B0B30-A78A-FA82-D0C5-7E09288FE7F6}"/>
              </a:ext>
            </a:extLst>
          </p:cNvPr>
          <p:cNvSpPr txBox="1"/>
          <p:nvPr/>
        </p:nvSpPr>
        <p:spPr>
          <a:xfrm>
            <a:off x="4697328" y="3940528"/>
            <a:ext cx="1866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Stitch together annual simulation</a:t>
            </a:r>
          </a:p>
        </p:txBody>
      </p:sp>
      <p:pic>
        <p:nvPicPr>
          <p:cNvPr id="47" name="Picture 46" descr="Chart, diagram&#10;&#10;Description automatically generated">
            <a:extLst>
              <a:ext uri="{FF2B5EF4-FFF2-40B4-BE49-F238E27FC236}">
                <a16:creationId xmlns:a16="http://schemas.microsoft.com/office/drawing/2014/main" id="{560B3F37-ECC4-B757-EF70-D5A662CE4B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76" t="7737" r="9524" b="3572"/>
          <a:stretch/>
        </p:blipFill>
        <p:spPr>
          <a:xfrm>
            <a:off x="1242842" y="3689304"/>
            <a:ext cx="2940057" cy="1580333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C7E440E3-6B86-35B1-3B94-3BC12E01D5FC}"/>
              </a:ext>
            </a:extLst>
          </p:cNvPr>
          <p:cNvGrpSpPr/>
          <p:nvPr/>
        </p:nvGrpSpPr>
        <p:grpSpPr>
          <a:xfrm>
            <a:off x="568995" y="5782951"/>
            <a:ext cx="896673" cy="432108"/>
            <a:chOff x="568995" y="5782951"/>
            <a:chExt cx="896673" cy="43210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8F1DA93-9817-261C-2DBD-3FA0037AAA85}"/>
                </a:ext>
              </a:extLst>
            </p:cNvPr>
            <p:cNvSpPr/>
            <p:nvPr/>
          </p:nvSpPr>
          <p:spPr>
            <a:xfrm>
              <a:off x="568995" y="5782951"/>
              <a:ext cx="445651" cy="43210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80D7BE0-D779-3AE4-27F7-5F5CC16ADCFA}"/>
                </a:ext>
              </a:extLst>
            </p:cNvPr>
            <p:cNvSpPr/>
            <p:nvPr/>
          </p:nvSpPr>
          <p:spPr>
            <a:xfrm>
              <a:off x="1020017" y="5782952"/>
              <a:ext cx="445651" cy="43210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2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071ED0D-E112-3792-9467-FE5DCEDC769F}"/>
              </a:ext>
            </a:extLst>
          </p:cNvPr>
          <p:cNvGrpSpPr/>
          <p:nvPr/>
        </p:nvGrpSpPr>
        <p:grpSpPr>
          <a:xfrm>
            <a:off x="1471041" y="5782952"/>
            <a:ext cx="902045" cy="432107"/>
            <a:chOff x="1471041" y="5782952"/>
            <a:chExt cx="902045" cy="432107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C2F4F60-9AFA-4A4C-A9F7-3741F6EF76E8}"/>
                </a:ext>
              </a:extLst>
            </p:cNvPr>
            <p:cNvSpPr/>
            <p:nvPr/>
          </p:nvSpPr>
          <p:spPr>
            <a:xfrm>
              <a:off x="1471041" y="5782952"/>
              <a:ext cx="445651" cy="43210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3.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DBF4C3D-7DAC-A54F-97FE-4AB81A194FB4}"/>
                </a:ext>
              </a:extLst>
            </p:cNvPr>
            <p:cNvSpPr/>
            <p:nvPr/>
          </p:nvSpPr>
          <p:spPr>
            <a:xfrm>
              <a:off x="1927435" y="5782952"/>
              <a:ext cx="445651" cy="43210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4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1841FC9-88F9-2571-DE98-5288C919C46D}"/>
              </a:ext>
            </a:extLst>
          </p:cNvPr>
          <p:cNvGrpSpPr/>
          <p:nvPr/>
        </p:nvGrpSpPr>
        <p:grpSpPr>
          <a:xfrm>
            <a:off x="2384761" y="5782951"/>
            <a:ext cx="902045" cy="432107"/>
            <a:chOff x="1471041" y="5782952"/>
            <a:chExt cx="902045" cy="43210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88562BE-A837-9BB4-F381-5D844DE5CA1A}"/>
                </a:ext>
              </a:extLst>
            </p:cNvPr>
            <p:cNvSpPr/>
            <p:nvPr/>
          </p:nvSpPr>
          <p:spPr>
            <a:xfrm>
              <a:off x="1471041" y="5782952"/>
              <a:ext cx="445651" cy="43210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9EFCC35-CD8B-E054-62E8-864B250A6665}"/>
                </a:ext>
              </a:extLst>
            </p:cNvPr>
            <p:cNvSpPr/>
            <p:nvPr/>
          </p:nvSpPr>
          <p:spPr>
            <a:xfrm>
              <a:off x="1927435" y="5782952"/>
              <a:ext cx="445651" cy="43210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5C1178F-6749-CCD8-FA44-F5037BA3D5AC}"/>
              </a:ext>
            </a:extLst>
          </p:cNvPr>
          <p:cNvGrpSpPr/>
          <p:nvPr/>
        </p:nvGrpSpPr>
        <p:grpSpPr>
          <a:xfrm>
            <a:off x="3298482" y="5782950"/>
            <a:ext cx="902045" cy="432107"/>
            <a:chOff x="1471041" y="5782952"/>
            <a:chExt cx="902045" cy="432107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FE61930-F2A0-259E-C1CF-D0FC5EBD0EF9}"/>
                </a:ext>
              </a:extLst>
            </p:cNvPr>
            <p:cNvSpPr/>
            <p:nvPr/>
          </p:nvSpPr>
          <p:spPr>
            <a:xfrm>
              <a:off x="1471041" y="5782952"/>
              <a:ext cx="445651" cy="43210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5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9D30D79-85FF-23D4-C383-0077D7D561A5}"/>
                </a:ext>
              </a:extLst>
            </p:cNvPr>
            <p:cNvSpPr/>
            <p:nvPr/>
          </p:nvSpPr>
          <p:spPr>
            <a:xfrm>
              <a:off x="1927435" y="5782952"/>
              <a:ext cx="445651" cy="43210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6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6B45EE78-A6F7-4BB1-A287-04B3D52D2770}"/>
              </a:ext>
            </a:extLst>
          </p:cNvPr>
          <p:cNvSpPr txBox="1"/>
          <p:nvPr/>
        </p:nvSpPr>
        <p:spPr>
          <a:xfrm>
            <a:off x="4200527" y="4904905"/>
            <a:ext cx="2685151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0" dirty="0"/>
              <a:t>... 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9A513E6-CB8E-1DF1-49F7-BAA3DC3B9834}"/>
              </a:ext>
            </a:extLst>
          </p:cNvPr>
          <p:cNvGrpSpPr/>
          <p:nvPr/>
        </p:nvGrpSpPr>
        <p:grpSpPr>
          <a:xfrm>
            <a:off x="5205788" y="5752906"/>
            <a:ext cx="896673" cy="432108"/>
            <a:chOff x="568995" y="5782951"/>
            <a:chExt cx="896673" cy="432108"/>
          </a:xfrm>
          <a:solidFill>
            <a:srgbClr val="00B0F0"/>
          </a:solidFill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7E4235E-E1C2-A1A8-9F08-57490E18C247}"/>
                </a:ext>
              </a:extLst>
            </p:cNvPr>
            <p:cNvSpPr/>
            <p:nvPr/>
          </p:nvSpPr>
          <p:spPr>
            <a:xfrm>
              <a:off x="568995" y="5782951"/>
              <a:ext cx="445651" cy="43210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358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39E9D0D-FF88-D379-1C37-7152BA958CC9}"/>
                </a:ext>
              </a:extLst>
            </p:cNvPr>
            <p:cNvSpPr/>
            <p:nvPr/>
          </p:nvSpPr>
          <p:spPr>
            <a:xfrm>
              <a:off x="1020017" y="5782952"/>
              <a:ext cx="445651" cy="432107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359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DE6FF7-59FC-1D0A-A09A-503DCAE630B5}"/>
              </a:ext>
            </a:extLst>
          </p:cNvPr>
          <p:cNvGrpSpPr/>
          <p:nvPr/>
        </p:nvGrpSpPr>
        <p:grpSpPr>
          <a:xfrm>
            <a:off x="6107834" y="5752907"/>
            <a:ext cx="902045" cy="432107"/>
            <a:chOff x="1471041" y="5782952"/>
            <a:chExt cx="902045" cy="432107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6780CB-9CAE-F877-16C4-20A61D5F2E1C}"/>
                </a:ext>
              </a:extLst>
            </p:cNvPr>
            <p:cNvSpPr/>
            <p:nvPr/>
          </p:nvSpPr>
          <p:spPr>
            <a:xfrm>
              <a:off x="1471041" y="5782952"/>
              <a:ext cx="445651" cy="43210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360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2862354-07A2-C557-2948-6BAB962C4DC0}"/>
                </a:ext>
              </a:extLst>
            </p:cNvPr>
            <p:cNvSpPr/>
            <p:nvPr/>
          </p:nvSpPr>
          <p:spPr>
            <a:xfrm>
              <a:off x="1927435" y="5782952"/>
              <a:ext cx="445651" cy="43210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361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D65D078-8AE6-048D-DAFE-BC26478A2633}"/>
              </a:ext>
            </a:extLst>
          </p:cNvPr>
          <p:cNvGrpSpPr/>
          <p:nvPr/>
        </p:nvGrpSpPr>
        <p:grpSpPr>
          <a:xfrm>
            <a:off x="7021554" y="5752906"/>
            <a:ext cx="902045" cy="432107"/>
            <a:chOff x="1471041" y="5782952"/>
            <a:chExt cx="902045" cy="432107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8C8FE71-46D4-6510-A917-E9D1843F8CB8}"/>
                </a:ext>
              </a:extLst>
            </p:cNvPr>
            <p:cNvSpPr/>
            <p:nvPr/>
          </p:nvSpPr>
          <p:spPr>
            <a:xfrm>
              <a:off x="1471041" y="5782952"/>
              <a:ext cx="445651" cy="43210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362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8F12C14-3E42-DC82-2A63-53E6E1D409D3}"/>
                </a:ext>
              </a:extLst>
            </p:cNvPr>
            <p:cNvSpPr/>
            <p:nvPr/>
          </p:nvSpPr>
          <p:spPr>
            <a:xfrm>
              <a:off x="1927435" y="5782952"/>
              <a:ext cx="445651" cy="432107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363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465663-4856-DB78-C71E-87851152A52A}"/>
              </a:ext>
            </a:extLst>
          </p:cNvPr>
          <p:cNvGrpSpPr/>
          <p:nvPr/>
        </p:nvGrpSpPr>
        <p:grpSpPr>
          <a:xfrm>
            <a:off x="7935275" y="5752905"/>
            <a:ext cx="902045" cy="432107"/>
            <a:chOff x="1471041" y="5782952"/>
            <a:chExt cx="902045" cy="43210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3E42899-A111-42F3-98C1-E7D19D5E4B15}"/>
                </a:ext>
              </a:extLst>
            </p:cNvPr>
            <p:cNvSpPr/>
            <p:nvPr/>
          </p:nvSpPr>
          <p:spPr>
            <a:xfrm>
              <a:off x="1471041" y="5782952"/>
              <a:ext cx="445651" cy="43210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364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DC63E80-06DA-70C2-6AC0-CF97ADCDDBF1}"/>
                </a:ext>
              </a:extLst>
            </p:cNvPr>
            <p:cNvSpPr/>
            <p:nvPr/>
          </p:nvSpPr>
          <p:spPr>
            <a:xfrm>
              <a:off x="1927435" y="5782952"/>
              <a:ext cx="445651" cy="432107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Day 365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4D00C24-5D5F-7C5E-B811-224633666163}"/>
              </a:ext>
            </a:extLst>
          </p:cNvPr>
          <p:cNvSpPr/>
          <p:nvPr/>
        </p:nvSpPr>
        <p:spPr>
          <a:xfrm>
            <a:off x="506186" y="2959936"/>
            <a:ext cx="513831" cy="605135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BDC6142-297E-0C97-5428-BFF9140F845B}"/>
              </a:ext>
            </a:extLst>
          </p:cNvPr>
          <p:cNvSpPr/>
          <p:nvPr/>
        </p:nvSpPr>
        <p:spPr>
          <a:xfrm>
            <a:off x="1922135" y="2955322"/>
            <a:ext cx="513831" cy="605135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8EF07B1-4BF5-5F2D-3A80-650475DCD5FF}"/>
              </a:ext>
            </a:extLst>
          </p:cNvPr>
          <p:cNvSpPr/>
          <p:nvPr/>
        </p:nvSpPr>
        <p:spPr>
          <a:xfrm>
            <a:off x="2611677" y="2964111"/>
            <a:ext cx="513831" cy="605135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D05532B-0CE8-8104-A6AF-64260C8B682B}"/>
              </a:ext>
            </a:extLst>
          </p:cNvPr>
          <p:cNvSpPr/>
          <p:nvPr/>
        </p:nvSpPr>
        <p:spPr>
          <a:xfrm>
            <a:off x="4027626" y="2959497"/>
            <a:ext cx="513831" cy="605135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92A63CA-10DD-285B-1378-95DD83625E46}"/>
              </a:ext>
            </a:extLst>
          </p:cNvPr>
          <p:cNvSpPr/>
          <p:nvPr/>
        </p:nvSpPr>
        <p:spPr>
          <a:xfrm>
            <a:off x="4686512" y="2939342"/>
            <a:ext cx="513831" cy="605135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BC3A39F-CA64-6098-A0E7-DE3F6F5F8914}"/>
              </a:ext>
            </a:extLst>
          </p:cNvPr>
          <p:cNvSpPr/>
          <p:nvPr/>
        </p:nvSpPr>
        <p:spPr>
          <a:xfrm>
            <a:off x="6102461" y="2934728"/>
            <a:ext cx="513831" cy="605135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FDB056D-0B38-A61B-3CF5-8B4757040F47}"/>
              </a:ext>
            </a:extLst>
          </p:cNvPr>
          <p:cNvSpPr/>
          <p:nvPr/>
        </p:nvSpPr>
        <p:spPr>
          <a:xfrm>
            <a:off x="6798199" y="2932472"/>
            <a:ext cx="513831" cy="605135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1006E90-11C7-E10A-4B4F-937790196392}"/>
              </a:ext>
            </a:extLst>
          </p:cNvPr>
          <p:cNvSpPr/>
          <p:nvPr/>
        </p:nvSpPr>
        <p:spPr>
          <a:xfrm>
            <a:off x="8214148" y="2927858"/>
            <a:ext cx="513831" cy="605135"/>
          </a:xfrm>
          <a:prstGeom prst="rect">
            <a:avLst/>
          </a:prstGeom>
          <a:solidFill>
            <a:schemeClr val="tx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03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CD20-F54B-0A06-3EAD-67221B3B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CFF9C-4166-8228-8C4B-4800E9D0A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0060F-E587-996D-4B7E-B40AFB30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B817-9105-4425-BF9A-055B9252BA5D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90010-E589-AF73-0562-69F0C0B1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125B-E4D4-376B-278B-F9AF5D90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404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5F79-D24D-B076-B404-56AA7E271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 Methodology: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8C7B9-ABC1-FC78-B445-E17373B05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01868"/>
                <a:ext cx="7543801" cy="1391075"/>
              </a:xfrm>
            </p:spPr>
            <p:txBody>
              <a:bodyPr>
                <a:normAutofit/>
              </a:bodyPr>
              <a:lstStyle/>
              <a:p>
                <a:r>
                  <a:rPr lang="en-US" sz="2200" dirty="0"/>
                  <a:t>Want to s</a:t>
                </a:r>
                <a:r>
                  <a:rPr lang="en-US" sz="2200" dirty="0">
                    <a:effectLst/>
                    <a:ea typeface="Arial" panose="020B0604020202020204" pitchFamily="34" charset="0"/>
                  </a:rPr>
                  <a:t>olve the regression problem of predicting TES inventory at the beginning of a day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de-DE" sz="2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ea typeface="Arial" panose="020B0604020202020204" pitchFamily="34" charset="0"/>
                  </a:rPr>
                  <a:t>) throughout the year</a:t>
                </a:r>
              </a:p>
              <a:p>
                <a:pPr marL="0" indent="0">
                  <a:buNone/>
                </a:pPr>
                <a:endParaRPr lang="en-US" sz="2200" dirty="0">
                  <a:effectLst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78C7B9-ABC1-FC78-B445-E17373B05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01868"/>
                <a:ext cx="7543801" cy="1391075"/>
              </a:xfrm>
              <a:blipFill>
                <a:blip r:embed="rId3"/>
                <a:stretch>
                  <a:fillRect l="-2100" t="-5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03954-D8B7-5BA1-19CB-5CF1C877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FB1D0-E44A-C62C-D2FA-79F3870A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6510D-60F4-1EB2-3617-159D1DA9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C7666AF-182D-153D-BE3A-A53A70EB90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5" y="2815761"/>
            <a:ext cx="8133590" cy="28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86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CD90-B2A0-348F-25A2-8F18A1C2E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Neural Network Methodology: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0F3EC-0092-030D-D345-D4594E4E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01868"/>
            <a:ext cx="7543801" cy="5265244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CA12-61FD-FAED-40FB-D9578DB4F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88E6F-7A5E-E342-D746-689D477B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2027F-C2C9-C321-736F-E76612A3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1EAD00-F05A-184F-36FC-FC7DC3566177}"/>
              </a:ext>
            </a:extLst>
          </p:cNvPr>
          <p:cNvGrpSpPr/>
          <p:nvPr/>
        </p:nvGrpSpPr>
        <p:grpSpPr>
          <a:xfrm>
            <a:off x="1493904" y="1547186"/>
            <a:ext cx="2418547" cy="1770472"/>
            <a:chOff x="3076452" y="2487487"/>
            <a:chExt cx="2526479" cy="17704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EA5A7B7-E927-E4A4-082C-5036899BB1A2}"/>
                    </a:ext>
                  </a:extLst>
                </p:cNvPr>
                <p:cNvSpPr/>
                <p:nvPr/>
              </p:nvSpPr>
              <p:spPr>
                <a:xfrm>
                  <a:off x="3076452" y="2487487"/>
                  <a:ext cx="383830" cy="400468"/>
                </a:xfrm>
                <a:prstGeom prst="ellipse">
                  <a:avLst/>
                </a:prstGeom>
                <a:solidFill>
                  <a:srgbClr val="0073C2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1EA5A7B7-E927-E4A4-082C-5036899BB1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452" y="2487487"/>
                  <a:ext cx="383830" cy="400468"/>
                </a:xfrm>
                <a:prstGeom prst="ellipse">
                  <a:avLst/>
                </a:prstGeom>
                <a:blipFill>
                  <a:blip r:embed="rId3"/>
                  <a:stretch>
                    <a:fillRect l="-1587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B74B0E6-5B2E-17D8-B81C-266F1B340A5A}"/>
                    </a:ext>
                  </a:extLst>
                </p:cNvPr>
                <p:cNvSpPr/>
                <p:nvPr/>
              </p:nvSpPr>
              <p:spPr>
                <a:xfrm>
                  <a:off x="3076452" y="3171229"/>
                  <a:ext cx="383830" cy="400468"/>
                </a:xfrm>
                <a:prstGeom prst="ellipse">
                  <a:avLst/>
                </a:prstGeom>
                <a:solidFill>
                  <a:srgbClr val="0073C2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EB74B0E6-5B2E-17D8-B81C-266F1B340A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452" y="3171229"/>
                  <a:ext cx="383830" cy="400468"/>
                </a:xfrm>
                <a:prstGeom prst="ellipse">
                  <a:avLst/>
                </a:prstGeom>
                <a:blipFill>
                  <a:blip r:embed="rId4"/>
                  <a:stretch>
                    <a:fillRect l="-3175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EB4E482-2D43-8FC6-9325-185C479AA236}"/>
                    </a:ext>
                  </a:extLst>
                </p:cNvPr>
                <p:cNvSpPr/>
                <p:nvPr/>
              </p:nvSpPr>
              <p:spPr>
                <a:xfrm>
                  <a:off x="3076452" y="3857491"/>
                  <a:ext cx="383830" cy="400468"/>
                </a:xfrm>
                <a:prstGeom prst="ellipse">
                  <a:avLst/>
                </a:prstGeom>
                <a:solidFill>
                  <a:srgbClr val="0073C2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3EB4E482-2D43-8FC6-9325-185C479AA23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452" y="3857491"/>
                  <a:ext cx="383830" cy="400468"/>
                </a:xfrm>
                <a:prstGeom prst="ellipse">
                  <a:avLst/>
                </a:prstGeom>
                <a:blipFill>
                  <a:blip r:embed="rId5"/>
                  <a:stretch>
                    <a:fillRect l="-3175"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0006FB8-0E5F-84C4-9C58-E5B7FBA3B99E}"/>
                    </a:ext>
                  </a:extLst>
                </p:cNvPr>
                <p:cNvSpPr/>
                <p:nvPr/>
              </p:nvSpPr>
              <p:spPr>
                <a:xfrm>
                  <a:off x="5219101" y="3177371"/>
                  <a:ext cx="383830" cy="369333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0006FB8-0E5F-84C4-9C58-E5B7FBA3B9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9101" y="3177371"/>
                  <a:ext cx="383830" cy="36933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8D34C9-32BD-8C8D-7D2B-58A359A426E5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>
              <a:off x="3484348" y="2616367"/>
              <a:ext cx="1734753" cy="745671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5A237AE-77C7-E235-9B15-C03135A7ED8A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8" y="3371463"/>
              <a:ext cx="1686630" cy="23917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7A17DE5-67EE-FB52-F16B-EAC2E26BCB1D}"/>
                </a:ext>
              </a:extLst>
            </p:cNvPr>
            <p:cNvCxnSpPr>
              <a:cxnSpLocks/>
              <a:stCxn id="9" idx="6"/>
            </p:cNvCxnSpPr>
            <p:nvPr/>
          </p:nvCxnSpPr>
          <p:spPr>
            <a:xfrm flipV="1">
              <a:off x="3460282" y="3421025"/>
              <a:ext cx="1758819" cy="63670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1ABE921-6A8F-A7C9-FE49-07457A559178}"/>
                    </a:ext>
                  </a:extLst>
                </p:cNvPr>
                <p:cNvSpPr txBox="1"/>
                <p:nvPr/>
              </p:nvSpPr>
              <p:spPr>
                <a:xfrm>
                  <a:off x="3984859" y="2597532"/>
                  <a:ext cx="428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1ABE921-6A8F-A7C9-FE49-07457A559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859" y="2597532"/>
                  <a:ext cx="42832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5C0FD2-B92B-C5CD-A5EA-0A731C39A5A2}"/>
                    </a:ext>
                  </a:extLst>
                </p:cNvPr>
                <p:cNvSpPr txBox="1"/>
                <p:nvPr/>
              </p:nvSpPr>
              <p:spPr>
                <a:xfrm>
                  <a:off x="3984859" y="3026912"/>
                  <a:ext cx="428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65C0FD2-B92B-C5CD-A5EA-0A731C39A5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859" y="3026912"/>
                  <a:ext cx="42832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8BDC142-54AE-FE17-71E1-AD61936273C3}"/>
                    </a:ext>
                  </a:extLst>
                </p:cNvPr>
                <p:cNvSpPr txBox="1"/>
                <p:nvPr/>
              </p:nvSpPr>
              <p:spPr>
                <a:xfrm>
                  <a:off x="3936733" y="3403321"/>
                  <a:ext cx="4283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8BDC142-54AE-FE17-71E1-AD6193627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6733" y="3403321"/>
                  <a:ext cx="428324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C29E5CF1-8B7F-4DFB-1DB3-31EBC33B3858}"/>
              </a:ext>
            </a:extLst>
          </p:cNvPr>
          <p:cNvSpPr txBox="1">
            <a:spLocks/>
          </p:cNvSpPr>
          <p:nvPr/>
        </p:nvSpPr>
        <p:spPr>
          <a:xfrm>
            <a:off x="822959" y="1101868"/>
            <a:ext cx="7543801" cy="476722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1313" indent="-341313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q"/>
              <a:defRPr lang="en-US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―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279D781-8B8B-C8BB-2894-35D244D8B57F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1001322" y="1756355"/>
            <a:ext cx="413509" cy="21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D431381-191E-6F47-4DC9-227D50EB436C}"/>
              </a:ext>
            </a:extLst>
          </p:cNvPr>
          <p:cNvSpPr txBox="1"/>
          <p:nvPr/>
        </p:nvSpPr>
        <p:spPr>
          <a:xfrm>
            <a:off x="95717" y="1593305"/>
            <a:ext cx="90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“Node”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3F69FFF6-5A7B-0048-65EB-E07CF3F789F9}"/>
              </a:ext>
            </a:extLst>
          </p:cNvPr>
          <p:cNvSpPr/>
          <p:nvPr/>
        </p:nvSpPr>
        <p:spPr>
          <a:xfrm rot="5400000">
            <a:off x="1574637" y="3288016"/>
            <a:ext cx="218202" cy="46650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D213F4-D7D3-A253-EB0F-BC9C2ED0F205}"/>
              </a:ext>
            </a:extLst>
          </p:cNvPr>
          <p:cNvSpPr txBox="1"/>
          <p:nvPr/>
        </p:nvSpPr>
        <p:spPr>
          <a:xfrm>
            <a:off x="1230935" y="3638817"/>
            <a:ext cx="905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“Layer”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2E35A04-2E7F-9879-3B51-20D6828E9631}"/>
              </a:ext>
            </a:extLst>
          </p:cNvPr>
          <p:cNvCxnSpPr>
            <a:cxnSpLocks/>
          </p:cNvCxnSpPr>
          <p:nvPr/>
        </p:nvCxnSpPr>
        <p:spPr>
          <a:xfrm flipH="1">
            <a:off x="2776212" y="1530238"/>
            <a:ext cx="207620" cy="228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F3BE5E0-4C6A-E43C-1E7A-51C68111079A}"/>
              </a:ext>
            </a:extLst>
          </p:cNvPr>
          <p:cNvSpPr txBox="1"/>
          <p:nvPr/>
        </p:nvSpPr>
        <p:spPr>
          <a:xfrm>
            <a:off x="2880021" y="1233148"/>
            <a:ext cx="1077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“Weight”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2DF33E-9752-78CE-FDBB-48D5DCBFEE35}"/>
                  </a:ext>
                </a:extLst>
              </p:cNvPr>
              <p:cNvSpPr txBox="1"/>
              <p:nvPr/>
            </p:nvSpPr>
            <p:spPr>
              <a:xfrm>
                <a:off x="3902147" y="2230928"/>
                <a:ext cx="49564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⟨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92DF33E-9752-78CE-FDBB-48D5DCBF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147" y="2230928"/>
                <a:ext cx="4956427" cy="369332"/>
              </a:xfrm>
              <a:prstGeom prst="rect">
                <a:avLst/>
              </a:prstGeom>
              <a:blipFill>
                <a:blip r:embed="rId10"/>
                <a:stretch>
                  <a:fillRect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9F5C879-1FB1-1017-5E5E-B102B9BB722A}"/>
              </a:ext>
            </a:extLst>
          </p:cNvPr>
          <p:cNvCxnSpPr>
            <a:cxnSpLocks/>
          </p:cNvCxnSpPr>
          <p:nvPr/>
        </p:nvCxnSpPr>
        <p:spPr>
          <a:xfrm flipH="1">
            <a:off x="4316507" y="1962637"/>
            <a:ext cx="202554" cy="337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1B1AC18-DFBF-03C0-16B1-89985D3AB037}"/>
                  </a:ext>
                </a:extLst>
              </p:cNvPr>
              <p:cNvSpPr txBox="1"/>
              <p:nvPr/>
            </p:nvSpPr>
            <p:spPr>
              <a:xfrm>
                <a:off x="4425582" y="1630593"/>
                <a:ext cx="27981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/>
                  <a:t>: “Activation Function”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1B1AC18-DFBF-03C0-16B1-89985D3AB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582" y="1630593"/>
                <a:ext cx="2798178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FEE6DCD7-3E2D-8843-C105-D7865BD658BD}"/>
              </a:ext>
            </a:extLst>
          </p:cNvPr>
          <p:cNvGrpSpPr/>
          <p:nvPr/>
        </p:nvGrpSpPr>
        <p:grpSpPr>
          <a:xfrm>
            <a:off x="3545018" y="3329669"/>
            <a:ext cx="5212080" cy="2833853"/>
            <a:chOff x="2979516" y="3290751"/>
            <a:chExt cx="5212080" cy="28338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6AF68B6-7A30-A5CD-0A4A-D1B855316AE0}"/>
                    </a:ext>
                  </a:extLst>
                </p:cNvPr>
                <p:cNvSpPr txBox="1"/>
                <p:nvPr/>
              </p:nvSpPr>
              <p:spPr>
                <a:xfrm>
                  <a:off x="2979516" y="3290751"/>
                  <a:ext cx="5212080" cy="283385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Activation Functions Used:</a:t>
                  </a:r>
                </a:p>
                <a:p>
                  <a:endParaRPr lang="en-US" sz="2400" dirty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dirty="0"/>
                    <a:t>Linear: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a14:m>
                  <a:endParaRPr lang="en-US" dirty="0"/>
                </a:p>
                <a:p>
                  <a:pPr marL="342900" indent="-342900">
                    <a:buFont typeface="+mj-lt"/>
                    <a:buAutoNum type="arabicPeriod"/>
                  </a:pPr>
                  <a:endParaRPr lang="en-US" dirty="0"/>
                </a:p>
                <a:p>
                  <a:pPr marL="342900" indent="-342900">
                    <a:buFont typeface="+mj-lt"/>
                    <a:buAutoNum type="arabicPeriod"/>
                  </a:pPr>
                  <a:endParaRPr lang="en-US" dirty="0"/>
                </a:p>
                <a:p>
                  <a:pPr marL="342900" indent="-342900">
                    <a:buFont typeface="+mj-lt"/>
                    <a:buAutoNum type="arabicPeriod"/>
                  </a:pPr>
                  <a:endParaRPr lang="en-US" dirty="0"/>
                </a:p>
                <a:p>
                  <a:pPr marL="342900" indent="-342900">
                    <a:buFont typeface="+mj-lt"/>
                    <a:buAutoNum type="arabicPeriod"/>
                  </a:pPr>
                  <a:r>
                    <a:rPr lang="en-US" dirty="0" err="1"/>
                    <a:t>ReLu</a:t>
                  </a:r>
                  <a:r>
                    <a:rPr lang="en-US" dirty="0"/>
                    <a:t>: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</m:eqArr>
                        </m:e>
                      </m:d>
                    </m:oMath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6AF68B6-7A30-A5CD-0A4A-D1B855316A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9516" y="3290751"/>
                  <a:ext cx="5212080" cy="2833853"/>
                </a:xfrm>
                <a:prstGeom prst="rect">
                  <a:avLst/>
                </a:prstGeom>
                <a:blipFill>
                  <a:blip r:embed="rId12"/>
                  <a:stretch>
                    <a:fillRect l="-1750" t="-1499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2" name="Picture 51" descr="Chart, line chart&#10;&#10;Description automatically generated">
              <a:extLst>
                <a:ext uri="{FF2B5EF4-FFF2-40B4-BE49-F238E27FC236}">
                  <a16:creationId xmlns:a16="http://schemas.microsoft.com/office/drawing/2014/main" id="{6F9C29AA-ECD6-C538-1CF4-B3B5D7D14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41488" y="3661083"/>
              <a:ext cx="1564540" cy="1173405"/>
            </a:xfrm>
            <a:prstGeom prst="rect">
              <a:avLst/>
            </a:prstGeom>
          </p:spPr>
        </p:pic>
        <p:pic>
          <p:nvPicPr>
            <p:cNvPr id="54" name="Picture 53" descr="Chart, line chart&#10;&#10;Description automatically generated">
              <a:extLst>
                <a:ext uri="{FF2B5EF4-FFF2-40B4-BE49-F238E27FC236}">
                  <a16:creationId xmlns:a16="http://schemas.microsoft.com/office/drawing/2014/main" id="{BED31748-7037-0CAD-784D-EB8265CC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41489" y="4921152"/>
              <a:ext cx="1564539" cy="11734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36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 animBg="1"/>
      <p:bldP spid="35" grpId="0"/>
      <p:bldP spid="39" grpId="0"/>
      <p:bldP spid="40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7A8E-6EAC-3129-B169-3D97150A3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/>
              <a:t>Neural Network Methodology: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BACD-641E-E124-B745-A5800D92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4AF28-E79A-2AC6-E113-5D40A11A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C11E4-1800-2990-71A1-E51542FA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0B0B5-5731-10FD-CEFF-2BD09B8E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FA4A04E-768E-5E0B-EB82-01147DFD69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62838"/>
              </p:ext>
            </p:extLst>
          </p:nvPr>
        </p:nvGraphicFramePr>
        <p:xfrm>
          <a:off x="460985" y="4126221"/>
          <a:ext cx="82575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758">
                  <a:extLst>
                    <a:ext uri="{9D8B030D-6E8A-4147-A177-3AD203B41FA5}">
                      <a16:colId xmlns:a16="http://schemas.microsoft.com/office/drawing/2014/main" val="1418635627"/>
                    </a:ext>
                  </a:extLst>
                </a:gridCol>
                <a:gridCol w="825758">
                  <a:extLst>
                    <a:ext uri="{9D8B030D-6E8A-4147-A177-3AD203B41FA5}">
                      <a16:colId xmlns:a16="http://schemas.microsoft.com/office/drawing/2014/main" val="3303794281"/>
                    </a:ext>
                  </a:extLst>
                </a:gridCol>
                <a:gridCol w="825758">
                  <a:extLst>
                    <a:ext uri="{9D8B030D-6E8A-4147-A177-3AD203B41FA5}">
                      <a16:colId xmlns:a16="http://schemas.microsoft.com/office/drawing/2014/main" val="1927627381"/>
                    </a:ext>
                  </a:extLst>
                </a:gridCol>
                <a:gridCol w="825758">
                  <a:extLst>
                    <a:ext uri="{9D8B030D-6E8A-4147-A177-3AD203B41FA5}">
                      <a16:colId xmlns:a16="http://schemas.microsoft.com/office/drawing/2014/main" val="752096123"/>
                    </a:ext>
                  </a:extLst>
                </a:gridCol>
                <a:gridCol w="825758">
                  <a:extLst>
                    <a:ext uri="{9D8B030D-6E8A-4147-A177-3AD203B41FA5}">
                      <a16:colId xmlns:a16="http://schemas.microsoft.com/office/drawing/2014/main" val="1758998468"/>
                    </a:ext>
                  </a:extLst>
                </a:gridCol>
                <a:gridCol w="825758">
                  <a:extLst>
                    <a:ext uri="{9D8B030D-6E8A-4147-A177-3AD203B41FA5}">
                      <a16:colId xmlns:a16="http://schemas.microsoft.com/office/drawing/2014/main" val="761410066"/>
                    </a:ext>
                  </a:extLst>
                </a:gridCol>
                <a:gridCol w="825758">
                  <a:extLst>
                    <a:ext uri="{9D8B030D-6E8A-4147-A177-3AD203B41FA5}">
                      <a16:colId xmlns:a16="http://schemas.microsoft.com/office/drawing/2014/main" val="917668282"/>
                    </a:ext>
                  </a:extLst>
                </a:gridCol>
                <a:gridCol w="825758">
                  <a:extLst>
                    <a:ext uri="{9D8B030D-6E8A-4147-A177-3AD203B41FA5}">
                      <a16:colId xmlns:a16="http://schemas.microsoft.com/office/drawing/2014/main" val="857984411"/>
                    </a:ext>
                  </a:extLst>
                </a:gridCol>
                <a:gridCol w="825758">
                  <a:extLst>
                    <a:ext uri="{9D8B030D-6E8A-4147-A177-3AD203B41FA5}">
                      <a16:colId xmlns:a16="http://schemas.microsoft.com/office/drawing/2014/main" val="701126284"/>
                    </a:ext>
                  </a:extLst>
                </a:gridCol>
                <a:gridCol w="825758">
                  <a:extLst>
                    <a:ext uri="{9D8B030D-6E8A-4147-A177-3AD203B41FA5}">
                      <a16:colId xmlns:a16="http://schemas.microsoft.com/office/drawing/2014/main" val="39323917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H.L.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H.L.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H.L.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H.L.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H.L.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H.L.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H.L.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Output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805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Nodes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21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Act. Fn.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ReLu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ReLu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ReLu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ReLu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ReLu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ReLu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ReLu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104034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D8FED58E-7B96-2A5B-C123-3665C1413C56}"/>
              </a:ext>
            </a:extLst>
          </p:cNvPr>
          <p:cNvGrpSpPr/>
          <p:nvPr/>
        </p:nvGrpSpPr>
        <p:grpSpPr>
          <a:xfrm>
            <a:off x="1703807" y="2074232"/>
            <a:ext cx="5736386" cy="1743120"/>
            <a:chOff x="1994475" y="4409693"/>
            <a:chExt cx="5736386" cy="174312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3E54B05-AE4D-68CD-4841-8A11ED771535}"/>
                </a:ext>
              </a:extLst>
            </p:cNvPr>
            <p:cNvSpPr/>
            <p:nvPr/>
          </p:nvSpPr>
          <p:spPr>
            <a:xfrm>
              <a:off x="1994479" y="4767809"/>
              <a:ext cx="269319" cy="2810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D370D84-4E6C-E0E0-AE43-8CEE22CEDFB6}"/>
                </a:ext>
              </a:extLst>
            </p:cNvPr>
            <p:cNvSpPr/>
            <p:nvPr/>
          </p:nvSpPr>
          <p:spPr>
            <a:xfrm>
              <a:off x="1994475" y="5522584"/>
              <a:ext cx="269319" cy="28108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370EEED-96B6-1A5E-0999-969CE10FB794}"/>
                </a:ext>
              </a:extLst>
            </p:cNvPr>
            <p:cNvSpPr/>
            <p:nvPr/>
          </p:nvSpPr>
          <p:spPr>
            <a:xfrm>
              <a:off x="3530074" y="4409693"/>
              <a:ext cx="269319" cy="281088"/>
            </a:xfrm>
            <a:prstGeom prst="ellipse">
              <a:avLst/>
            </a:prstGeom>
            <a:solidFill>
              <a:srgbClr val="0073C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C1D02E9-2359-01D5-0171-ACA992F9E00E}"/>
                </a:ext>
              </a:extLst>
            </p:cNvPr>
            <p:cNvSpPr/>
            <p:nvPr/>
          </p:nvSpPr>
          <p:spPr>
            <a:xfrm>
              <a:off x="3530074" y="5140929"/>
              <a:ext cx="269319" cy="281088"/>
            </a:xfrm>
            <a:prstGeom prst="ellipse">
              <a:avLst/>
            </a:prstGeom>
            <a:solidFill>
              <a:srgbClr val="0073C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57F535-735F-EE65-4312-8C9670DD9820}"/>
                </a:ext>
              </a:extLst>
            </p:cNvPr>
            <p:cNvSpPr/>
            <p:nvPr/>
          </p:nvSpPr>
          <p:spPr>
            <a:xfrm>
              <a:off x="3530074" y="5871725"/>
              <a:ext cx="269319" cy="281088"/>
            </a:xfrm>
            <a:prstGeom prst="ellipse">
              <a:avLst/>
            </a:prstGeom>
            <a:solidFill>
              <a:srgbClr val="0073C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D97A07-0882-4299-952F-B3CEDFB405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3797" y="4595187"/>
              <a:ext cx="1266277" cy="316251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BB23BDA-0133-02E4-BAA0-C171EB71E533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>
              <a:off x="2263795" y="4908353"/>
              <a:ext cx="1266278" cy="37312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FAD9341-BBBC-9A6A-6CE8-52A45261CB75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2263795" y="4923331"/>
              <a:ext cx="1266278" cy="1088939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4C6EE71-E518-7DE4-C9E3-388703C52A49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2263795" y="5281473"/>
              <a:ext cx="1266279" cy="35811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EFF95D-FF8B-557A-44F6-A397065FBD5A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flipV="1">
              <a:off x="2283441" y="4550237"/>
              <a:ext cx="1246632" cy="108707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18B491-DD1A-5BF5-46B9-BD2678BFC46D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>
              <a:off x="2283441" y="5637313"/>
              <a:ext cx="1246633" cy="37495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6D2105A-BA51-12F7-F17C-73C011931D98}"/>
                </a:ext>
              </a:extLst>
            </p:cNvPr>
            <p:cNvSpPr/>
            <p:nvPr/>
          </p:nvSpPr>
          <p:spPr>
            <a:xfrm>
              <a:off x="4605248" y="4409693"/>
              <a:ext cx="269319" cy="281088"/>
            </a:xfrm>
            <a:prstGeom prst="ellipse">
              <a:avLst/>
            </a:prstGeom>
            <a:solidFill>
              <a:srgbClr val="0073C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64AC418-5080-8242-934B-553E1CD8A6F7}"/>
                </a:ext>
              </a:extLst>
            </p:cNvPr>
            <p:cNvSpPr/>
            <p:nvPr/>
          </p:nvSpPr>
          <p:spPr>
            <a:xfrm>
              <a:off x="4605248" y="5140929"/>
              <a:ext cx="269319" cy="281088"/>
            </a:xfrm>
            <a:prstGeom prst="ellipse">
              <a:avLst/>
            </a:prstGeom>
            <a:solidFill>
              <a:srgbClr val="0073C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EFFD987-1748-F148-2810-94F017E65645}"/>
                </a:ext>
              </a:extLst>
            </p:cNvPr>
            <p:cNvSpPr/>
            <p:nvPr/>
          </p:nvSpPr>
          <p:spPr>
            <a:xfrm>
              <a:off x="4605248" y="5871725"/>
              <a:ext cx="269319" cy="281088"/>
            </a:xfrm>
            <a:prstGeom prst="ellipse">
              <a:avLst/>
            </a:prstGeom>
            <a:solidFill>
              <a:srgbClr val="0073C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E6DFD88-DF4C-8CF0-A4A8-633ADCE51AFE}"/>
                </a:ext>
              </a:extLst>
            </p:cNvPr>
            <p:cNvCxnSpPr>
              <a:cxnSpLocks/>
              <a:stCxn id="11" idx="6"/>
            </p:cNvCxnSpPr>
            <p:nvPr/>
          </p:nvCxnSpPr>
          <p:spPr>
            <a:xfrm>
              <a:off x="3799393" y="4550237"/>
              <a:ext cx="805855" cy="72896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6CEC7F-D9E2-C8D4-4215-C93E7CBD1077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3812695" y="4550237"/>
              <a:ext cx="792553" cy="185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E5B078-9AFA-EA0D-C246-F475404A75A4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3812695" y="4550255"/>
              <a:ext cx="792553" cy="146201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45C3FA1-139C-162F-38AC-14B25ABF304C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3807327" y="4550237"/>
              <a:ext cx="797921" cy="72896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E7680C-56DA-46D4-63E4-4F0CF0E963BA}"/>
                </a:ext>
              </a:extLst>
            </p:cNvPr>
            <p:cNvCxnSpPr>
              <a:cxnSpLocks/>
              <a:stCxn id="12" idx="6"/>
              <a:endCxn id="21" idx="2"/>
            </p:cNvCxnSpPr>
            <p:nvPr/>
          </p:nvCxnSpPr>
          <p:spPr>
            <a:xfrm>
              <a:off x="3799393" y="5281473"/>
              <a:ext cx="805855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637171-BE7E-5128-C25A-9398AD9147B4}"/>
                </a:ext>
              </a:extLst>
            </p:cNvPr>
            <p:cNvCxnSpPr>
              <a:cxnSpLocks/>
              <a:stCxn id="12" idx="6"/>
              <a:endCxn id="22" idx="2"/>
            </p:cNvCxnSpPr>
            <p:nvPr/>
          </p:nvCxnSpPr>
          <p:spPr>
            <a:xfrm>
              <a:off x="3799393" y="5281473"/>
              <a:ext cx="805855" cy="73079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9DCCBC-001B-7E4A-0FE0-BDAF0B2D1F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7327" y="5281034"/>
              <a:ext cx="784619" cy="74978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813B383-17D0-DE73-B279-76598960CA53}"/>
                </a:ext>
              </a:extLst>
            </p:cNvPr>
            <p:cNvCxnSpPr>
              <a:cxnSpLocks/>
              <a:endCxn id="20" idx="2"/>
            </p:cNvCxnSpPr>
            <p:nvPr/>
          </p:nvCxnSpPr>
          <p:spPr>
            <a:xfrm flipV="1">
              <a:off x="3813203" y="4550238"/>
              <a:ext cx="792044" cy="1480581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6B1FE19-CE61-8859-607C-818F1323ABA8}"/>
                </a:ext>
              </a:extLst>
            </p:cNvPr>
            <p:cNvSpPr/>
            <p:nvPr/>
          </p:nvSpPr>
          <p:spPr>
            <a:xfrm>
              <a:off x="5686808" y="4409693"/>
              <a:ext cx="269319" cy="281088"/>
            </a:xfrm>
            <a:prstGeom prst="ellipse">
              <a:avLst/>
            </a:prstGeom>
            <a:solidFill>
              <a:srgbClr val="0073C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63E006D-D1F0-4F2C-10BB-FE3628619CE9}"/>
                </a:ext>
              </a:extLst>
            </p:cNvPr>
            <p:cNvSpPr/>
            <p:nvPr/>
          </p:nvSpPr>
          <p:spPr>
            <a:xfrm>
              <a:off x="5686808" y="5140929"/>
              <a:ext cx="269319" cy="281088"/>
            </a:xfrm>
            <a:prstGeom prst="ellipse">
              <a:avLst/>
            </a:prstGeom>
            <a:solidFill>
              <a:srgbClr val="0073C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6F38617-C8E5-BEBA-1071-41F42C31790F}"/>
                </a:ext>
              </a:extLst>
            </p:cNvPr>
            <p:cNvSpPr/>
            <p:nvPr/>
          </p:nvSpPr>
          <p:spPr>
            <a:xfrm>
              <a:off x="5686808" y="5871725"/>
              <a:ext cx="269319" cy="281088"/>
            </a:xfrm>
            <a:prstGeom prst="ellipse">
              <a:avLst/>
            </a:prstGeom>
            <a:solidFill>
              <a:srgbClr val="0073C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FE53CDC-D34D-9818-959C-277C5EECB11A}"/>
                </a:ext>
              </a:extLst>
            </p:cNvPr>
            <p:cNvSpPr/>
            <p:nvPr/>
          </p:nvSpPr>
          <p:spPr>
            <a:xfrm>
              <a:off x="7427666" y="5137094"/>
              <a:ext cx="303195" cy="28875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E5C87D5-F4DB-0D94-A166-6B357D27748E}"/>
                </a:ext>
              </a:extLst>
            </p:cNvPr>
            <p:cNvCxnSpPr>
              <a:cxnSpLocks/>
            </p:cNvCxnSpPr>
            <p:nvPr/>
          </p:nvCxnSpPr>
          <p:spPr>
            <a:xfrm>
              <a:off x="4869199" y="4550237"/>
              <a:ext cx="805855" cy="72896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409FD46-F38B-9C47-188F-E51AF4964E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2501" y="4550237"/>
              <a:ext cx="792553" cy="185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BF8A4C-D436-EF87-91E0-9E2374CD959E}"/>
                </a:ext>
              </a:extLst>
            </p:cNvPr>
            <p:cNvCxnSpPr>
              <a:cxnSpLocks/>
            </p:cNvCxnSpPr>
            <p:nvPr/>
          </p:nvCxnSpPr>
          <p:spPr>
            <a:xfrm>
              <a:off x="4882501" y="4550255"/>
              <a:ext cx="792553" cy="146201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F42A0E6-0784-2D5D-2DBF-7EE6F056B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3010" y="4547961"/>
              <a:ext cx="797921" cy="72896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613322-1350-5625-A802-CBB097894E9A}"/>
                </a:ext>
              </a:extLst>
            </p:cNvPr>
            <p:cNvCxnSpPr>
              <a:cxnSpLocks/>
            </p:cNvCxnSpPr>
            <p:nvPr/>
          </p:nvCxnSpPr>
          <p:spPr>
            <a:xfrm>
              <a:off x="4875076" y="5279197"/>
              <a:ext cx="805855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FE42166A-ACD0-0F27-64BF-44B5E50E1909}"/>
                </a:ext>
              </a:extLst>
            </p:cNvPr>
            <p:cNvCxnSpPr>
              <a:cxnSpLocks/>
            </p:cNvCxnSpPr>
            <p:nvPr/>
          </p:nvCxnSpPr>
          <p:spPr>
            <a:xfrm>
              <a:off x="4875076" y="5279197"/>
              <a:ext cx="805855" cy="730796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28B4994-0BBA-44AE-A550-CE474BB466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74567" y="5281034"/>
              <a:ext cx="784619" cy="749785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2AC2F16-8458-3925-366D-2EDA563DD2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0443" y="4550238"/>
              <a:ext cx="792044" cy="1480581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AC18884-7E31-739A-E6BE-ACE01E2B2E95}"/>
                </a:ext>
              </a:extLst>
            </p:cNvPr>
            <p:cNvCxnSpPr>
              <a:cxnSpLocks/>
            </p:cNvCxnSpPr>
            <p:nvPr/>
          </p:nvCxnSpPr>
          <p:spPr>
            <a:xfrm>
              <a:off x="5967881" y="4542367"/>
              <a:ext cx="1459785" cy="734554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CDCBBB8-DCB6-B770-80B1-051C0D4844FD}"/>
                </a:ext>
              </a:extLst>
            </p:cNvPr>
            <p:cNvCxnSpPr>
              <a:cxnSpLocks/>
            </p:cNvCxnSpPr>
            <p:nvPr/>
          </p:nvCxnSpPr>
          <p:spPr>
            <a:xfrm>
              <a:off x="5967881" y="5290527"/>
              <a:ext cx="1437715" cy="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5D3AE6E-C9F1-C37D-1C7B-82B5B5DC5215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 flipV="1">
              <a:off x="5967881" y="5281473"/>
              <a:ext cx="1459785" cy="740070"/>
            </a:xfrm>
            <a:prstGeom prst="line">
              <a:avLst/>
            </a:prstGeom>
            <a:ln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DAD4370-6734-8D92-D069-591AEE85CB25}"/>
              </a:ext>
            </a:extLst>
          </p:cNvPr>
          <p:cNvSpPr txBox="1"/>
          <p:nvPr/>
        </p:nvSpPr>
        <p:spPr>
          <a:xfrm>
            <a:off x="3239405" y="1517970"/>
            <a:ext cx="2361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Hidden Layers (H.L.)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4808DF6-17EE-A5F9-017F-80F297DADD60}"/>
              </a:ext>
            </a:extLst>
          </p:cNvPr>
          <p:cNvSpPr txBox="1"/>
          <p:nvPr/>
        </p:nvSpPr>
        <p:spPr>
          <a:xfrm>
            <a:off x="657636" y="1512529"/>
            <a:ext cx="2361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Input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335657B-F809-E879-ACFE-7934B2D9CEC0}"/>
                  </a:ext>
                </a:extLst>
              </p:cNvPr>
              <p:cNvSpPr txBox="1"/>
              <p:nvPr/>
            </p:nvSpPr>
            <p:spPr>
              <a:xfrm>
                <a:off x="6107765" y="1517626"/>
                <a:ext cx="236166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0B050"/>
                    </a:solidFill>
                  </a:rPr>
                  <a:t>Output Layer</a:t>
                </a:r>
              </a:p>
              <a:p>
                <a:pPr algn="ctr"/>
                <a:r>
                  <a:rPr lang="en-US" sz="2000" b="0" dirty="0">
                    <a:solidFill>
                      <a:srgbClr val="00B050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335657B-F809-E879-ACFE-7934B2D9C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65" y="1517626"/>
                <a:ext cx="2361660" cy="707886"/>
              </a:xfrm>
              <a:prstGeom prst="rect">
                <a:avLst/>
              </a:prstGeom>
              <a:blipFill>
                <a:blip r:embed="rId3"/>
                <a:stretch>
                  <a:fillRect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:a16="http://schemas.microsoft.com/office/drawing/2014/main" id="{49D60BB5-13EA-1D6A-ACC2-33D05EBC21F5}"/>
              </a:ext>
            </a:extLst>
          </p:cNvPr>
          <p:cNvSpPr txBox="1"/>
          <p:nvPr/>
        </p:nvSpPr>
        <p:spPr>
          <a:xfrm>
            <a:off x="128080" y="2618294"/>
            <a:ext cx="138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 Drawn to Scale</a:t>
            </a:r>
          </a:p>
        </p:txBody>
      </p:sp>
      <p:cxnSp>
        <p:nvCxnSpPr>
          <p:cNvPr id="3072" name="Straight Arrow Connector 3071">
            <a:extLst>
              <a:ext uri="{FF2B5EF4-FFF2-40B4-BE49-F238E27FC236}">
                <a16:creationId xmlns:a16="http://schemas.microsoft.com/office/drawing/2014/main" id="{81471478-C0C5-60A0-040F-A22DBB28DDC6}"/>
              </a:ext>
            </a:extLst>
          </p:cNvPr>
          <p:cNvCxnSpPr>
            <a:cxnSpLocks/>
          </p:cNvCxnSpPr>
          <p:nvPr/>
        </p:nvCxnSpPr>
        <p:spPr>
          <a:xfrm flipV="1">
            <a:off x="7837714" y="5373831"/>
            <a:ext cx="247441" cy="429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5" name="TextBox 3074">
            <a:extLst>
              <a:ext uri="{FF2B5EF4-FFF2-40B4-BE49-F238E27FC236}">
                <a16:creationId xmlns:a16="http://schemas.microsoft.com/office/drawing/2014/main" id="{40B8DFAD-4335-18EC-9F7B-F9A3BE5CB889}"/>
              </a:ext>
            </a:extLst>
          </p:cNvPr>
          <p:cNvSpPr txBox="1"/>
          <p:nvPr/>
        </p:nvSpPr>
        <p:spPr>
          <a:xfrm>
            <a:off x="6458027" y="5715241"/>
            <a:ext cx="261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Almost always use for regression problems</a:t>
            </a:r>
          </a:p>
        </p:txBody>
      </p:sp>
    </p:spTree>
    <p:extLst>
      <p:ext uri="{BB962C8B-B14F-4D97-AF65-F5344CB8AC3E}">
        <p14:creationId xmlns:p14="http://schemas.microsoft.com/office/powerpoint/2010/main" val="28086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DBE5-3BEF-5506-FD73-C5FD5A47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24847-1DC7-9819-6BDC-C07F8135C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dirty="0"/>
              <a:t>Hometown: Wausau, WI</a:t>
            </a:r>
          </a:p>
          <a:p>
            <a:pPr>
              <a:buClr>
                <a:schemeClr val="accent2"/>
              </a:buClr>
            </a:pPr>
            <a:r>
              <a:rPr lang="en-US" dirty="0"/>
              <a:t>Undergraduate: Engineering Mechanics and CS Certificate</a:t>
            </a:r>
          </a:p>
          <a:p>
            <a:pPr>
              <a:buClr>
                <a:schemeClr val="accent2"/>
              </a:buClr>
            </a:pPr>
            <a:r>
              <a:rPr lang="en-US" dirty="0"/>
              <a:t>Hobbies: Fishing, golfing, playing the guitar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04F6E-722C-96F2-289A-F00AA208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F315F-E508-2BA6-9892-7656DA4A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38F7A-25AF-2207-1FB7-45595720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4098" name="Picture 2" descr="Amazon.com: Wisconsin Artwood State Magnet Collectible Souvenir by Classic  Magnets : Home &amp; Kitchen">
            <a:extLst>
              <a:ext uri="{FF2B5EF4-FFF2-40B4-BE49-F238E27FC236}">
                <a16:creationId xmlns:a16="http://schemas.microsoft.com/office/drawing/2014/main" id="{D53E2C1D-18EC-B25D-D6BF-2D696A4A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51" y="2827851"/>
            <a:ext cx="3100230" cy="310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EF5CE3E9-EAC5-18FC-A18E-5AB1C0997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412" y="2894753"/>
            <a:ext cx="3955234" cy="29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4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C1AC-F312-D118-AFBC-FA33EE0A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 Methodology: Inputs 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EA3C2-8806-8493-ADE5-9AC8821B3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72943-A604-4246-62E3-2DC7EA6F3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28561-E72C-98B3-1071-4016CA17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4CE6B40-ABFB-0A7B-A945-ACA59284C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Break each day up into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𝑁𝑁</m:t>
                        </m:r>
                      </m:sup>
                    </m:sSubSup>
                  </m:oMath>
                </a14:m>
                <a:r>
                  <a:rPr lang="en-US" dirty="0"/>
                  <a:t> divisions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𝑑𝑖𝑣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𝑁𝑁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 below)</a:t>
                </a:r>
              </a:p>
              <a:p>
                <a:r>
                  <a:rPr lang="en-US" dirty="0"/>
                  <a:t>Compute integral of each division using unnormalized data</a:t>
                </a:r>
              </a:p>
              <a:p>
                <a:pPr lvl="1"/>
                <a:r>
                  <a:rPr lang="en-US" dirty="0"/>
                  <a:t>Data is not normalized because we want the NN to perform well for weather/price files it wasn’t trained with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44CE6B40-ABFB-0A7B-A945-ACA59284C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62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529EE4F0-59DD-550A-34C2-3DE3C6D8C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808" y="2961491"/>
            <a:ext cx="6002384" cy="33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88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CD20-F54B-0A06-3EAD-67221B3B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CFF9C-4166-8228-8C4B-4800E9D0A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0060F-E587-996D-4B7E-B40AFB30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B817-9105-4425-BF9A-055B9252BA5D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90010-E589-AF73-0562-69F0C0B1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125B-E4D4-376B-278B-F9AF5D90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679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49C6-2D17-0D95-0855-73B6DA229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Goals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8EF934-011D-6F1F-613C-6A4AD2F2B0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Investigate the performance of a trained neural network with testing data</a:t>
                </a:r>
              </a:p>
              <a:p>
                <a:pPr lvl="1"/>
                <a:r>
                  <a:rPr lang="en-US" dirty="0"/>
                  <a:t>“Testing Data”: Data that was not used to train the neural network</a:t>
                </a:r>
              </a:p>
              <a:p>
                <a:endParaRPr lang="en-US" dirty="0"/>
              </a:p>
              <a:p>
                <a:r>
                  <a:rPr lang="en-US" dirty="0"/>
                  <a:t>Determine if using 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from the neural network as a feature improves simulation accuracy</a:t>
                </a:r>
              </a:p>
              <a:p>
                <a:endParaRPr lang="en-US" dirty="0"/>
              </a:p>
              <a:p>
                <a:r>
                  <a:rPr lang="en-US" dirty="0"/>
                  <a:t>Explore how the (imperfect) neural network approach compares to using perfect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a feature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8EF934-011D-6F1F-613C-6A4AD2F2B0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62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B5CD-0FD8-2EF1-A0E9-8B351B06D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4A751-7858-4C19-A416-574CDCB3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F4AD0-E515-F0C7-BC0D-E8111E1A7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0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785C6-06C3-0DBD-C964-66F411A83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Overview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31170-2D2D-C841-DC89-2BD3D4F062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01868"/>
                <a:ext cx="7543801" cy="5065602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Run annual simulations for one training and eleven testing weather files (same price profile used for all simulations)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Use the weather and price data corresponding to the first simulation along with its output to train the neural network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Use the trained neural network 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the remaining eleven sets of testing data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Run data clustering approach (30 clusters) to simulate the eleven sets of testing data using features of weather, price, and:</a:t>
                </a:r>
              </a:p>
              <a:p>
                <a:pPr marL="865695" lvl="3" indent="-457200">
                  <a:buClr>
                    <a:schemeClr val="accent2"/>
                  </a:buClr>
                  <a:buFont typeface="+mj-lt"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predicted using the neural network (imperfect)</a:t>
                </a:r>
              </a:p>
              <a:p>
                <a:pPr marL="865695" lvl="3" indent="-457200">
                  <a:buClr>
                    <a:schemeClr val="accent2"/>
                  </a:buClr>
                  <a:buFont typeface="+mj-lt"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taken from the annual simulation (perfect)</a:t>
                </a:r>
              </a:p>
              <a:p>
                <a:pPr marL="865695" lvl="3" indent="-457200">
                  <a:buClr>
                    <a:schemeClr val="accent2"/>
                  </a:buClr>
                  <a:buFont typeface="+mj-lt"/>
                  <a:buAutoNum type="roman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not used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C31170-2D2D-C841-DC89-2BD3D4F062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01868"/>
                <a:ext cx="7543801" cy="5065602"/>
              </a:xfrm>
              <a:blipFill>
                <a:blip r:embed="rId3"/>
                <a:stretch>
                  <a:fillRect l="-2504" t="-2407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7442C0-094D-19D7-B106-4DEB6866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EDB29-E452-FB3A-E9C5-ABCC654D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FDD13-3689-E733-6B9C-1074F6CBE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252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CD20-F54B-0A06-3EAD-67221B3B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CFF9C-4166-8228-8C4B-4800E9D0A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0060F-E587-996D-4B7E-B40AFB30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B817-9105-4425-BF9A-055B9252BA5D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90010-E589-AF73-0562-69F0C0B1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125B-E4D4-376B-278B-F9AF5D90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130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5CC83-645B-02A4-05D0-52D6DFD6B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Neural Network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5B49E-5A01-A917-175E-EEFF1EA5D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01868"/>
            <a:ext cx="7543801" cy="3797391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4E2F1-632B-4D6B-9ADC-89A8B7B9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C7BB-09D5-6649-90A1-A5F46CF42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Matt Tuman: UW-Madison - Dept. of Mechanical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7835C-B9B9-DBE5-BB02-82CBB3EE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8" name="Picture 7" descr="Chart, bar chart, histogram&#10;&#10;Description automatically generated">
            <a:extLst>
              <a:ext uri="{FF2B5EF4-FFF2-40B4-BE49-F238E27FC236}">
                <a16:creationId xmlns:a16="http://schemas.microsoft.com/office/drawing/2014/main" id="{8A9D29E2-D332-CB27-305A-6AABF2E07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11" y="1220702"/>
            <a:ext cx="3816952" cy="2872026"/>
          </a:xfrm>
          <a:prstGeom prst="rect">
            <a:avLst/>
          </a:prstGeom>
        </p:spPr>
      </p:pic>
      <p:pic>
        <p:nvPicPr>
          <p:cNvPr id="9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4E170382-79B8-C808-BE16-00FFE297A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38" y="1220702"/>
            <a:ext cx="3816952" cy="28720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5B8A4C-63F6-E307-DF97-61A26F7842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82"/>
          <a:stretch/>
        </p:blipFill>
        <p:spPr>
          <a:xfrm>
            <a:off x="630038" y="4117502"/>
            <a:ext cx="3816952" cy="26771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0170F3-4903-1C91-95B9-F72212A98F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482"/>
          <a:stretch/>
        </p:blipFill>
        <p:spPr>
          <a:xfrm>
            <a:off x="4742729" y="4092728"/>
            <a:ext cx="3816952" cy="26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AAAA-C35D-951D-52E9-848202D9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Neural Network Validation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2DB65-BC7D-6044-338C-F886DD493F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01868"/>
                <a:ext cx="7543801" cy="4585918"/>
              </a:xfrm>
            </p:spPr>
            <p:txBody>
              <a:bodyPr/>
              <a:lstStyle/>
              <a:p>
                <a:r>
                  <a:rPr lang="en-US" dirty="0"/>
                  <a:t>Compute error as a percentage of the total TES capacity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𝑒𝑟𝑟𝑜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𝑇𝐸𝑆</m:t>
                          </m:r>
                        </m:sub>
                      </m:sSub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,  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𝑠𝑖𝑚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𝑁𝑁</m:t>
                                      </m:r>
                                      <m:r>
                                        <a:rPr lang="en-US" sz="1800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Arial" panose="020B0604020202020204" pitchFamily="34" charset="0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𝑇𝐸𝑆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𝑚𝑎𝑥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.  </m:t>
                                  </m:r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𝑐𝑎𝑝𝑎𝑐𝑖𝑡𝑦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∗100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Results:</a:t>
                </a:r>
              </a:p>
              <a:p>
                <a:pPr lvl="1"/>
                <a:r>
                  <a:rPr lang="en-US" dirty="0"/>
                  <a:t>Training Set Error: 7.4 %</a:t>
                </a:r>
              </a:p>
              <a:p>
                <a:pPr lvl="1"/>
                <a:r>
                  <a:rPr lang="en-US" dirty="0"/>
                  <a:t>Average Testing Set Error: 8.3%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r>
                  <a:rPr lang="en-US" dirty="0"/>
                  <a:t>Conclusion:</a:t>
                </a:r>
              </a:p>
              <a:p>
                <a:pPr lvl="1"/>
                <a:r>
                  <a:rPr lang="en-US" dirty="0"/>
                  <a:t>Trained neural network performs very well with untrained data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2DB65-BC7D-6044-338C-F886DD493F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01868"/>
                <a:ext cx="7543801" cy="4585918"/>
              </a:xfrm>
              <a:blipFill>
                <a:blip r:embed="rId3"/>
                <a:stretch>
                  <a:fillRect l="-2262" t="-1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377A0-7F28-FF91-F393-E6A7517A6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C9CD-BEEB-B0A8-9F3F-7661DB15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548E6-4EBA-225D-9D82-CAF3B84D4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90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DA78-B914-10D3-A098-81AC83E0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Data Clustering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569F6F-B73D-1904-F618-DFC32B8A2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Error metrics utilized: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Total Absolute Revenue Percent Error: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% 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𝑒𝑟𝑟𝑜𝑟</m:t>
                      </m:r>
                      <m:r>
                        <a:rPr lang="en-US" sz="1800" i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𝑟𝑒𝑣𝑒𝑛𝑢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𝑓𝑢𝑙𝑙</m:t>
                                  </m:r>
                                </m:sub>
                              </m:s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𝑟𝑒𝑣𝑒𝑛𝑢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Arial" panose="020B0604020202020204" pitchFamily="34" charset="0"/>
                                    </a:rPr>
                                    <m:t>𝑐𝑙𝑢𝑠𝑡𝑒𝑟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𝑟𝑒𝑣𝑒𝑛𝑢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Arial" panose="020B0604020202020204" pitchFamily="34" charset="0"/>
                                </a:rPr>
                                <m:t>𝑓𝑢𝑙𝑙</m:t>
                              </m:r>
                            </m:sub>
                          </m:sSub>
                        </m:den>
                      </m:f>
                      <m:r>
                        <a:rPr lang="en-US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∗100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Mean Squared Error of Daily Revenue: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𝑑𝑎𝑦𝑠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𝑑𝑎𝑦𝑠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𝑟𝑒𝑣𝑒𝑛𝑢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𝑓𝑢𝑙𝑙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𝑟𝑒𝑣𝑒𝑛𝑢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𝑐𝑙𝑢𝑠𝑡𝑒𝑟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569F6F-B73D-1904-F618-DFC32B8A2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62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E31A-DC9D-374B-5607-9062F2C9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23A9D-3976-24AE-B32F-A28A383E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93A6B-91D2-4EF1-E16B-BC4A3089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706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DA78-B914-10D3-A098-81AC83E02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Data Clustering Simulations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569F6F-B73D-1904-F618-DFC32B8A2D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endParaRPr lang="en-US" sz="2200" dirty="0"/>
              </a:p>
              <a:p>
                <a:r>
                  <a:rPr lang="en-US" sz="2200" dirty="0"/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/>
                  <a:t> as an additional feature improves simulation accuracy!</a:t>
                </a:r>
              </a:p>
              <a:p>
                <a:pPr lvl="1"/>
                <a:r>
                  <a:rPr lang="en-US" sz="1800" dirty="0"/>
                  <a:t>Imperfect NN-predicted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results in slight loss of accuracy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569F6F-B73D-1904-F618-DFC32B8A2D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BE31A-DC9D-374B-5607-9062F2C9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23A9D-3976-24AE-B32F-A28A383EC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93A6B-91D2-4EF1-E16B-BC4A3089D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CA290885-7669-F91A-7872-035A171BC2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3814609"/>
                  </p:ext>
                </p:extLst>
              </p:nvPr>
            </p:nvGraphicFramePr>
            <p:xfrm>
              <a:off x="1524000" y="1725331"/>
              <a:ext cx="6096000" cy="20269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99632322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428291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0671307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Features for Clustering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Average Percent Error [%]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Average Mean Squared Error  [Revenue Units]</a:t>
                          </a:r>
                          <a:r>
                            <a:rPr lang="en-US" sz="1800" b="1" baseline="30000" dirty="0">
                              <a:effectLst/>
                            </a:rPr>
                            <a:t> 2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686927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No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4.67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30882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84114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Predicted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3.86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30538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69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bg1"/>
                              </a:solidFill>
                            </a:rPr>
                            <a:t>Perfect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oMath>
                          </a14:m>
                          <a:endParaRPr lang="en-US" b="1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26938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91863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CA290885-7669-F91A-7872-035A171BC2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3814609"/>
                  </p:ext>
                </p:extLst>
              </p:nvPr>
            </p:nvGraphicFramePr>
            <p:xfrm>
              <a:off x="1524000" y="1725331"/>
              <a:ext cx="6096000" cy="20269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99632322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342829183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06713076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Features for Clustering</a:t>
                          </a:r>
                        </a:p>
                      </a:txBody>
                      <a:tcPr anchor="ctr">
                        <a:solidFill>
                          <a:schemeClr val="accent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Average Percent Error [%]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Average Mean Squared Error  [Revenue Units]</a:t>
                          </a:r>
                          <a:r>
                            <a:rPr lang="en-US" sz="1800" b="1" baseline="30000" dirty="0">
                              <a:effectLst/>
                            </a:rPr>
                            <a:t> 2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686927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01" t="-254098" r="-201802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4.67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30882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184114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01" t="-354098" r="-20180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3.86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30538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96952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601" t="-454098" r="-20180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3.23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26938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6918636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4502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2C2B4-949C-C4BA-A621-1AA90B452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5FA88-32B6-D992-065F-D9F30A2BA2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deep neural network can be utilized to predict TES inventory at the beginning of a day relatively well</a:t>
                </a:r>
              </a:p>
              <a:p>
                <a:endParaRPr lang="en-US" dirty="0"/>
              </a:p>
              <a:p>
                <a:r>
                  <a:rPr lang="en-US" dirty="0"/>
                  <a:t>Utilizing TES inventory at the beginning of a day as an additional feature improves the simulation accuracy of the data clustering approach</a:t>
                </a:r>
              </a:p>
              <a:p>
                <a:pPr lvl="1"/>
                <a:r>
                  <a:rPr lang="en-US" dirty="0"/>
                  <a:t>NN-predicted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one way to accomplish this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25FA88-32B6-D992-065F-D9F30A2BA2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62" t="-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7C118-A525-648D-7FC9-68F1685D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685CB-FEF7-A19D-69F9-38A0802F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A0150-50D5-9F43-911F-42F8B949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456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DBCC3-34D5-B4FD-1599-698800B9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Background: Concentrating Solar Power (CSP)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0C79-EC6D-5A29-2219-C5DB8E99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8" y="1101868"/>
            <a:ext cx="3270071" cy="4767226"/>
          </a:xfrm>
        </p:spPr>
        <p:txBody>
          <a:bodyPr>
            <a:normAutofit/>
          </a:bodyPr>
          <a:lstStyle/>
          <a:p>
            <a:r>
              <a:rPr lang="en-US" sz="2200" dirty="0"/>
              <a:t>Utilize heat from the sun as the input for a  power cycle to produce electricity</a:t>
            </a:r>
          </a:p>
          <a:p>
            <a:r>
              <a:rPr lang="en-US" sz="2200" dirty="0"/>
              <a:t>Main Benefit: Thermal Energy Storage (TES)</a:t>
            </a:r>
          </a:p>
          <a:p>
            <a:pPr lvl="1"/>
            <a:r>
              <a:rPr lang="en-US" sz="1800" dirty="0"/>
              <a:t>Can dispatch electricity to meet demand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699DE-0F93-9A92-1E16-0C57E0855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84E41-024C-4638-B209-C2465CCFD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E5F8A-F309-903F-AC24-7062CB4DA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9" name="Picture 4" descr="Fig. 1">
            <a:extLst>
              <a:ext uri="{FF2B5EF4-FFF2-40B4-BE49-F238E27FC236}">
                <a16:creationId xmlns:a16="http://schemas.microsoft.com/office/drawing/2014/main" id="{0462E4B4-209B-F3FE-491D-FB2F20E880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96"/>
          <a:stretch/>
        </p:blipFill>
        <p:spPr bwMode="auto">
          <a:xfrm>
            <a:off x="4149698" y="1446212"/>
            <a:ext cx="4859186" cy="350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838A003-194A-FA83-002B-7DC58176F20A}"/>
              </a:ext>
            </a:extLst>
          </p:cNvPr>
          <p:cNvSpPr txBox="1"/>
          <p:nvPr/>
        </p:nvSpPr>
        <p:spPr>
          <a:xfrm>
            <a:off x="8636558" y="5314379"/>
            <a:ext cx="507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5060309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555A-751A-8E0D-2FBB-4CFA8100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1ABC9-A16F-8E60-E845-A67711967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" y="1101868"/>
            <a:ext cx="8938009" cy="476722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b="0" i="0" dirty="0">
                <a:solidFill>
                  <a:schemeClr val="tx1"/>
                </a:solidFill>
                <a:effectLst/>
                <a:latin typeface="-apple-system"/>
              </a:rPr>
              <a:t>Hamilton, W.T., Husted, M.A., Newman, A.M. </a:t>
            </a:r>
            <a:r>
              <a:rPr lang="en-US" sz="1600" b="0" i="1" dirty="0">
                <a:solidFill>
                  <a:schemeClr val="tx1"/>
                </a:solidFill>
                <a:effectLst/>
                <a:latin typeface="-apple-system"/>
              </a:rPr>
              <a:t>et al.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-apple-system"/>
              </a:rPr>
              <a:t> ”Dispatch optimization of concentrating solar power with utility-scale photovoltaics”. </a:t>
            </a:r>
            <a:r>
              <a:rPr lang="en-US" sz="1600" b="0" i="1" dirty="0" err="1">
                <a:solidFill>
                  <a:schemeClr val="tx1"/>
                </a:solidFill>
                <a:effectLst/>
                <a:latin typeface="-apple-system"/>
              </a:rPr>
              <a:t>Optim</a:t>
            </a:r>
            <a:r>
              <a:rPr lang="en-US" sz="1600" b="0" i="1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en-US" sz="1600" b="0" i="1" dirty="0" err="1">
                <a:solidFill>
                  <a:schemeClr val="tx1"/>
                </a:solidFill>
                <a:effectLst/>
                <a:latin typeface="-apple-system"/>
              </a:rPr>
              <a:t>Eng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-apple-system"/>
              </a:rPr>
              <a:t> </a:t>
            </a:r>
            <a:r>
              <a:rPr lang="en-US" sz="1600" b="1" i="0" dirty="0">
                <a:solidFill>
                  <a:schemeClr val="tx1"/>
                </a:solidFill>
                <a:effectLst/>
                <a:latin typeface="-apple-system"/>
              </a:rPr>
              <a:t>21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-apple-system"/>
              </a:rPr>
              <a:t>, 335–369 (2020). </a:t>
            </a:r>
            <a:r>
              <a:rPr lang="en-US" sz="1600" b="0" i="0" dirty="0">
                <a:solidFill>
                  <a:schemeClr val="tx1"/>
                </a:solidFill>
                <a:effectLst/>
                <a:latin typeface="-apple-system"/>
                <a:hlinkClick r:id="rId2"/>
              </a:rPr>
              <a:t>https://doi-org.ezproxy.library.wisc.edu/10.1007/s11081-019-09449-y</a:t>
            </a:r>
            <a:endParaRPr lang="en-US" sz="1600" b="0" i="0" dirty="0">
              <a:solidFill>
                <a:schemeClr val="tx1"/>
              </a:solidFill>
              <a:effectLst/>
              <a:latin typeface="-apple-system"/>
            </a:endParaRP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dirty="0">
                <a:effectLst/>
                <a:hlinkClick r:id="rId3"/>
              </a:rPr>
              <a:t>https://www.caiso.com/TodaysOutlook/Pages/default.aspx#section-net-demand-trend</a:t>
            </a:r>
            <a:r>
              <a:rPr lang="en-US" sz="1600" dirty="0">
                <a:effectLst/>
              </a:rPr>
              <a:t> </a:t>
            </a: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dirty="0">
                <a:effectLst/>
              </a:rPr>
              <a:t>“Renewable power generation costs in 2021”. IRENA </a:t>
            </a:r>
            <a:r>
              <a:rPr lang="en-US" sz="1600" dirty="0"/>
              <a:t>Int</a:t>
            </a:r>
            <a:r>
              <a:rPr lang="en-US" sz="1600" dirty="0">
                <a:effectLst/>
              </a:rPr>
              <a:t>ernational Renewable Energy Agency. (2022, July). Retrieved September 8, 2022, from https://irena.org/publications/2022/Jul/Renewable-Power-Generation-Costs-in-2021 </a:t>
            </a:r>
            <a:endParaRPr lang="en-US" sz="1600" b="0" i="0" dirty="0">
              <a:solidFill>
                <a:schemeClr val="tx1"/>
              </a:solidFill>
              <a:effectLst/>
            </a:endParaRP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dirty="0">
                <a:effectLst/>
                <a:ea typeface="Arial" panose="020B0604020202020204" pitchFamily="34" charset="0"/>
              </a:rPr>
              <a:t>J. </a:t>
            </a:r>
            <a:r>
              <a:rPr lang="en-US" sz="1600" dirty="0" err="1">
                <a:effectLst/>
                <a:ea typeface="Arial" panose="020B0604020202020204" pitchFamily="34" charset="0"/>
              </a:rPr>
              <a:t>Martinek</a:t>
            </a:r>
            <a:r>
              <a:rPr lang="en-US" sz="1600" dirty="0">
                <a:effectLst/>
                <a:ea typeface="Arial" panose="020B0604020202020204" pitchFamily="34" charset="0"/>
              </a:rPr>
              <a:t>, and Michael J. Wagner. “Efficient Prediction of Concentrating Solar Power Plant Productivity Using Data Clustering.” Solar Energy 224. June (2021): pp. 730–41. </a:t>
            </a: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dirty="0">
                <a:effectLst/>
                <a:ea typeface="Arial" panose="020B0604020202020204" pitchFamily="34" charset="0"/>
              </a:rPr>
              <a:t>CAISO, 2018. California ISO Open Access Same-time Information System (OASIS). URL: </a:t>
            </a:r>
            <a:r>
              <a:rPr lang="en-US" sz="1600" u="sng" dirty="0">
                <a:solidFill>
                  <a:srgbClr val="0000FF"/>
                </a:solidFill>
                <a:effectLst/>
                <a:ea typeface="Arial" panose="020B0604020202020204" pitchFamily="34" charset="0"/>
                <a:hlinkClick r:id="rId4"/>
              </a:rPr>
              <a:t>http://oasis.caiso.com/mrioasis/logon.do</a:t>
            </a:r>
            <a:endParaRPr lang="en-US" sz="1600" u="sng" dirty="0">
              <a:solidFill>
                <a:srgbClr val="0000FF"/>
              </a:solidFill>
              <a:effectLst/>
              <a:ea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en-US" sz="1600" dirty="0">
                <a:effectLst/>
              </a:rPr>
              <a:t>Jordan, J. (2019, September 11). </a:t>
            </a:r>
            <a:r>
              <a:rPr lang="en-US" sz="1600" i="1" dirty="0">
                <a:effectLst/>
              </a:rPr>
              <a:t>Normalizing your data (specifically, input and batch normalization).Je</a:t>
            </a:r>
            <a:r>
              <a:rPr lang="en-US" sz="1600" dirty="0">
                <a:effectLst/>
              </a:rPr>
              <a:t>. Jeremy Jordan. Retrieved September 9, 2022, from </a:t>
            </a:r>
            <a:r>
              <a:rPr lang="en-US" sz="1600" dirty="0">
                <a:effectLst/>
                <a:hlinkClick r:id="rId5"/>
              </a:rPr>
              <a:t>https://www.jeremyjordan.me/batch-normalization/</a:t>
            </a:r>
            <a:endParaRPr lang="en-US" sz="1600" dirty="0">
              <a:effectLst/>
            </a:endParaRPr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endParaRPr lang="en-US" sz="1600" dirty="0"/>
          </a:p>
          <a:p>
            <a:pPr marL="342900" indent="-34290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+mj-lt"/>
              <a:buAutoNum type="arabicPeriod"/>
            </a:pPr>
            <a:endParaRPr lang="en-US" sz="160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774A-321D-4831-D734-02CB6BB1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EBC3E-B9E6-9E92-2D06-1626FF62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2110E-F3C4-06F0-897A-FD28E242A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9436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CF9D2-8112-1D37-D061-C1354A06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4F0C05-3D62-1966-3E88-3528C67C50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slides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361F3-C496-25B6-7A51-0417E08A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B817-9105-4425-BF9A-055B9252BA5D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DDDD9-8EC2-07CB-4CED-E92835397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08A06-163F-841C-F5D1-BE8C56CF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4024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5F13-3A80-BAE4-3886-9B803E25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Clustering Methodology : 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525CD-0C9A-DE1D-9F45-C646780953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2959" y="1101869"/>
                <a:ext cx="7543801" cy="2084094"/>
              </a:xfrm>
            </p:spPr>
            <p:txBody>
              <a:bodyPr/>
              <a:lstStyle/>
              <a:p>
                <a:r>
                  <a:rPr lang="en-US" sz="2200" dirty="0"/>
                  <a:t>Recall: Data from the Step 2 is normalized to a maximum of 1</a:t>
                </a:r>
              </a:p>
              <a:p>
                <a:r>
                  <a:rPr lang="en-US" sz="2200" dirty="0"/>
                  <a:t>Apply a weighting factors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to adjust relative importance of a feature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when forming clusters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sup>
                      </m:sSubSup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  <m:r>
                        <a:rPr lang="en-US" sz="22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en-US" sz="2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22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Arial" panose="020B0604020202020204" pitchFamily="34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  <a:p>
                <a:pPr marL="201168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525CD-0C9A-DE1D-9F45-C646780953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101869"/>
                <a:ext cx="7543801" cy="2084094"/>
              </a:xfrm>
              <a:blipFill>
                <a:blip r:embed="rId3"/>
                <a:stretch>
                  <a:fillRect l="-2100" t="-3801" r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8D24E-B616-7908-E08D-AC61ABA2F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C2B96-19C2-6BF6-DA2C-7408663EB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9A95E-CC2F-DD9F-592A-9E439916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12" name="Picture 11" descr="Chart, bubble chart&#10;&#10;Description automatically generated">
            <a:extLst>
              <a:ext uri="{FF2B5EF4-FFF2-40B4-BE49-F238E27FC236}">
                <a16:creationId xmlns:a16="http://schemas.microsoft.com/office/drawing/2014/main" id="{FD86E6DF-5E1D-75F7-4D3E-93E7D3CA5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5" y="3762038"/>
            <a:ext cx="3370973" cy="2528229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2213A4C8-CACF-FAD3-F702-F8B73654E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867" y="3762038"/>
            <a:ext cx="3370973" cy="252823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A7E371F-C613-9A94-B646-A656C4E87832}"/>
              </a:ext>
            </a:extLst>
          </p:cNvPr>
          <p:cNvSpPr/>
          <p:nvPr/>
        </p:nvSpPr>
        <p:spPr>
          <a:xfrm>
            <a:off x="1056442" y="5110913"/>
            <a:ext cx="673239" cy="645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ABE5A81-5E49-644F-E2FB-9851FD0B42B1}"/>
              </a:ext>
            </a:extLst>
          </p:cNvPr>
          <p:cNvSpPr/>
          <p:nvPr/>
        </p:nvSpPr>
        <p:spPr>
          <a:xfrm>
            <a:off x="2099346" y="5110913"/>
            <a:ext cx="673239" cy="6452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006631F-7516-722D-DBFE-B5ED79B7C966}"/>
              </a:ext>
            </a:extLst>
          </p:cNvPr>
          <p:cNvSpPr/>
          <p:nvPr/>
        </p:nvSpPr>
        <p:spPr>
          <a:xfrm>
            <a:off x="6092227" y="4220678"/>
            <a:ext cx="673239" cy="4317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9BF69E-A864-1439-3C17-2B09008B7602}"/>
              </a:ext>
            </a:extLst>
          </p:cNvPr>
          <p:cNvSpPr/>
          <p:nvPr/>
        </p:nvSpPr>
        <p:spPr>
          <a:xfrm>
            <a:off x="6092227" y="4719587"/>
            <a:ext cx="673239" cy="4317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0BD76C-63B3-3494-CD07-C14C9BD3ADF7}"/>
              </a:ext>
            </a:extLst>
          </p:cNvPr>
          <p:cNvSpPr txBox="1"/>
          <p:nvPr/>
        </p:nvSpPr>
        <p:spPr>
          <a:xfrm>
            <a:off x="1048694" y="3429509"/>
            <a:ext cx="136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Unweighted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713278-0B58-F46D-D0BC-D342BAC24A1A}"/>
              </a:ext>
            </a:extLst>
          </p:cNvPr>
          <p:cNvSpPr txBox="1"/>
          <p:nvPr/>
        </p:nvSpPr>
        <p:spPr>
          <a:xfrm>
            <a:off x="6638366" y="3406018"/>
            <a:ext cx="1361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Weighted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960AD06-0559-75AF-044A-E1441D54B922}"/>
              </a:ext>
            </a:extLst>
          </p:cNvPr>
          <p:cNvCxnSpPr/>
          <p:nvPr/>
        </p:nvCxnSpPr>
        <p:spPr>
          <a:xfrm>
            <a:off x="3670833" y="5500838"/>
            <a:ext cx="184805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2463C-1368-AA58-979A-CD0029A094FF}"/>
                  </a:ext>
                </a:extLst>
              </p:cNvPr>
              <p:cNvSpPr txBox="1"/>
              <p:nvPr/>
            </p:nvSpPr>
            <p:spPr>
              <a:xfrm>
                <a:off x="3891013" y="4741354"/>
                <a:ext cx="13619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=2.5</m:t>
                      </m:r>
                    </m:oMath>
                  </m:oMathPara>
                </a14:m>
                <a:endParaRPr lang="en-US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12463C-1368-AA58-979A-CD0029A0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013" y="4741354"/>
                <a:ext cx="1361974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088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5631-9F25-C1C5-DF79-DD8B2B7E0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 on Partition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2F6C-A44B-40C1-D08B-76D413198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Previous day is utilized to regulate TES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Next day is utilized for dispatch optimizer to solve over a 48-hour time horizon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68BC1-B7CC-1CBC-3D16-7D8A680D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640D4-EC35-3987-FF84-3C6D57AD1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18E67-FCED-31B7-F4BA-592931283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8" name="Picture 7" descr="Chart, line chart, histogram&#10;&#10;Description automatically generated">
            <a:extLst>
              <a:ext uri="{FF2B5EF4-FFF2-40B4-BE49-F238E27FC236}">
                <a16:creationId xmlns:a16="http://schemas.microsoft.com/office/drawing/2014/main" id="{A9F5616E-F98A-3528-C21A-4222EF6BA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1" t="6970" r="7310" b="1636"/>
          <a:stretch/>
        </p:blipFill>
        <p:spPr>
          <a:xfrm>
            <a:off x="636814" y="2152199"/>
            <a:ext cx="3167743" cy="2387144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111D74C4-7597-F0CA-5894-3D811ABA25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070" r="7775"/>
          <a:stretch/>
        </p:blipFill>
        <p:spPr>
          <a:xfrm>
            <a:off x="5153298" y="2270646"/>
            <a:ext cx="3167743" cy="2316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CAAE48-6017-EF7A-CD14-6A494774E72D}"/>
              </a:ext>
            </a:extLst>
          </p:cNvPr>
          <p:cNvSpPr txBox="1"/>
          <p:nvPr/>
        </p:nvSpPr>
        <p:spPr>
          <a:xfrm>
            <a:off x="1511324" y="1901314"/>
            <a:ext cx="1605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 Inventory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3574A0-E728-2F2A-51D7-FA25187E2D63}"/>
              </a:ext>
            </a:extLst>
          </p:cNvPr>
          <p:cNvSpPr txBox="1"/>
          <p:nvPr/>
        </p:nvSpPr>
        <p:spPr>
          <a:xfrm>
            <a:off x="5785058" y="1897628"/>
            <a:ext cx="2349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Electricity Generation</a:t>
            </a:r>
          </a:p>
        </p:txBody>
      </p:sp>
    </p:spTree>
    <p:extLst>
      <p:ext uri="{BB962C8B-B14F-4D97-AF65-F5344CB8AC3E}">
        <p14:creationId xmlns:p14="http://schemas.microsoft.com/office/powerpoint/2010/main" val="20807955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48515-7F94-61A5-1C79-124C135F4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Network Methodology: Inputs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AFB00-289A-BA4A-912C-432971ACD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Scaling: The integrated DNI features are divided by 100 to obtain a magnitude more similar to integrated price </a:t>
            </a:r>
          </a:p>
          <a:p>
            <a:r>
              <a:rPr lang="en-US" dirty="0"/>
              <a:t>Scaling Purpose: NN “learns” using gradient descent to update weights</a:t>
            </a:r>
          </a:p>
          <a:p>
            <a:pPr lvl="1"/>
            <a:r>
              <a:rPr lang="en-US" dirty="0"/>
              <a:t>Similar magnitude inputs allow the NN to “learn” at the same rate and decreases the number of iterations required to reach an optimal solution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8370C-5E2A-B8F2-127B-2009034AD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EACEB-7D59-BD05-794E-68119BBA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CB021-D469-0BEA-7B08-FF0E182A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2050" name="Picture 2" descr="Screen-Shot-2018-01-23-at-2.27.20-PM">
            <a:extLst>
              <a:ext uri="{FF2B5EF4-FFF2-40B4-BE49-F238E27FC236}">
                <a16:creationId xmlns:a16="http://schemas.microsoft.com/office/drawing/2014/main" id="{C4623325-0A27-024B-8927-4507EAF92D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3" t="29225" r="1000" b="4618"/>
          <a:stretch/>
        </p:blipFill>
        <p:spPr bwMode="auto">
          <a:xfrm>
            <a:off x="1204067" y="3646714"/>
            <a:ext cx="6735866" cy="265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0C569-F8D5-FA49-F7F8-29C2B830FF45}"/>
              </a:ext>
            </a:extLst>
          </p:cNvPr>
          <p:cNvSpPr txBox="1"/>
          <p:nvPr/>
        </p:nvSpPr>
        <p:spPr>
          <a:xfrm>
            <a:off x="7391400" y="5919642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[5]</a:t>
            </a:r>
          </a:p>
        </p:txBody>
      </p:sp>
    </p:spTree>
    <p:extLst>
      <p:ext uri="{BB962C8B-B14F-4D97-AF65-F5344CB8AC3E}">
        <p14:creationId xmlns:p14="http://schemas.microsoft.com/office/powerpoint/2010/main" val="32416235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3857-5C61-9539-F522-FC5281D2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14804-35DC-FBE2-7F4F-37360633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80CE9-A243-3A14-013F-1FE54063E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F4509-20A0-DF15-DEE4-CF00B3203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6CF942-0592-C13E-9A79-13F83EFCF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01868"/>
            <a:ext cx="7543801" cy="29725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Weather Data:</a:t>
            </a:r>
          </a:p>
          <a:p>
            <a:pPr lvl="1"/>
            <a:r>
              <a:rPr lang="en-US" dirty="0"/>
              <a:t>Training Data (1): Typical Meteorological Year (TMY) for Daggett, CA</a:t>
            </a:r>
          </a:p>
          <a:p>
            <a:pPr lvl="1"/>
            <a:r>
              <a:rPr lang="en-US" dirty="0"/>
              <a:t>Testing Data (11): Odd years from 1999-2019 for Daggett, CA</a:t>
            </a:r>
          </a:p>
          <a:p>
            <a:r>
              <a:rPr lang="en-US" dirty="0"/>
              <a:t>Price Data:</a:t>
            </a:r>
          </a:p>
          <a:p>
            <a:pPr lvl="1"/>
            <a:r>
              <a:rPr lang="de-DE" dirty="0">
                <a:ea typeface="Arial" panose="020B0604020202020204" pitchFamily="34" charset="0"/>
              </a:rPr>
              <a:t>L</a:t>
            </a:r>
            <a:r>
              <a:rPr lang="de-DE" dirty="0">
                <a:effectLst/>
                <a:ea typeface="Arial" panose="020B0604020202020204" pitchFamily="34" charset="0"/>
              </a:rPr>
              <a:t>ocational marginal price (LMP) time series for the “IRONMTN_2_N001” node from 2019-2020 [CITE CAISO]</a:t>
            </a:r>
            <a:endParaRPr lang="en-US" dirty="0"/>
          </a:p>
          <a:p>
            <a:r>
              <a:rPr lang="en-US" dirty="0"/>
              <a:t>Number of clusters: 30</a:t>
            </a:r>
          </a:p>
          <a:p>
            <a:r>
              <a:rPr lang="en-US" dirty="0"/>
              <a:t>Features (Weights / Division )</a:t>
            </a:r>
          </a:p>
          <a:p>
            <a:pPr marL="201168" lvl="1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E48877C6-4C34-81DB-F943-5FAD3F424665}"/>
              </a:ext>
            </a:extLst>
          </p:cNvPr>
          <p:cNvGraphicFramePr>
            <a:graphicFrameLocks noGrp="1"/>
          </p:cNvGraphicFramePr>
          <p:nvPr/>
        </p:nvGraphicFramePr>
        <p:xfrm>
          <a:off x="278046" y="4074371"/>
          <a:ext cx="8587908" cy="2148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4212">
                  <a:extLst>
                    <a:ext uri="{9D8B030D-6E8A-4147-A177-3AD203B41FA5}">
                      <a16:colId xmlns:a16="http://schemas.microsoft.com/office/drawing/2014/main" val="3283652080"/>
                    </a:ext>
                  </a:extLst>
                </a:gridCol>
                <a:gridCol w="954212">
                  <a:extLst>
                    <a:ext uri="{9D8B030D-6E8A-4147-A177-3AD203B41FA5}">
                      <a16:colId xmlns:a16="http://schemas.microsoft.com/office/drawing/2014/main" val="2042567779"/>
                    </a:ext>
                  </a:extLst>
                </a:gridCol>
                <a:gridCol w="954212">
                  <a:extLst>
                    <a:ext uri="{9D8B030D-6E8A-4147-A177-3AD203B41FA5}">
                      <a16:colId xmlns:a16="http://schemas.microsoft.com/office/drawing/2014/main" val="4152758965"/>
                    </a:ext>
                  </a:extLst>
                </a:gridCol>
                <a:gridCol w="954212">
                  <a:extLst>
                    <a:ext uri="{9D8B030D-6E8A-4147-A177-3AD203B41FA5}">
                      <a16:colId xmlns:a16="http://schemas.microsoft.com/office/drawing/2014/main" val="3933780896"/>
                    </a:ext>
                  </a:extLst>
                </a:gridCol>
                <a:gridCol w="954212">
                  <a:extLst>
                    <a:ext uri="{9D8B030D-6E8A-4147-A177-3AD203B41FA5}">
                      <a16:colId xmlns:a16="http://schemas.microsoft.com/office/drawing/2014/main" val="1367614782"/>
                    </a:ext>
                  </a:extLst>
                </a:gridCol>
                <a:gridCol w="954212">
                  <a:extLst>
                    <a:ext uri="{9D8B030D-6E8A-4147-A177-3AD203B41FA5}">
                      <a16:colId xmlns:a16="http://schemas.microsoft.com/office/drawing/2014/main" val="2418270819"/>
                    </a:ext>
                  </a:extLst>
                </a:gridCol>
                <a:gridCol w="954212">
                  <a:extLst>
                    <a:ext uri="{9D8B030D-6E8A-4147-A177-3AD203B41FA5}">
                      <a16:colId xmlns:a16="http://schemas.microsoft.com/office/drawing/2014/main" val="4275409819"/>
                    </a:ext>
                  </a:extLst>
                </a:gridCol>
                <a:gridCol w="954212">
                  <a:extLst>
                    <a:ext uri="{9D8B030D-6E8A-4147-A177-3AD203B41FA5}">
                      <a16:colId xmlns:a16="http://schemas.microsoft.com/office/drawing/2014/main" val="3144469657"/>
                    </a:ext>
                  </a:extLst>
                </a:gridCol>
                <a:gridCol w="954212">
                  <a:extLst>
                    <a:ext uri="{9D8B030D-6E8A-4147-A177-3AD203B41FA5}">
                      <a16:colId xmlns:a16="http://schemas.microsoft.com/office/drawing/2014/main" val="2135133044"/>
                    </a:ext>
                  </a:extLst>
                </a:gridCol>
              </a:tblGrid>
              <a:tr h="855562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 Study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Ave. DNI Op.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Ave. Price Op.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Ave. </a:t>
                      </a:r>
                      <a:r>
                        <a:rPr lang="en-US" sz="13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Clearsky</a:t>
                      </a:r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DNI Op.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Ave. DNI Previous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Ave. Price Previous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Ave. DNI Next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 Price Next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0545159"/>
                  </a:ext>
                </a:extLst>
              </a:tr>
              <a:tr h="46918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Perfect 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/ 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 /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/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/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0411487"/>
                  </a:ext>
                </a:extLst>
              </a:tr>
              <a:tr h="46918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Predicted 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/ 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 /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/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 /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 /2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856858"/>
                  </a:ext>
                </a:extLst>
              </a:tr>
              <a:tr h="27598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 / 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/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/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2274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835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5D00-E6CE-AD83-C66D-D17DF3FD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8C4943-1D4E-379A-526A-150B0E315B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many days are required to train the neural network?</a:t>
                </a:r>
              </a:p>
              <a:p>
                <a:pPr lvl="1"/>
                <a:r>
                  <a:rPr lang="en-US" dirty="0"/>
                  <a:t>Ideally, would like this to be as small as possible to reduce the time it takes to run the training simulation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r>
                  <a:rPr lang="en-US" dirty="0"/>
                  <a:t>How robust is the neural network?</a:t>
                </a:r>
              </a:p>
              <a:p>
                <a:pPr lvl="1"/>
                <a:r>
                  <a:rPr lang="en-US" dirty="0"/>
                  <a:t>Would the trained neural network perform well for a simulation with a different price profile?</a:t>
                </a:r>
              </a:p>
              <a:p>
                <a:pPr marL="201168" lvl="1" indent="0">
                  <a:buNone/>
                </a:pPr>
                <a:endParaRPr lang="en-US" dirty="0"/>
              </a:p>
              <a:p>
                <a:r>
                  <a:rPr lang="en-US" dirty="0"/>
                  <a:t>How can we improve the accuracy of the NN for low and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values?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8C4943-1D4E-379A-526A-150B0E315B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62" t="-1790" r="-1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01929-B188-F2A4-2E13-2DDFD7E82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38FBB-1157-763E-7FD4-1F21F75D5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CBB8E-D270-A586-15C7-57D55C93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76B18F1F-FB30-AA17-0364-D820D9CDA1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r="2585"/>
          <a:stretch/>
        </p:blipFill>
        <p:spPr>
          <a:xfrm>
            <a:off x="3365387" y="4422158"/>
            <a:ext cx="2413226" cy="19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0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AA2A-5852-F698-FC2B-8F7BD0AE9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CSP Relevance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ADD30-258C-34E9-353B-14C2A88BC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01868"/>
            <a:ext cx="7543801" cy="16428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Recent struggles to meet demand in California</a:t>
            </a:r>
          </a:p>
          <a:p>
            <a:pPr lvl="1"/>
            <a:r>
              <a:rPr lang="en-US" dirty="0"/>
              <a:t>Seven straight days under a state alert urging Californians to reduce electricity consumption between 5 and 9 P.M. </a:t>
            </a:r>
          </a:p>
          <a:p>
            <a:pPr lvl="1"/>
            <a:r>
              <a:rPr lang="en-US" dirty="0"/>
              <a:t>Drop off in solar production during peak demand</a:t>
            </a:r>
          </a:p>
          <a:p>
            <a:r>
              <a:rPr lang="en-US" dirty="0"/>
              <a:t>CSP storage could help alleviate this issue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EA5BC-7875-F647-DBDA-7A4EE4526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801A6-3682-9A68-5DCC-5FDA6A70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5C38-A7D8-CA11-6C31-C376AB3E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AutoShape 2" descr="Emergency text averted possible California power cuts">
            <a:extLst>
              <a:ext uri="{FF2B5EF4-FFF2-40B4-BE49-F238E27FC236}">
                <a16:creationId xmlns:a16="http://schemas.microsoft.com/office/drawing/2014/main" id="{A298EFAF-1030-1621-AE9D-DD2C9EC6B8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119554" cy="111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2D486-7999-3835-D985-9FB62D1E23E7}"/>
              </a:ext>
            </a:extLst>
          </p:cNvPr>
          <p:cNvPicPr/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" t="23887" r="1083" b="153"/>
          <a:stretch>
            <a:fillRect/>
          </a:stretch>
        </p:blipFill>
        <p:spPr bwMode="auto">
          <a:xfrm>
            <a:off x="1011187" y="2662692"/>
            <a:ext cx="6816825" cy="32720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53567C-DCE2-68A5-E3F6-2D55FDCEE5E0}"/>
              </a:ext>
            </a:extLst>
          </p:cNvPr>
          <p:cNvSpPr txBox="1"/>
          <p:nvPr/>
        </p:nvSpPr>
        <p:spPr>
          <a:xfrm>
            <a:off x="8180539" y="5446740"/>
            <a:ext cx="5074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[2]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19136-EDD8-3816-E225-95122598003E}"/>
              </a:ext>
            </a:extLst>
          </p:cNvPr>
          <p:cNvSpPr txBox="1"/>
          <p:nvPr/>
        </p:nvSpPr>
        <p:spPr>
          <a:xfrm>
            <a:off x="1584959" y="6154787"/>
            <a:ext cx="5669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[2] </a:t>
            </a:r>
            <a:r>
              <a:rPr lang="en-US" sz="1000" dirty="0">
                <a:hlinkClick r:id="rId5"/>
              </a:rPr>
              <a:t>https://www.caiso.com/TodaysOutlook/Pages/default.aspx#section-net-demand-trend</a:t>
            </a:r>
            <a:endParaRPr lang="en-US" sz="1000" dirty="0"/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07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709E4-64E9-6847-3E84-0D31A14C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CSP Optimizations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9797E-926B-FF15-08F4-E31DBD6E3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D5CCF-A767-EDB5-CB07-505C3E6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51783-AC4A-440E-8536-1399012A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CE4C9B-4065-C2B7-DF7C-04D53EDD0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01868"/>
            <a:ext cx="7543801" cy="2033928"/>
          </a:xfrm>
        </p:spPr>
        <p:txBody>
          <a:bodyPr>
            <a:normAutofit/>
          </a:bodyPr>
          <a:lstStyle/>
          <a:p>
            <a:r>
              <a:rPr lang="en-US" sz="2200" dirty="0"/>
              <a:t>CSP is more expensive (levelized cost of electricity basis) [3]</a:t>
            </a:r>
          </a:p>
          <a:p>
            <a:pPr lvl="2"/>
            <a:r>
              <a:rPr lang="en-US" sz="1400" dirty="0"/>
              <a:t>CSP:     $0.11 /kWh</a:t>
            </a:r>
          </a:p>
          <a:p>
            <a:pPr lvl="2"/>
            <a:r>
              <a:rPr lang="en-US" sz="1400" dirty="0"/>
              <a:t>PV:       $0.048 /kWh</a:t>
            </a:r>
          </a:p>
          <a:p>
            <a:pPr lvl="2"/>
            <a:r>
              <a:rPr lang="en-US" sz="1400" dirty="0"/>
              <a:t>WIND: $0.033 /kWh</a:t>
            </a:r>
          </a:p>
          <a:p>
            <a:r>
              <a:rPr lang="en-US" sz="2200" dirty="0"/>
              <a:t>Optimizations must be performed to make CSP more cost competitive</a:t>
            </a:r>
          </a:p>
        </p:txBody>
      </p:sp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0467A21B-0DF0-94EC-D4B9-E592DE024E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033950"/>
              </p:ext>
            </p:extLst>
          </p:nvPr>
        </p:nvGraphicFramePr>
        <p:xfrm>
          <a:off x="292656" y="3194783"/>
          <a:ext cx="4992359" cy="2792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3E234A0-F419-46D7-EB50-656E9F40B66E}"/>
              </a:ext>
            </a:extLst>
          </p:cNvPr>
          <p:cNvCxnSpPr>
            <a:cxnSpLocks/>
          </p:cNvCxnSpPr>
          <p:nvPr/>
        </p:nvCxnSpPr>
        <p:spPr>
          <a:xfrm flipH="1">
            <a:off x="4594859" y="4266084"/>
            <a:ext cx="618793" cy="218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FCD962F-0991-5223-B693-99929406B8C2}"/>
              </a:ext>
            </a:extLst>
          </p:cNvPr>
          <p:cNvSpPr txBox="1"/>
          <p:nvPr/>
        </p:nvSpPr>
        <p:spPr>
          <a:xfrm>
            <a:off x="5213652" y="3416166"/>
            <a:ext cx="277500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Simulations include electricity dispatch scheduling optimization which makes them very time consuming (1-2 hours each)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1E89A-31D3-95F3-3BFC-F072BF5C6100}"/>
              </a:ext>
            </a:extLst>
          </p:cNvPr>
          <p:cNvSpPr txBox="1"/>
          <p:nvPr/>
        </p:nvSpPr>
        <p:spPr>
          <a:xfrm>
            <a:off x="1254935" y="6084216"/>
            <a:ext cx="6634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[3] </a:t>
            </a:r>
            <a:r>
              <a:rPr lang="en-US" sz="800" dirty="0">
                <a:effectLst/>
              </a:rPr>
              <a:t>“Renewable power generation costs in 2021”. IRENA </a:t>
            </a:r>
            <a:r>
              <a:rPr lang="en-US" sz="800" dirty="0"/>
              <a:t>Int</a:t>
            </a:r>
            <a:r>
              <a:rPr lang="en-US" sz="800" dirty="0">
                <a:effectLst/>
              </a:rPr>
              <a:t>ernational Renewable Energy Agency. (2022, July). Retrieved September 8, 2022, from https://irena.org/publications/2022/Jul/Renewable-Power-Generation-Costs-in-2021 </a:t>
            </a:r>
            <a:endParaRPr lang="en-US" sz="800" b="0" i="0" dirty="0">
              <a:solidFill>
                <a:schemeClr val="tx1"/>
              </a:solidFill>
              <a:effectLst/>
            </a:endParaRPr>
          </a:p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425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9816A-F030-55D1-984B-83D55646E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Data Clustering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EB0A3-07BB-2CA7-1679-99A32BB35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01868"/>
            <a:ext cx="7543801" cy="1317537"/>
          </a:xfrm>
        </p:spPr>
        <p:txBody>
          <a:bodyPr>
            <a:normAutofit/>
          </a:bodyPr>
          <a:lstStyle/>
          <a:p>
            <a:r>
              <a:rPr lang="en-US" sz="2200" dirty="0"/>
              <a:t>Goal: Reduce runtime of annual simulation</a:t>
            </a:r>
          </a:p>
          <a:p>
            <a:r>
              <a:rPr lang="en-US" sz="2200" dirty="0"/>
              <a:t>Idea: Similar days of weather and demand will have similar     	   	 plant performance</a:t>
            </a:r>
          </a:p>
          <a:p>
            <a:endParaRPr lang="en-US" dirty="0"/>
          </a:p>
          <a:p>
            <a:endParaRPr lang="en-US" dirty="0"/>
          </a:p>
          <a:p>
            <a:endParaRPr lang="en-US" u="sng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454D1-353A-6D3B-6F33-CA2BBFD11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012198-A9E6-1C06-A8DD-3A457291C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0A53D-3BD6-4B30-EDAA-FBF207C3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72E14E-686B-AD16-ED53-57921A102FA4}"/>
              </a:ext>
            </a:extLst>
          </p:cNvPr>
          <p:cNvGrpSpPr/>
          <p:nvPr/>
        </p:nvGrpSpPr>
        <p:grpSpPr>
          <a:xfrm>
            <a:off x="985386" y="2823104"/>
            <a:ext cx="7173227" cy="371217"/>
            <a:chOff x="1626626" y="2233830"/>
            <a:chExt cx="9665264" cy="57528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04CC5C7-1494-7212-283B-A9EA81472A54}"/>
                </a:ext>
              </a:extLst>
            </p:cNvPr>
            <p:cNvSpPr/>
            <p:nvPr/>
          </p:nvSpPr>
          <p:spPr>
            <a:xfrm>
              <a:off x="1626626" y="2233833"/>
              <a:ext cx="1380752" cy="575285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Day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8771CD3-1CC0-499A-A064-73C9DFF2141D}"/>
                </a:ext>
              </a:extLst>
            </p:cNvPr>
            <p:cNvSpPr/>
            <p:nvPr/>
          </p:nvSpPr>
          <p:spPr>
            <a:xfrm>
              <a:off x="3007378" y="2233833"/>
              <a:ext cx="1380752" cy="5752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Day 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9B5FB79-B2E1-AC08-EAC6-4D254CE06CC5}"/>
                </a:ext>
              </a:extLst>
            </p:cNvPr>
            <p:cNvSpPr/>
            <p:nvPr/>
          </p:nvSpPr>
          <p:spPr>
            <a:xfrm>
              <a:off x="4388130" y="2233833"/>
              <a:ext cx="1380752" cy="575285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Day 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8109287-B3EE-3D2E-5FB8-F8F96679A170}"/>
                </a:ext>
              </a:extLst>
            </p:cNvPr>
            <p:cNvSpPr/>
            <p:nvPr/>
          </p:nvSpPr>
          <p:spPr>
            <a:xfrm>
              <a:off x="5768882" y="2233832"/>
              <a:ext cx="1380752" cy="575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….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7D1AF15-E209-AD15-8B4D-8BC1F934B795}"/>
                </a:ext>
              </a:extLst>
            </p:cNvPr>
            <p:cNvSpPr/>
            <p:nvPr/>
          </p:nvSpPr>
          <p:spPr>
            <a:xfrm>
              <a:off x="7149634" y="2233831"/>
              <a:ext cx="1380752" cy="5752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Day 363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B257E9E-D601-7D85-3E7A-3D15C6541B89}"/>
                </a:ext>
              </a:extLst>
            </p:cNvPr>
            <p:cNvSpPr/>
            <p:nvPr/>
          </p:nvSpPr>
          <p:spPr>
            <a:xfrm>
              <a:off x="8530386" y="2233830"/>
              <a:ext cx="1380752" cy="5752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Day 364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6CFB6F8-54F5-7BDD-B6DB-B8820DBF92A3}"/>
                </a:ext>
              </a:extLst>
            </p:cNvPr>
            <p:cNvSpPr/>
            <p:nvPr/>
          </p:nvSpPr>
          <p:spPr>
            <a:xfrm>
              <a:off x="9911138" y="2233830"/>
              <a:ext cx="1380752" cy="5752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Day 365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308BE2E-49FF-49CD-41A8-4F3A5BB1F6BD}"/>
              </a:ext>
            </a:extLst>
          </p:cNvPr>
          <p:cNvSpPr/>
          <p:nvPr/>
        </p:nvSpPr>
        <p:spPr>
          <a:xfrm>
            <a:off x="2522507" y="3781771"/>
            <a:ext cx="1024746" cy="37121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Sunny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0953B-832B-CD95-DBA2-83A1E5A44A87}"/>
              </a:ext>
            </a:extLst>
          </p:cNvPr>
          <p:cNvSpPr/>
          <p:nvPr/>
        </p:nvSpPr>
        <p:spPr>
          <a:xfrm>
            <a:off x="4059626" y="3792835"/>
            <a:ext cx="1024746" cy="37121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Partially Cloudy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75A892-FE79-5BD5-EDFB-4D3D0DB4C692}"/>
              </a:ext>
            </a:extLst>
          </p:cNvPr>
          <p:cNvSpPr/>
          <p:nvPr/>
        </p:nvSpPr>
        <p:spPr>
          <a:xfrm>
            <a:off x="5596746" y="3781771"/>
            <a:ext cx="1024746" cy="3712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Cloudy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9219673-0107-E8D3-2B5D-1F283190840C}"/>
              </a:ext>
            </a:extLst>
          </p:cNvPr>
          <p:cNvSpPr/>
          <p:nvPr/>
        </p:nvSpPr>
        <p:spPr>
          <a:xfrm>
            <a:off x="2500793" y="4740437"/>
            <a:ext cx="1024746" cy="37121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Production 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98F5D21-4B28-64DF-7CA0-F890194099CD}"/>
              </a:ext>
            </a:extLst>
          </p:cNvPr>
          <p:cNvSpPr/>
          <p:nvPr/>
        </p:nvSpPr>
        <p:spPr>
          <a:xfrm>
            <a:off x="4059626" y="4740437"/>
            <a:ext cx="1024746" cy="37121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Production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F40B71-0134-A144-B36E-DE4BFF2EEC6C}"/>
              </a:ext>
            </a:extLst>
          </p:cNvPr>
          <p:cNvSpPr/>
          <p:nvPr/>
        </p:nvSpPr>
        <p:spPr>
          <a:xfrm>
            <a:off x="5596746" y="4740437"/>
            <a:ext cx="1024746" cy="3712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Production 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48C1C4-72A0-EA43-0659-C4DCDE3FD76F}"/>
              </a:ext>
            </a:extLst>
          </p:cNvPr>
          <p:cNvGrpSpPr/>
          <p:nvPr/>
        </p:nvGrpSpPr>
        <p:grpSpPr>
          <a:xfrm>
            <a:off x="985386" y="5682871"/>
            <a:ext cx="7173227" cy="371217"/>
            <a:chOff x="1626626" y="2233830"/>
            <a:chExt cx="9665264" cy="57528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6F0C7EB-BCB6-2380-003F-1B7728E64953}"/>
                </a:ext>
              </a:extLst>
            </p:cNvPr>
            <p:cNvSpPr/>
            <p:nvPr/>
          </p:nvSpPr>
          <p:spPr>
            <a:xfrm>
              <a:off x="1626626" y="2233833"/>
              <a:ext cx="1380752" cy="575285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Production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0E687C6-13B1-EE89-64F2-8E9AEE692F8F}"/>
                </a:ext>
              </a:extLst>
            </p:cNvPr>
            <p:cNvSpPr/>
            <p:nvPr/>
          </p:nvSpPr>
          <p:spPr>
            <a:xfrm>
              <a:off x="3007378" y="2233833"/>
              <a:ext cx="1380752" cy="5752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Production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D953DB-8E2E-2B54-3219-8E091C308463}"/>
                </a:ext>
              </a:extLst>
            </p:cNvPr>
            <p:cNvSpPr/>
            <p:nvPr/>
          </p:nvSpPr>
          <p:spPr>
            <a:xfrm>
              <a:off x="4388130" y="2233833"/>
              <a:ext cx="1380752" cy="575285"/>
            </a:xfrm>
            <a:prstGeom prst="rect">
              <a:avLst/>
            </a:prstGeom>
            <a:solidFill>
              <a:schemeClr val="tx2">
                <a:lumMod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Production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A9DD6F6-C21A-AFB6-F5A3-4327AFF7B864}"/>
                </a:ext>
              </a:extLst>
            </p:cNvPr>
            <p:cNvSpPr/>
            <p:nvPr/>
          </p:nvSpPr>
          <p:spPr>
            <a:xfrm>
              <a:off x="5768882" y="2233832"/>
              <a:ext cx="1380752" cy="5752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….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15A3956-AC9C-25A3-8B1E-6F7DAD6903E4}"/>
                </a:ext>
              </a:extLst>
            </p:cNvPr>
            <p:cNvSpPr/>
            <p:nvPr/>
          </p:nvSpPr>
          <p:spPr>
            <a:xfrm>
              <a:off x="7149634" y="2233831"/>
              <a:ext cx="1380752" cy="5752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Production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AFE43AC-4F30-E638-1C7B-846D7BF3441C}"/>
                </a:ext>
              </a:extLst>
            </p:cNvPr>
            <p:cNvSpPr/>
            <p:nvPr/>
          </p:nvSpPr>
          <p:spPr>
            <a:xfrm>
              <a:off x="8530386" y="2233830"/>
              <a:ext cx="1380752" cy="57528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Production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0178983-90FB-D5DB-D6C9-70690BA27B1E}"/>
                </a:ext>
              </a:extLst>
            </p:cNvPr>
            <p:cNvSpPr/>
            <p:nvPr/>
          </p:nvSpPr>
          <p:spPr>
            <a:xfrm>
              <a:off x="9911138" y="2233830"/>
              <a:ext cx="1380752" cy="57528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Production</a:t>
              </a: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E8CF129-765F-EA28-4B6E-522E6448B25E}"/>
              </a:ext>
            </a:extLst>
          </p:cNvPr>
          <p:cNvCxnSpPr>
            <a:endCxn id="9" idx="0"/>
          </p:cNvCxnSpPr>
          <p:nvPr/>
        </p:nvCxnSpPr>
        <p:spPr>
          <a:xfrm>
            <a:off x="1497759" y="3194319"/>
            <a:ext cx="1537121" cy="587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FD305C-5A23-88B4-22E7-51F42DEA9BF8}"/>
              </a:ext>
            </a:extLst>
          </p:cNvPr>
          <p:cNvCxnSpPr>
            <a:cxnSpLocks/>
          </p:cNvCxnSpPr>
          <p:nvPr/>
        </p:nvCxnSpPr>
        <p:spPr>
          <a:xfrm flipH="1">
            <a:off x="3034879" y="3247168"/>
            <a:ext cx="429087" cy="5346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30222B-9585-386A-A1BD-D67F37C02A30}"/>
              </a:ext>
            </a:extLst>
          </p:cNvPr>
          <p:cNvCxnSpPr>
            <a:cxnSpLocks/>
            <a:stCxn id="36" idx="2"/>
            <a:endCxn id="10" idx="0"/>
          </p:cNvCxnSpPr>
          <p:nvPr/>
        </p:nvCxnSpPr>
        <p:spPr>
          <a:xfrm>
            <a:off x="2522506" y="3194321"/>
            <a:ext cx="2049494" cy="5985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AD7148-C76E-F856-FBBD-93579A137969}"/>
              </a:ext>
            </a:extLst>
          </p:cNvPr>
          <p:cNvCxnSpPr>
            <a:cxnSpLocks/>
            <a:stCxn id="40" idx="2"/>
            <a:endCxn id="10" idx="0"/>
          </p:cNvCxnSpPr>
          <p:nvPr/>
        </p:nvCxnSpPr>
        <p:spPr>
          <a:xfrm flipH="1">
            <a:off x="4572000" y="3194319"/>
            <a:ext cx="2049493" cy="5985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B561EBA-32E1-933F-8A78-C3DF4C898909}"/>
              </a:ext>
            </a:extLst>
          </p:cNvPr>
          <p:cNvCxnSpPr>
            <a:cxnSpLocks/>
            <a:stCxn id="39" idx="2"/>
            <a:endCxn id="11" idx="0"/>
          </p:cNvCxnSpPr>
          <p:nvPr/>
        </p:nvCxnSpPr>
        <p:spPr>
          <a:xfrm>
            <a:off x="5596746" y="3194320"/>
            <a:ext cx="512373" cy="5874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8A3D96C-1204-38AC-F139-FDFE3D4FF2F7}"/>
              </a:ext>
            </a:extLst>
          </p:cNvPr>
          <p:cNvCxnSpPr>
            <a:cxnSpLocks/>
            <a:stCxn id="41" idx="2"/>
            <a:endCxn id="11" idx="0"/>
          </p:cNvCxnSpPr>
          <p:nvPr/>
        </p:nvCxnSpPr>
        <p:spPr>
          <a:xfrm flipH="1">
            <a:off x="6109119" y="3194319"/>
            <a:ext cx="1537121" cy="587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B8357FB-E6B1-BBB1-4ABD-C5F3D542DF0D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2522506" y="5111652"/>
            <a:ext cx="2050943" cy="5712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10F918F-3B1B-7A1C-00FA-8E3CA61A4264}"/>
              </a:ext>
            </a:extLst>
          </p:cNvPr>
          <p:cNvCxnSpPr>
            <a:cxnSpLocks/>
            <a:stCxn id="13" idx="2"/>
            <a:endCxn id="33" idx="0"/>
          </p:cNvCxnSpPr>
          <p:nvPr/>
        </p:nvCxnSpPr>
        <p:spPr>
          <a:xfrm>
            <a:off x="4572000" y="5111652"/>
            <a:ext cx="2049493" cy="5712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3FDF99C-8629-0957-EA54-E8A59414BF26}"/>
              </a:ext>
            </a:extLst>
          </p:cNvPr>
          <p:cNvCxnSpPr>
            <a:cxnSpLocks/>
            <a:stCxn id="14" idx="2"/>
            <a:endCxn id="32" idx="0"/>
          </p:cNvCxnSpPr>
          <p:nvPr/>
        </p:nvCxnSpPr>
        <p:spPr>
          <a:xfrm flipH="1">
            <a:off x="5596746" y="5111652"/>
            <a:ext cx="512373" cy="5712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A3F753-5DBB-C7C4-D573-642DA3C11A07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6109119" y="5111652"/>
            <a:ext cx="1493158" cy="5601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375C91-8098-5112-9ACE-F3FF4C4B027C}"/>
              </a:ext>
            </a:extLst>
          </p:cNvPr>
          <p:cNvCxnSpPr>
            <a:cxnSpLocks/>
          </p:cNvCxnSpPr>
          <p:nvPr/>
        </p:nvCxnSpPr>
        <p:spPr>
          <a:xfrm flipH="1">
            <a:off x="1541722" y="5122716"/>
            <a:ext cx="1471444" cy="5490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A690BC1-CD0D-6F89-7C75-985DE2974AC8}"/>
              </a:ext>
            </a:extLst>
          </p:cNvPr>
          <p:cNvCxnSpPr>
            <a:cxnSpLocks/>
            <a:stCxn id="12" idx="2"/>
            <a:endCxn id="30" idx="0"/>
          </p:cNvCxnSpPr>
          <p:nvPr/>
        </p:nvCxnSpPr>
        <p:spPr>
          <a:xfrm>
            <a:off x="3013166" y="5111652"/>
            <a:ext cx="534087" cy="5712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89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E7AE1-2DD8-9B5C-A252-153F630B8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Background: Data Clustering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6033C-2D37-1D50-4A90-FE3A565F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101868"/>
            <a:ext cx="7543801" cy="2133216"/>
          </a:xfrm>
        </p:spPr>
        <p:txBody>
          <a:bodyPr>
            <a:normAutofit/>
          </a:bodyPr>
          <a:lstStyle/>
          <a:p>
            <a:r>
              <a:rPr lang="en-US" sz="2200" dirty="0"/>
              <a:t>Previous work has shown that the data clustering approach is feasible and accurate [4]</a:t>
            </a:r>
          </a:p>
          <a:p>
            <a:pPr lvl="2"/>
            <a:r>
              <a:rPr lang="en-US" dirty="0"/>
              <a:t>Clustered days using only weather and price</a:t>
            </a:r>
          </a:p>
          <a:p>
            <a:r>
              <a:rPr lang="en-US" sz="2200" dirty="0"/>
              <a:t>Problem: consider the case where two days have the same exact weather and demand, but one of the days has thermal energy storage inventory left over from the day before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9AF78-BB56-31A3-0BE9-E397851F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4EF28-37CA-297B-160F-5CD44815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7819-F924-1702-F7DB-E572DD5E5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9CDFD5-EA8C-0BEE-6748-D2C877447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09" r="7530"/>
          <a:stretch/>
        </p:blipFill>
        <p:spPr>
          <a:xfrm>
            <a:off x="611691" y="3622916"/>
            <a:ext cx="3531482" cy="25862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0FD7C3-65CB-3CA8-C448-586B3EC9C9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375" r="6871"/>
          <a:stretch/>
        </p:blipFill>
        <p:spPr>
          <a:xfrm>
            <a:off x="5000828" y="3594396"/>
            <a:ext cx="3836737" cy="26432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B89296-87EB-1C1A-06B8-D5E86E394041}"/>
              </a:ext>
            </a:extLst>
          </p:cNvPr>
          <p:cNvSpPr txBox="1"/>
          <p:nvPr/>
        </p:nvSpPr>
        <p:spPr>
          <a:xfrm>
            <a:off x="1469346" y="3331896"/>
            <a:ext cx="225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TES Inventory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37CEC2-7AE6-BD9D-023C-5A1B0A964A4F}"/>
              </a:ext>
            </a:extLst>
          </p:cNvPr>
          <p:cNvSpPr txBox="1"/>
          <p:nvPr/>
        </p:nvSpPr>
        <p:spPr>
          <a:xfrm>
            <a:off x="6115444" y="3310560"/>
            <a:ext cx="2251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Electricity Generation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149183-3DFF-11CE-52CF-4FFEF6603EC2}"/>
              </a:ext>
            </a:extLst>
          </p:cNvPr>
          <p:cNvSpPr txBox="1"/>
          <p:nvPr/>
        </p:nvSpPr>
        <p:spPr>
          <a:xfrm>
            <a:off x="1062012" y="6199704"/>
            <a:ext cx="77755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[4] </a:t>
            </a:r>
            <a:r>
              <a:rPr lang="en-US" sz="800" dirty="0">
                <a:effectLst/>
                <a:ea typeface="Arial" panose="020B0604020202020204" pitchFamily="34" charset="0"/>
              </a:rPr>
              <a:t>J. </a:t>
            </a:r>
            <a:r>
              <a:rPr lang="en-US" sz="800" dirty="0" err="1">
                <a:effectLst/>
                <a:ea typeface="Arial" panose="020B0604020202020204" pitchFamily="34" charset="0"/>
              </a:rPr>
              <a:t>Martinek</a:t>
            </a:r>
            <a:r>
              <a:rPr lang="en-US" sz="800" dirty="0">
                <a:effectLst/>
                <a:ea typeface="Arial" panose="020B0604020202020204" pitchFamily="34" charset="0"/>
              </a:rPr>
              <a:t>, and Michael J. Wagner. “Efficient Prediction of Concentrating Solar Power Plant Productivity Using Data Clustering.” Solar Energy 224. June (2021): pp. 730–41.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9414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20B22-0079-6C5B-B5EE-C61DD3C24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9649A-F47E-9CB9-7B65-31B7E4E133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200" dirty="0"/>
                  <a:t>Idea: Thermal energy storage inventory at the beginning of a day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should be used in addition to weather and price to cluster days</a:t>
                </a:r>
              </a:p>
              <a:p>
                <a:pPr marL="0" indent="0">
                  <a:buNone/>
                </a:pPr>
                <a:endParaRPr lang="en-US" sz="2200" dirty="0"/>
              </a:p>
              <a:p>
                <a:r>
                  <a:rPr lang="en-US" sz="2200" dirty="0"/>
                  <a:t>Goals:</a:t>
                </a:r>
              </a:p>
              <a:p>
                <a:pPr lvl="1"/>
                <a:r>
                  <a:rPr lang="en-US" sz="1800" dirty="0"/>
                  <a:t>Construct a framework to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throughout the year using a neural network (NN)</a:t>
                </a:r>
              </a:p>
              <a:p>
                <a:pPr lvl="1"/>
                <a:r>
                  <a:rPr lang="en-US" sz="1800" dirty="0"/>
                  <a:t>Illustrate that 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 as an additional feature improves simulation accuracy</a:t>
                </a:r>
              </a:p>
              <a:p>
                <a:pPr lvl="1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9649A-F47E-9CB9-7B65-31B7E4E133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100" t="-1662" r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CCC39-981C-5272-59F1-F1DE0C51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27296-F039-49E9-B073-E58F3B5228CA}" type="datetime1">
              <a:rPr lang="en-US" smtClean="0"/>
              <a:t>9/15/2022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23BE4-52A1-8DF3-57EE-5FD48472D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Mechanical Engineering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3CAE1-BAB5-FA30-8902-BDBE8680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8930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ECD20-F54B-0A06-3EAD-67221B3B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Clustering 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0CFF9C-4166-8228-8C4B-4800E9D0A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0060F-E587-996D-4B7E-B40AFB301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B817-9105-4425-BF9A-055B9252BA5D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90010-E589-AF73-0562-69F0C0B16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Matt Tuman: UW-Madison - Dept. of Engineering Physics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B125B-E4D4-376B-278B-F9AF5D90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B9362-D05B-45EF-9645-94564C8F5B86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249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71"/>
  <p:tag name="DEFAULTHEIGHT" val="392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69106</TotalTime>
  <Words>2556</Words>
  <Application>Microsoft Office PowerPoint</Application>
  <PresentationFormat>On-screen Show (4:3)</PresentationFormat>
  <Paragraphs>534</Paragraphs>
  <Slides>36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-apple-system</vt:lpstr>
      <vt:lpstr>Arial</vt:lpstr>
      <vt:lpstr>Calibri</vt:lpstr>
      <vt:lpstr>Calibri Light</vt:lpstr>
      <vt:lpstr>Cambria Math</vt:lpstr>
      <vt:lpstr>Wingdings</vt:lpstr>
      <vt:lpstr>Retrospect</vt:lpstr>
      <vt:lpstr>Informed Feature Selection for Data Clustering of CSP Plant Performance</vt:lpstr>
      <vt:lpstr>Personal Information</vt:lpstr>
      <vt:lpstr>Background: Concentrating Solar Power (CSP)</vt:lpstr>
      <vt:lpstr>Background: CSP Relevance Today</vt:lpstr>
      <vt:lpstr>Background: CSP Optimizations</vt:lpstr>
      <vt:lpstr>Background: Data Clustering Approach</vt:lpstr>
      <vt:lpstr>Background: Data Clustering Approach</vt:lpstr>
      <vt:lpstr>Objectives</vt:lpstr>
      <vt:lpstr>Data Clustering Methodology</vt:lpstr>
      <vt:lpstr>Data Clustering Methodology : Step 1</vt:lpstr>
      <vt:lpstr>Data Clustering Methodology : Step 2</vt:lpstr>
      <vt:lpstr>Data Clustering Methodology : Step 3</vt:lpstr>
      <vt:lpstr>Data Clustering Methodology : Step 4</vt:lpstr>
      <vt:lpstr>Data Clustering Methodology : Step 5</vt:lpstr>
      <vt:lpstr>Data Clustering Methodology: Step 6</vt:lpstr>
      <vt:lpstr>Neural Network Methodology</vt:lpstr>
      <vt:lpstr>Neural Network Methodology: Overview</vt:lpstr>
      <vt:lpstr>Neural Network Methodology: Terminology</vt:lpstr>
      <vt:lpstr>Neural Network Methodology: Architecture</vt:lpstr>
      <vt:lpstr>Neural Network Methodology: Inputs I</vt:lpstr>
      <vt:lpstr>Case Study</vt:lpstr>
      <vt:lpstr>Case Study: Goals</vt:lpstr>
      <vt:lpstr>Case Study: Overview</vt:lpstr>
      <vt:lpstr>Case Study Results</vt:lpstr>
      <vt:lpstr>Results: Neural Network Validation</vt:lpstr>
      <vt:lpstr>Results: Neural Network Validation</vt:lpstr>
      <vt:lpstr>Results: Data Clustering Simulations</vt:lpstr>
      <vt:lpstr>Results: Data Clustering Simulations</vt:lpstr>
      <vt:lpstr>Conclusions</vt:lpstr>
      <vt:lpstr>Citations</vt:lpstr>
      <vt:lpstr>Appendix</vt:lpstr>
      <vt:lpstr>Data Clustering Methodology : Step 3</vt:lpstr>
      <vt:lpstr>Note on Partition Setup</vt:lpstr>
      <vt:lpstr>Neural Network Methodology: Inputs II</vt:lpstr>
      <vt:lpstr>Case Study: Parameters</vt:lpstr>
      <vt:lpstr>Future Work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Schumann</dc:creator>
  <cp:lastModifiedBy>Matt Tuman</cp:lastModifiedBy>
  <cp:revision>1929</cp:revision>
  <cp:lastPrinted>2017-07-09T23:16:26Z</cp:lastPrinted>
  <dcterms:created xsi:type="dcterms:W3CDTF">2007-06-05T17:33:46Z</dcterms:created>
  <dcterms:modified xsi:type="dcterms:W3CDTF">2022-09-15T21:49:41Z</dcterms:modified>
</cp:coreProperties>
</file>