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66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4660"/>
  </p:normalViewPr>
  <p:slideViewPr>
    <p:cSldViewPr snapToGrid="0">
      <p:cViewPr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6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2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0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2669"/>
            <a:ext cx="10058400" cy="43964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063FD8-3CE5-4A47-9E98-7E4C22D2220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C08879-5853-4249-9378-DA6F7AB598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08765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8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gif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4720CC-A9DC-47FF-A0F0-8284DAF77AD9}"/>
              </a:ext>
            </a:extLst>
          </p:cNvPr>
          <p:cNvSpPr/>
          <p:nvPr/>
        </p:nvSpPr>
        <p:spPr>
          <a:xfrm>
            <a:off x="191465" y="206212"/>
            <a:ext cx="6432122" cy="882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none" spc="-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Sahana Upadhya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C6394-320B-4FD9-9624-5996586EFD4D}"/>
              </a:ext>
            </a:extLst>
          </p:cNvPr>
          <p:cNvSpPr/>
          <p:nvPr/>
        </p:nvSpPr>
        <p:spPr>
          <a:xfrm>
            <a:off x="204827" y="2606136"/>
            <a:ext cx="4191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Email: upadhya2@wisc.edu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A70C8-66FB-487A-987E-E3D5D56DF2FE}"/>
              </a:ext>
            </a:extLst>
          </p:cNvPr>
          <p:cNvSpPr/>
          <p:nvPr/>
        </p:nvSpPr>
        <p:spPr>
          <a:xfrm>
            <a:off x="204827" y="3085420"/>
            <a:ext cx="43406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Hometown: Bangalore, India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EC1012-EC8A-4019-934B-D84F3B1BA7BC}"/>
              </a:ext>
            </a:extLst>
          </p:cNvPr>
          <p:cNvSpPr/>
          <p:nvPr/>
        </p:nvSpPr>
        <p:spPr>
          <a:xfrm>
            <a:off x="239127" y="3761162"/>
            <a:ext cx="7371347" cy="20982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/>
              <a:t>Dispatch Optimization Model for Hybrid Renewable and Battery Systems Incorporating A Battery Degradation Model</a:t>
            </a:r>
            <a:endParaRPr lang="en-US" sz="3000" b="1" dirty="0">
              <a:effectLst/>
            </a:endParaRPr>
          </a:p>
        </p:txBody>
      </p:sp>
      <p:pic>
        <p:nvPicPr>
          <p:cNvPr id="10" name="Picture 2" descr="Image result for solar energy lab uw madison">
            <a:extLst>
              <a:ext uri="{FF2B5EF4-FFF2-40B4-BE49-F238E27FC236}">
                <a16:creationId xmlns:a16="http://schemas.microsoft.com/office/drawing/2014/main" id="{FD5E0F60-139D-458E-AFE8-33991898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" y="6235735"/>
            <a:ext cx="1849633" cy="5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492C2C-4E3E-4B17-BAEF-2EBE30B90910}"/>
              </a:ext>
            </a:extLst>
          </p:cNvPr>
          <p:cNvSpPr/>
          <p:nvPr/>
        </p:nvSpPr>
        <p:spPr>
          <a:xfrm>
            <a:off x="185691" y="1617807"/>
            <a:ext cx="63647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Advisors: Dr. </a:t>
            </a:r>
            <a:r>
              <a:rPr lang="en-US" sz="2800" dirty="0"/>
              <a:t>Michael Wagner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F937FB-C731-4FCA-B17F-2CFA7FCE4B49}"/>
              </a:ext>
            </a:extLst>
          </p:cNvPr>
          <p:cNvSpPr/>
          <p:nvPr/>
        </p:nvSpPr>
        <p:spPr>
          <a:xfrm>
            <a:off x="204827" y="2171949"/>
            <a:ext cx="2504853" cy="461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spc="-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Room: 1337 ERB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65FA0-21EC-4375-B240-82C139503133}"/>
              </a:ext>
            </a:extLst>
          </p:cNvPr>
          <p:cNvSpPr txBox="1"/>
          <p:nvPr/>
        </p:nvSpPr>
        <p:spPr>
          <a:xfrm>
            <a:off x="191465" y="1224137"/>
            <a:ext cx="6205536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spc="-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Masters of Science Mechanical Engineering</a:t>
            </a: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A1FD3B4-DD59-44D9-9873-45C5013F7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6" b="6683"/>
          <a:stretch/>
        </p:blipFill>
        <p:spPr>
          <a:xfrm rot="16200000">
            <a:off x="7554622" y="864317"/>
            <a:ext cx="4650056" cy="35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ack And White Library Power Plants Hybrid Spp - Types Of House Name  Clipart - Full Size Clipart (#449948) - PinClipart">
            <a:extLst>
              <a:ext uri="{FF2B5EF4-FFF2-40B4-BE49-F238E27FC236}">
                <a16:creationId xmlns:a16="http://schemas.microsoft.com/office/drawing/2014/main" id="{A98DB65D-FD70-4906-ACA9-2780C9B9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DC789B-22F7-4463-ADD2-02810E34D1CF}"/>
              </a:ext>
            </a:extLst>
          </p:cNvPr>
          <p:cNvSpPr/>
          <p:nvPr/>
        </p:nvSpPr>
        <p:spPr>
          <a:xfrm>
            <a:off x="353507" y="18759"/>
            <a:ext cx="2528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u="sng" cap="none" spc="0" dirty="0">
                <a:ln/>
                <a:solidFill>
                  <a:srgbClr val="C00000"/>
                </a:solidFill>
                <a:effectLst/>
              </a:rPr>
              <a:t>Importance: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ACDB46-3432-4330-9073-B07A4ED427AE}"/>
              </a:ext>
            </a:extLst>
          </p:cNvPr>
          <p:cNvGrpSpPr/>
          <p:nvPr/>
        </p:nvGrpSpPr>
        <p:grpSpPr>
          <a:xfrm>
            <a:off x="900119" y="917821"/>
            <a:ext cx="2528578" cy="2421842"/>
            <a:chOff x="871870" y="1007158"/>
            <a:chExt cx="2528578" cy="242184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5D38CA-76D0-4C08-98CB-C576DFE7B920}"/>
                </a:ext>
              </a:extLst>
            </p:cNvPr>
            <p:cNvSpPr/>
            <p:nvPr/>
          </p:nvSpPr>
          <p:spPr>
            <a:xfrm>
              <a:off x="871870" y="1007158"/>
              <a:ext cx="2528578" cy="2421842"/>
            </a:xfrm>
            <a:prstGeom prst="ellipse">
              <a:avLst/>
            </a:prstGeom>
            <a:solidFill>
              <a:schemeClr val="bg1">
                <a:lumMod val="8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1F228-138D-4D93-9A10-1092C852B034}"/>
                </a:ext>
              </a:extLst>
            </p:cNvPr>
            <p:cNvSpPr txBox="1"/>
            <p:nvPr/>
          </p:nvSpPr>
          <p:spPr>
            <a:xfrm>
              <a:off x="871870" y="1828799"/>
              <a:ext cx="2496878" cy="812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600" b="1" dirty="0"/>
                <a:t>Increased use of hybrid systems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C5A9A6D-097B-4104-93E4-81FE4F9C5163}"/>
              </a:ext>
            </a:extLst>
          </p:cNvPr>
          <p:cNvGrpSpPr/>
          <p:nvPr/>
        </p:nvGrpSpPr>
        <p:grpSpPr>
          <a:xfrm>
            <a:off x="8631263" y="1554011"/>
            <a:ext cx="2729023" cy="2524371"/>
            <a:chOff x="4373520" y="138224"/>
            <a:chExt cx="2729023" cy="25243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FD7C90-624D-4043-A6AE-322130219BB2}"/>
                </a:ext>
              </a:extLst>
            </p:cNvPr>
            <p:cNvSpPr/>
            <p:nvPr/>
          </p:nvSpPr>
          <p:spPr>
            <a:xfrm>
              <a:off x="4373520" y="138224"/>
              <a:ext cx="2729023" cy="2524371"/>
            </a:xfrm>
            <a:prstGeom prst="ellipse">
              <a:avLst/>
            </a:prstGeom>
            <a:solidFill>
              <a:schemeClr val="bg1">
                <a:lumMod val="8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4855AB-78B2-44DB-938B-A351D7A52985}"/>
                </a:ext>
              </a:extLst>
            </p:cNvPr>
            <p:cNvSpPr txBox="1"/>
            <p:nvPr/>
          </p:nvSpPr>
          <p:spPr>
            <a:xfrm>
              <a:off x="4414085" y="590325"/>
              <a:ext cx="2564020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600" b="1" dirty="0"/>
                <a:t>Batteries used for the storage of power in such systems are expensive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6CDAF6-644A-4DAB-9604-65D061CF4E8B}"/>
              </a:ext>
            </a:extLst>
          </p:cNvPr>
          <p:cNvGrpSpPr/>
          <p:nvPr/>
        </p:nvGrpSpPr>
        <p:grpSpPr>
          <a:xfrm>
            <a:off x="4530838" y="73781"/>
            <a:ext cx="2970034" cy="2720502"/>
            <a:chOff x="7790115" y="138225"/>
            <a:chExt cx="2970034" cy="27205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829E1-608A-45EC-99D2-C6F08B2A5B4E}"/>
                </a:ext>
              </a:extLst>
            </p:cNvPr>
            <p:cNvSpPr/>
            <p:nvPr/>
          </p:nvSpPr>
          <p:spPr>
            <a:xfrm>
              <a:off x="7790115" y="138225"/>
              <a:ext cx="2970034" cy="2720502"/>
            </a:xfrm>
            <a:prstGeom prst="ellipse">
              <a:avLst/>
            </a:prstGeom>
            <a:solidFill>
              <a:schemeClr val="bg1">
                <a:lumMod val="8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5E8037-70A4-4DB8-9A63-599B1F1AF523}"/>
                </a:ext>
              </a:extLst>
            </p:cNvPr>
            <p:cNvSpPr txBox="1"/>
            <p:nvPr/>
          </p:nvSpPr>
          <p:spPr>
            <a:xfrm>
              <a:off x="7855685" y="693788"/>
              <a:ext cx="2838893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600" b="1" dirty="0"/>
                <a:t>Economical when used with a dispatch optimization model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8ED137-FEBD-4BCF-AE81-22B2E94BAE94}"/>
              </a:ext>
            </a:extLst>
          </p:cNvPr>
          <p:cNvGrpSpPr/>
          <p:nvPr/>
        </p:nvGrpSpPr>
        <p:grpSpPr>
          <a:xfrm>
            <a:off x="6042958" y="3657080"/>
            <a:ext cx="2706085" cy="2581853"/>
            <a:chOff x="433413" y="4380423"/>
            <a:chExt cx="2636747" cy="24769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C6DC5A-9C38-4B50-9EF7-3AA750851753}"/>
                </a:ext>
              </a:extLst>
            </p:cNvPr>
            <p:cNvSpPr/>
            <p:nvPr/>
          </p:nvSpPr>
          <p:spPr>
            <a:xfrm>
              <a:off x="473294" y="4380423"/>
              <a:ext cx="2596866" cy="2476989"/>
            </a:xfrm>
            <a:prstGeom prst="ellipse">
              <a:avLst/>
            </a:prstGeom>
            <a:solidFill>
              <a:schemeClr val="bg1">
                <a:lumMod val="8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2735B6-B272-4407-8623-64EFF23B4C69}"/>
                </a:ext>
              </a:extLst>
            </p:cNvPr>
            <p:cNvSpPr txBox="1"/>
            <p:nvPr/>
          </p:nvSpPr>
          <p:spPr>
            <a:xfrm>
              <a:off x="433413" y="4538134"/>
              <a:ext cx="2596866" cy="2161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600" b="1" u="sng" dirty="0"/>
                <a:t>Proposed</a:t>
              </a:r>
              <a:r>
                <a:rPr lang="en-US" sz="2600" b="1" dirty="0"/>
                <a:t>: battery degradation model would extend the life of batteries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D0DE3F-3C2C-4C7D-8BF6-EB447E078E60}"/>
              </a:ext>
            </a:extLst>
          </p:cNvPr>
          <p:cNvGrpSpPr/>
          <p:nvPr/>
        </p:nvGrpSpPr>
        <p:grpSpPr>
          <a:xfrm>
            <a:off x="2375063" y="3761545"/>
            <a:ext cx="2665155" cy="2524371"/>
            <a:chOff x="4637763" y="3848051"/>
            <a:chExt cx="2665155" cy="252437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9343380-159A-43FB-98FB-6121F32D4A39}"/>
                </a:ext>
              </a:extLst>
            </p:cNvPr>
            <p:cNvSpPr/>
            <p:nvPr/>
          </p:nvSpPr>
          <p:spPr>
            <a:xfrm>
              <a:off x="4637763" y="3848051"/>
              <a:ext cx="2665155" cy="2524371"/>
            </a:xfrm>
            <a:prstGeom prst="ellipse">
              <a:avLst/>
            </a:prstGeom>
            <a:solidFill>
              <a:schemeClr val="bg1">
                <a:lumMod val="8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91E81B-9AA8-4E3C-9892-120F4045BBE3}"/>
                </a:ext>
              </a:extLst>
            </p:cNvPr>
            <p:cNvSpPr txBox="1"/>
            <p:nvPr/>
          </p:nvSpPr>
          <p:spPr>
            <a:xfrm>
              <a:off x="4680296" y="4309399"/>
              <a:ext cx="2528578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"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600" b="1" dirty="0"/>
                <a:t>Reduces the cost associated with battery replacement and set up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AB1F1AC-6BAA-4F8E-A3A6-E695E2C6EFB6}"/>
              </a:ext>
            </a:extLst>
          </p:cNvPr>
          <p:cNvSpPr/>
          <p:nvPr/>
        </p:nvSpPr>
        <p:spPr>
          <a:xfrm rot="20312636">
            <a:off x="3477608" y="1444018"/>
            <a:ext cx="969169" cy="5256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AA39A48-0F81-499A-ABF0-153086417D03}"/>
              </a:ext>
            </a:extLst>
          </p:cNvPr>
          <p:cNvSpPr/>
          <p:nvPr/>
        </p:nvSpPr>
        <p:spPr>
          <a:xfrm rot="1557563">
            <a:off x="7627787" y="1606330"/>
            <a:ext cx="1063998" cy="53953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16AD987-082A-4CEB-865F-8ACBCEBDEE00}"/>
              </a:ext>
            </a:extLst>
          </p:cNvPr>
          <p:cNvSpPr/>
          <p:nvPr/>
        </p:nvSpPr>
        <p:spPr>
          <a:xfrm rot="8066019">
            <a:off x="8404835" y="3843603"/>
            <a:ext cx="922500" cy="5224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BBE79B3-FD1D-4659-A643-8C6FB93DEE30}"/>
              </a:ext>
            </a:extLst>
          </p:cNvPr>
          <p:cNvSpPr/>
          <p:nvPr/>
        </p:nvSpPr>
        <p:spPr>
          <a:xfrm rot="10800000">
            <a:off x="5096843" y="4782233"/>
            <a:ext cx="1038804" cy="4829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" descr="Image result for solar energy lab uw madison">
            <a:extLst>
              <a:ext uri="{FF2B5EF4-FFF2-40B4-BE49-F238E27FC236}">
                <a16:creationId xmlns:a16="http://schemas.microsoft.com/office/drawing/2014/main" id="{23C4B8E4-0566-4681-BFCE-2D5EBCB47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" y="6235735"/>
            <a:ext cx="1849633" cy="5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4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491B1-E25A-4B4D-BBE9-E8AFA11C7EFF}"/>
              </a:ext>
            </a:extLst>
          </p:cNvPr>
          <p:cNvSpPr txBox="1"/>
          <p:nvPr/>
        </p:nvSpPr>
        <p:spPr>
          <a:xfrm>
            <a:off x="185736" y="711741"/>
            <a:ext cx="1189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7171"/>
                </a:solidFill>
              </a:rPr>
              <a:t>Objective: To create a dispatch optimization model that facilitates the economical use of hybrid systems, maximizing revenues, while also optimizing battery lifetime.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6F45E8-41A0-42FC-A30F-431778F0DE94}"/>
              </a:ext>
            </a:extLst>
          </p:cNvPr>
          <p:cNvGrpSpPr/>
          <p:nvPr/>
        </p:nvGrpSpPr>
        <p:grpSpPr>
          <a:xfrm>
            <a:off x="185737" y="4023985"/>
            <a:ext cx="12440241" cy="2202490"/>
            <a:chOff x="238125" y="1129721"/>
            <a:chExt cx="12440241" cy="22024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1E5B48-C8F7-4988-AD2A-CC566DF1E73F}"/>
                </a:ext>
              </a:extLst>
            </p:cNvPr>
            <p:cNvGrpSpPr/>
            <p:nvPr/>
          </p:nvGrpSpPr>
          <p:grpSpPr>
            <a:xfrm>
              <a:off x="300626" y="1256462"/>
              <a:ext cx="12377740" cy="1241777"/>
              <a:chOff x="576851" y="1380173"/>
              <a:chExt cx="12377740" cy="12417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E4D5E-B6FF-4A66-8C91-667745DD762B}"/>
                  </a:ext>
                </a:extLst>
              </p:cNvPr>
              <p:cNvSpPr txBox="1"/>
              <p:nvPr/>
            </p:nvSpPr>
            <p:spPr>
              <a:xfrm>
                <a:off x="8287341" y="1421621"/>
                <a:ext cx="466725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State of Charge (SOC)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Depth of Discharge (DOD)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Number of cycles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E93FDF-7B62-4CB8-A92E-0B771A2B3FF8}"/>
                  </a:ext>
                </a:extLst>
              </p:cNvPr>
              <p:cNvSpPr txBox="1"/>
              <p:nvPr/>
            </p:nvSpPr>
            <p:spPr>
              <a:xfrm>
                <a:off x="576851" y="1596077"/>
                <a:ext cx="1947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Cyclic aging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0877A2-8594-4FF1-B5B3-CDC1829BAE8F}"/>
                  </a:ext>
                </a:extLst>
              </p:cNvPr>
              <p:cNvSpPr txBox="1"/>
              <p:nvPr/>
            </p:nvSpPr>
            <p:spPr>
              <a:xfrm>
                <a:off x="3296241" y="1380173"/>
                <a:ext cx="421200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Degradation of the battery with every cycle of charging and discharging.</a:t>
                </a:r>
              </a:p>
            </p:txBody>
          </p:sp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9230A752-E8B7-49EE-ACDA-900AAFE4CCC0}"/>
                  </a:ext>
                </a:extLst>
              </p:cNvPr>
              <p:cNvSpPr/>
              <p:nvPr/>
            </p:nvSpPr>
            <p:spPr>
              <a:xfrm>
                <a:off x="7508245" y="1706704"/>
                <a:ext cx="657225" cy="273634"/>
              </a:xfrm>
              <a:prstGeom prst="rightArrow">
                <a:avLst/>
              </a:prstGeom>
              <a:solidFill>
                <a:srgbClr val="C505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C42FD198-D87D-45F1-928E-2D2B2025CDB5}"/>
                  </a:ext>
                </a:extLst>
              </p:cNvPr>
              <p:cNvSpPr/>
              <p:nvPr/>
            </p:nvSpPr>
            <p:spPr>
              <a:xfrm>
                <a:off x="2336170" y="1703355"/>
                <a:ext cx="657225" cy="273634"/>
              </a:xfrm>
              <a:prstGeom prst="rightArrow">
                <a:avLst/>
              </a:prstGeom>
              <a:solidFill>
                <a:srgbClr val="C505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428079-BB34-46F0-8E4C-34FBCC366E5A}"/>
                </a:ext>
              </a:extLst>
            </p:cNvPr>
            <p:cNvGrpSpPr/>
            <p:nvPr/>
          </p:nvGrpSpPr>
          <p:grpSpPr>
            <a:xfrm>
              <a:off x="238125" y="1129721"/>
              <a:ext cx="11677650" cy="2202490"/>
              <a:chOff x="514350" y="1253432"/>
              <a:chExt cx="11677650" cy="220249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E4C6F37-DD8E-4537-875B-913F7B490969}"/>
                  </a:ext>
                </a:extLst>
              </p:cNvPr>
              <p:cNvSpPr/>
              <p:nvPr/>
            </p:nvSpPr>
            <p:spPr>
              <a:xfrm>
                <a:off x="514350" y="1253432"/>
                <a:ext cx="11553825" cy="1462309"/>
              </a:xfrm>
              <a:prstGeom prst="rect">
                <a:avLst/>
              </a:prstGeom>
              <a:noFill/>
              <a:ln w="57150">
                <a:solidFill>
                  <a:srgbClr val="C5050C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C0A455-70B0-4093-B265-5D70AEB8387F}"/>
                  </a:ext>
                </a:extLst>
              </p:cNvPr>
              <p:cNvSpPr txBox="1"/>
              <p:nvPr/>
            </p:nvSpPr>
            <p:spPr>
              <a:xfrm>
                <a:off x="1871660" y="2994257"/>
                <a:ext cx="10320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Focus of this paper: Develop a decision model accounting for battery cycling</a:t>
                </a:r>
              </a:p>
            </p:txBody>
          </p:sp>
          <p:sp>
            <p:nvSpPr>
              <p:cNvPr id="20" name="Arrow: Bent-Up 19">
                <a:extLst>
                  <a:ext uri="{FF2B5EF4-FFF2-40B4-BE49-F238E27FC236}">
                    <a16:creationId xmlns:a16="http://schemas.microsoft.com/office/drawing/2014/main" id="{49AED81C-1B66-49DC-8AD6-9B1473B84F3A}"/>
                  </a:ext>
                </a:extLst>
              </p:cNvPr>
              <p:cNvSpPr/>
              <p:nvPr/>
            </p:nvSpPr>
            <p:spPr>
              <a:xfrm rot="5400000">
                <a:off x="961992" y="2538718"/>
                <a:ext cx="687329" cy="1087314"/>
              </a:xfrm>
              <a:prstGeom prst="bentUpArrow">
                <a:avLst/>
              </a:prstGeom>
              <a:solidFill>
                <a:srgbClr val="C505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06DB458-5041-4D0C-A38F-33C9904F89F9}"/>
              </a:ext>
            </a:extLst>
          </p:cNvPr>
          <p:cNvSpPr/>
          <p:nvPr/>
        </p:nvSpPr>
        <p:spPr>
          <a:xfrm>
            <a:off x="106954" y="28284"/>
            <a:ext cx="2583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u="sng" cap="none" spc="0" dirty="0">
                <a:ln/>
                <a:solidFill>
                  <a:srgbClr val="C00000"/>
                </a:solidFill>
                <a:effectLst/>
              </a:rPr>
              <a:t>Background: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779FE-E722-4B43-A921-3D3A10B6B13E}"/>
              </a:ext>
            </a:extLst>
          </p:cNvPr>
          <p:cNvSpPr txBox="1"/>
          <p:nvPr/>
        </p:nvSpPr>
        <p:spPr>
          <a:xfrm>
            <a:off x="185737" y="1652066"/>
            <a:ext cx="11820526" cy="1569660"/>
          </a:xfrm>
          <a:prstGeom prst="rect">
            <a:avLst/>
          </a:prstGeom>
          <a:noFill/>
          <a:ln w="57150">
            <a:solidFill>
              <a:srgbClr val="C5050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b="1" u="sng" dirty="0"/>
              <a:t>O</a:t>
            </a:r>
            <a:r>
              <a:rPr lang="en-US" sz="3200" b="1" u="sng" dirty="0">
                <a:effectLst/>
              </a:rPr>
              <a:t>bjective of the program: </a:t>
            </a:r>
          </a:p>
          <a:p>
            <a:r>
              <a:rPr lang="en-US" sz="3200" b="1" dirty="0">
                <a:effectLst/>
              </a:rPr>
              <a:t>	Maximize </a:t>
            </a:r>
            <a:r>
              <a:rPr lang="en-US" sz="3200" b="1" dirty="0">
                <a:solidFill>
                  <a:srgbClr val="C5050C"/>
                </a:solidFill>
              </a:rPr>
              <a:t>net revenue</a:t>
            </a:r>
            <a:r>
              <a:rPr lang="en-US" sz="3200" b="1" dirty="0">
                <a:effectLst/>
              </a:rPr>
              <a:t> obtained from the </a:t>
            </a:r>
            <a:r>
              <a:rPr lang="en-US" sz="3200" b="1" dirty="0">
                <a:solidFill>
                  <a:srgbClr val="C00000"/>
                </a:solidFill>
              </a:rPr>
              <a:t>sales revenue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 from 	</a:t>
            </a:r>
            <a:r>
              <a:rPr lang="en-US" sz="3200" b="1" dirty="0">
                <a:solidFill>
                  <a:srgbClr val="C5050C"/>
                </a:solidFill>
                <a:effectLst/>
              </a:rPr>
              <a:t>dispatch of power</a:t>
            </a:r>
            <a:r>
              <a:rPr lang="en-US" sz="3200" b="1" dirty="0">
                <a:solidFill>
                  <a:srgbClr val="C5050C"/>
                </a:solidFill>
              </a:rPr>
              <a:t> </a:t>
            </a:r>
            <a:r>
              <a:rPr lang="en-US" sz="3200" b="1" dirty="0"/>
              <a:t>and</a:t>
            </a:r>
            <a:r>
              <a:rPr lang="en-US" sz="3200" b="1" dirty="0">
                <a:solidFill>
                  <a:srgbClr val="C5050C"/>
                </a:solidFill>
              </a:rPr>
              <a:t> loss due to battery degradation</a:t>
            </a:r>
            <a:endParaRPr lang="en-US" sz="3200" b="1" dirty="0"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8C44FA-DCA8-4C4F-8787-A6D9829DB659}"/>
              </a:ext>
            </a:extLst>
          </p:cNvPr>
          <p:cNvSpPr txBox="1"/>
          <p:nvPr/>
        </p:nvSpPr>
        <p:spPr>
          <a:xfrm>
            <a:off x="112304" y="3441968"/>
            <a:ext cx="122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67171"/>
                </a:solidFill>
              </a:rPr>
              <a:t>To understand optimal battery scheduling when considering battery degradation, we analyze:</a:t>
            </a:r>
          </a:p>
        </p:txBody>
      </p:sp>
      <p:pic>
        <p:nvPicPr>
          <p:cNvPr id="27" name="Picture 2" descr="Image result for solar energy lab uw madison">
            <a:extLst>
              <a:ext uri="{FF2B5EF4-FFF2-40B4-BE49-F238E27FC236}">
                <a16:creationId xmlns:a16="http://schemas.microsoft.com/office/drawing/2014/main" id="{6406C5D2-06B1-4210-AD75-25825BA5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" y="6235735"/>
            <a:ext cx="1849633" cy="5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5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D0E4A5-1797-4BF9-B62D-7ABA54D0A85D}"/>
              </a:ext>
            </a:extLst>
          </p:cNvPr>
          <p:cNvSpPr txBox="1"/>
          <p:nvPr/>
        </p:nvSpPr>
        <p:spPr>
          <a:xfrm>
            <a:off x="5852162" y="501829"/>
            <a:ext cx="6096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300" dirty="0"/>
              <a:t>Mixed-integer linear programming is used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300" b="0" dirty="0">
                <a:effectLst/>
              </a:rPr>
              <a:t>The data for the power generated by the PV system is obtained from the </a:t>
            </a:r>
            <a:r>
              <a:rPr lang="en-US" sz="2300" b="1" dirty="0">
                <a:effectLst/>
              </a:rPr>
              <a:t>System Advisory Model’s (SAM) PV Watts, Residential Model.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300" dirty="0" err="1"/>
              <a:t>Pyomo</a:t>
            </a:r>
            <a:r>
              <a:rPr lang="en-US" sz="2300" dirty="0"/>
              <a:t> version 180 5.6.9 and solved using </a:t>
            </a:r>
            <a:r>
              <a:rPr lang="en-US" sz="2300" dirty="0" err="1"/>
              <a:t>Gurobi</a:t>
            </a:r>
            <a:r>
              <a:rPr lang="en-US" sz="2300" dirty="0"/>
              <a:t> version 9.1.0. was used to make this linear program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300" dirty="0">
                <a:effectLst/>
              </a:rPr>
              <a:t>Objective function shown: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A3C07-4BBD-47B6-82F8-BBE13CB6E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889546"/>
            <a:ext cx="4429258" cy="266106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16341DE-5CFA-4D0A-9220-F617C03700AF}"/>
              </a:ext>
            </a:extLst>
          </p:cNvPr>
          <p:cNvGrpSpPr/>
          <p:nvPr/>
        </p:nvGrpSpPr>
        <p:grpSpPr>
          <a:xfrm>
            <a:off x="1102106" y="3855183"/>
            <a:ext cx="10159238" cy="2501570"/>
            <a:chOff x="1165313" y="3125007"/>
            <a:chExt cx="10159238" cy="2501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F201BC-7985-4F01-94FC-2B308337C981}"/>
                    </a:ext>
                  </a:extLst>
                </p:cNvPr>
                <p:cNvSpPr txBox="1"/>
                <p:nvPr/>
              </p:nvSpPr>
              <p:spPr>
                <a:xfrm>
                  <a:off x="1165313" y="3125007"/>
                  <a:ext cx="10159238" cy="885884"/>
                </a:xfrm>
                <a:prstGeom prst="rect">
                  <a:avLst/>
                </a:prstGeom>
                <a:noFill/>
                <a:ln w="38100">
                  <a:solidFill>
                    <a:srgbClr val="C5050C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𝒘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𝜸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sSubSup>
                                      <m:sSubSup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𝒘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𝒇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+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𝜽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− </m:t>
                                    </m:r>
                                    <m:sSubSup>
                                      <m:sSubSupPr>
                                        <m:ctrlPr>
                                          <a:rPr lang="en-US" sz="2000" b="1" i="1" smtClean="0">
                                            <a:solidFill>
                                              <a:srgbClr val="99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99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𝜿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rgbClr val="99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sub>
                                      <m:sup>
                                        <m:r>
                                          <a:rPr lang="en-US" sz="2000" b="1" i="1" smtClean="0">
                                            <a:solidFill>
                                              <a:srgbClr val="99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acc>
                                <m:r>
                                  <m:rPr>
                                    <m:brk m:alnAt="7"/>
                                  </m:r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</m:acc>
                              </m:sub>
                              <m:sup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rgbClr val="99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99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99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99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000" b="1" i="1">
                                                <a:solidFill>
                                                  <a:srgbClr val="99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rgbClr val="99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𝑺</m:t>
                                    </m:r>
                                  </m:num>
                                  <m:den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𝑺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𝒔𝒕𝒂𝒓𝒕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000" b="1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C7009DE-635E-41A3-B41F-E9ACADAB9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313" y="3125007"/>
                  <a:ext cx="10159238" cy="8858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>
                  <a:solidFill>
                    <a:srgbClr val="C5050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4156D6E-C827-4E0C-8F9B-B39CEE40C338}"/>
                </a:ext>
              </a:extLst>
            </p:cNvPr>
            <p:cNvGrpSpPr/>
            <p:nvPr/>
          </p:nvGrpSpPr>
          <p:grpSpPr>
            <a:xfrm rot="10800000">
              <a:off x="1925419" y="3687052"/>
              <a:ext cx="1300666" cy="808074"/>
              <a:chOff x="5361249" y="2785130"/>
              <a:chExt cx="2752059" cy="80807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1A45BF2-3BF1-4236-A6E5-9AC861B82DB8}"/>
                  </a:ext>
                </a:extLst>
              </p:cNvPr>
              <p:cNvCxnSpPr/>
              <p:nvPr/>
            </p:nvCxnSpPr>
            <p:spPr>
              <a:xfrm>
                <a:off x="5361249" y="3162656"/>
                <a:ext cx="274851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A5918071-F748-400A-93C1-46B100D1F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5507" y="2785130"/>
                <a:ext cx="0" cy="37752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ED0FA03-B114-4A26-A3A2-923D63F24FFF}"/>
                  </a:ext>
                </a:extLst>
              </p:cNvPr>
              <p:cNvCxnSpPr/>
              <p:nvPr/>
            </p:nvCxnSpPr>
            <p:spPr>
              <a:xfrm>
                <a:off x="5371882" y="3141390"/>
                <a:ext cx="0" cy="4518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CFB473A-A0B4-446F-B9FE-ECAF01B6BDA0}"/>
                  </a:ext>
                </a:extLst>
              </p:cNvPr>
              <p:cNvCxnSpPr/>
              <p:nvPr/>
            </p:nvCxnSpPr>
            <p:spPr>
              <a:xfrm>
                <a:off x="8113308" y="3141390"/>
                <a:ext cx="0" cy="4518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87EF67-FA38-4DD2-9136-F3F044E55E2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175543" y="4121291"/>
              <a:ext cx="139304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772FDC8-5C9D-41F1-9774-FD5A38BC77E0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67" y="4121291"/>
              <a:ext cx="0" cy="83516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40F026-3E18-4235-A022-EC465E307BC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563202" y="3690743"/>
              <a:ext cx="0" cy="451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0E2B66-EFF2-4A95-B9B7-7F4BD168ED5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173747" y="3690743"/>
              <a:ext cx="0" cy="451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F7E0E03-473C-4589-B529-F9B49A0A7C89}"/>
                </a:ext>
              </a:extLst>
            </p:cNvPr>
            <p:cNvGrpSpPr/>
            <p:nvPr/>
          </p:nvGrpSpPr>
          <p:grpSpPr>
            <a:xfrm rot="10800000">
              <a:off x="8580758" y="3799630"/>
              <a:ext cx="906007" cy="610871"/>
              <a:chOff x="5361249" y="2785130"/>
              <a:chExt cx="2752059" cy="808074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0E3E332-99A6-4F4F-9FF8-A26C22B7997A}"/>
                  </a:ext>
                </a:extLst>
              </p:cNvPr>
              <p:cNvCxnSpPr/>
              <p:nvPr/>
            </p:nvCxnSpPr>
            <p:spPr>
              <a:xfrm>
                <a:off x="5361249" y="3162656"/>
                <a:ext cx="274851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8AE753F-E57B-455B-840E-EF918DF189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5507" y="2785130"/>
                <a:ext cx="0" cy="37752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96B9A4B-C6BC-404A-AB1E-F1D330AEB9B6}"/>
                  </a:ext>
                </a:extLst>
              </p:cNvPr>
              <p:cNvCxnSpPr/>
              <p:nvPr/>
            </p:nvCxnSpPr>
            <p:spPr>
              <a:xfrm>
                <a:off x="5371882" y="3141390"/>
                <a:ext cx="0" cy="4518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C2A0897-93C8-4469-A069-27DABF92E8AD}"/>
                  </a:ext>
                </a:extLst>
              </p:cNvPr>
              <p:cNvCxnSpPr/>
              <p:nvPr/>
            </p:nvCxnSpPr>
            <p:spPr>
              <a:xfrm>
                <a:off x="8113308" y="3141390"/>
                <a:ext cx="0" cy="45181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74622D-0FD6-4846-8C0D-DE663E2E77BA}"/>
                </a:ext>
              </a:extLst>
            </p:cNvPr>
            <p:cNvSpPr txBox="1"/>
            <p:nvPr/>
          </p:nvSpPr>
          <p:spPr>
            <a:xfrm>
              <a:off x="1434329" y="4410502"/>
              <a:ext cx="2802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Sales revenue from power sent to the grid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1063E5-68C3-4EBC-8375-948FBA68B6F5}"/>
                </a:ext>
              </a:extLst>
            </p:cNvPr>
            <p:cNvSpPr txBox="1"/>
            <p:nvPr/>
          </p:nvSpPr>
          <p:spPr>
            <a:xfrm>
              <a:off x="3908577" y="4980246"/>
              <a:ext cx="25230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Meaningful behavior of binary variables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8DF98F-C8C4-4AE8-958C-F56F6AA674FF}"/>
                </a:ext>
              </a:extLst>
            </p:cNvPr>
            <p:cNvSpPr txBox="1"/>
            <p:nvPr/>
          </p:nvSpPr>
          <p:spPr>
            <a:xfrm>
              <a:off x="8152633" y="4410501"/>
              <a:ext cx="19032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Cost of battery degradation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BC2F12A-84F5-4C38-A051-99E8AC2B6413}"/>
                </a:ext>
              </a:extLst>
            </p:cNvPr>
            <p:cNvCxnSpPr>
              <a:cxnSpLocks/>
            </p:cNvCxnSpPr>
            <p:nvPr/>
          </p:nvCxnSpPr>
          <p:spPr>
            <a:xfrm>
              <a:off x="6431622" y="3690661"/>
              <a:ext cx="0" cy="6157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53E4E9-0003-4EAC-96D6-7415F7FC9D7E}"/>
                </a:ext>
              </a:extLst>
            </p:cNvPr>
            <p:cNvSpPr txBox="1"/>
            <p:nvPr/>
          </p:nvSpPr>
          <p:spPr>
            <a:xfrm>
              <a:off x="5733545" y="4208281"/>
              <a:ext cx="18510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Net capacity of the battery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7FBCBA4-1C16-4822-9EA7-BB70828CD3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3393" y="5337996"/>
              <a:ext cx="386096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09EB6EA-1D85-4BA9-9E14-D159FBE72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5312" y="4375942"/>
              <a:ext cx="0" cy="9573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F8A8B85-E21F-4F8A-B2D8-26F98F693A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2095" y="4390087"/>
              <a:ext cx="369610" cy="69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B173F87-9B9E-4BF4-B636-4A17FED49186}"/>
                </a:ext>
              </a:extLst>
            </p:cNvPr>
            <p:cNvCxnSpPr>
              <a:cxnSpLocks/>
            </p:cNvCxnSpPr>
            <p:nvPr/>
          </p:nvCxnSpPr>
          <p:spPr>
            <a:xfrm>
              <a:off x="9822095" y="3697326"/>
              <a:ext cx="0" cy="69608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0363BC4-5DDB-4109-BF4E-3625C3C38ED7}"/>
              </a:ext>
            </a:extLst>
          </p:cNvPr>
          <p:cNvSpPr/>
          <p:nvPr/>
        </p:nvSpPr>
        <p:spPr>
          <a:xfrm>
            <a:off x="0" y="6510"/>
            <a:ext cx="28986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u="sng" cap="none" spc="0" dirty="0">
                <a:ln/>
                <a:solidFill>
                  <a:srgbClr val="C00000"/>
                </a:solidFill>
                <a:effectLst/>
              </a:rPr>
              <a:t>Methodology:</a:t>
            </a:r>
          </a:p>
        </p:txBody>
      </p:sp>
      <p:pic>
        <p:nvPicPr>
          <p:cNvPr id="60" name="Picture 2" descr="Image result for solar energy lab uw madison">
            <a:extLst>
              <a:ext uri="{FF2B5EF4-FFF2-40B4-BE49-F238E27FC236}">
                <a16:creationId xmlns:a16="http://schemas.microsoft.com/office/drawing/2014/main" id="{DABD9EBE-562A-4FD2-A783-084B6A52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" y="6235735"/>
            <a:ext cx="1849633" cy="5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1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F00260-4A5D-4976-B5E4-FD5081EDB63C}"/>
              </a:ext>
            </a:extLst>
          </p:cNvPr>
          <p:cNvSpPr/>
          <p:nvPr/>
        </p:nvSpPr>
        <p:spPr>
          <a:xfrm>
            <a:off x="92896" y="30750"/>
            <a:ext cx="2578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u="sng" dirty="0">
                <a:ln/>
                <a:solidFill>
                  <a:srgbClr val="C00000"/>
                </a:solidFill>
              </a:rPr>
              <a:t>Conclusion</a:t>
            </a:r>
            <a:r>
              <a:rPr lang="en-US" sz="3600" b="1" u="sng" cap="none" spc="0" dirty="0">
                <a:ln/>
                <a:solidFill>
                  <a:srgbClr val="C00000"/>
                </a:solidFill>
                <a:effectLst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5618AC-3D76-4E79-9215-548D0E860F5C}"/>
              </a:ext>
            </a:extLst>
          </p:cNvPr>
          <p:cNvSpPr txBox="1"/>
          <p:nvPr/>
        </p:nvSpPr>
        <p:spPr>
          <a:xfrm>
            <a:off x="160591" y="481676"/>
            <a:ext cx="1170755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Increase in </a:t>
            </a:r>
            <a:r>
              <a:rPr lang="en-US" sz="2400" b="1" dirty="0"/>
              <a:t>objective function</a:t>
            </a:r>
            <a:r>
              <a:rPr lang="en-US" sz="2400" dirty="0"/>
              <a:t> by </a:t>
            </a:r>
            <a:r>
              <a:rPr lang="en-US" sz="2400" b="1" dirty="0"/>
              <a:t>34.2% </a:t>
            </a:r>
            <a:r>
              <a:rPr lang="en-US" sz="2400" dirty="0"/>
              <a:t>when cost of degradation is included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Reduced </a:t>
            </a:r>
            <a:r>
              <a:rPr lang="en-US" sz="2400" b="1" dirty="0"/>
              <a:t>degradation of battery </a:t>
            </a:r>
            <a:r>
              <a:rPr lang="en-US" sz="2400" dirty="0"/>
              <a:t>by</a:t>
            </a:r>
            <a:r>
              <a:rPr lang="en-US" sz="2400" b="1" dirty="0"/>
              <a:t> 77.7</a:t>
            </a:r>
            <a:r>
              <a:rPr lang="en-US" sz="2400" dirty="0"/>
              <a:t>%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Extends life of battery from </a:t>
            </a:r>
            <a:r>
              <a:rPr lang="en-US" sz="2400" b="1" dirty="0"/>
              <a:t>6.1 years </a:t>
            </a:r>
            <a:r>
              <a:rPr lang="en-US" sz="2400" dirty="0"/>
              <a:t>to</a:t>
            </a:r>
            <a:r>
              <a:rPr lang="en-US" sz="2400" b="1" dirty="0"/>
              <a:t> 26.5 year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C06277-4EF2-4947-86EA-C0A4FB235AC1}"/>
              </a:ext>
            </a:extLst>
          </p:cNvPr>
          <p:cNvSpPr txBox="1"/>
          <p:nvPr/>
        </p:nvSpPr>
        <p:spPr>
          <a:xfrm>
            <a:off x="160591" y="4599028"/>
            <a:ext cx="600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36-hour horizon produced noticeably better results in terms of battery lifetime and net revenue than a 24-hour horizon in most cases.</a:t>
            </a:r>
          </a:p>
        </p:txBody>
      </p:sp>
      <p:sp>
        <p:nvSpPr>
          <p:cNvPr id="27" name="Slide Number Placeholder 7">
            <a:extLst>
              <a:ext uri="{FF2B5EF4-FFF2-40B4-BE49-F238E27FC236}">
                <a16:creationId xmlns:a16="http://schemas.microsoft.com/office/drawing/2014/main" id="{C9F45CAD-A1E2-4A17-A660-F7419C25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70685" y="6356350"/>
            <a:ext cx="504290" cy="365125"/>
          </a:xfrm>
        </p:spPr>
        <p:txBody>
          <a:bodyPr/>
          <a:lstStyle/>
          <a:p>
            <a:fld id="{7FC3BFCF-D272-4286-98A0-2A3CBCB474E1}" type="slidenum">
              <a:rPr lang="en-US" smtClean="0"/>
              <a:t>5</a:t>
            </a:fld>
            <a:endParaRPr lang="en-US"/>
          </a:p>
        </p:txBody>
      </p:sp>
      <p:pic>
        <p:nvPicPr>
          <p:cNvPr id="28" name="Picture 2" descr="Image result for solar energy lab uw madison">
            <a:extLst>
              <a:ext uri="{FF2B5EF4-FFF2-40B4-BE49-F238E27FC236}">
                <a16:creationId xmlns:a16="http://schemas.microsoft.com/office/drawing/2014/main" id="{A59B8E0D-AE0E-4854-8B33-A45DE91D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" y="6235735"/>
            <a:ext cx="1849633" cy="5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hart, line chart, waterfall chart&#10;&#10;Description automatically generated">
            <a:extLst>
              <a:ext uri="{FF2B5EF4-FFF2-40B4-BE49-F238E27FC236}">
                <a16:creationId xmlns:a16="http://schemas.microsoft.com/office/drawing/2014/main" id="{71447AB2-AB7F-4AF9-A0A3-EFAFC716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70" y="3592065"/>
            <a:ext cx="5540754" cy="2692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706C0ED-E097-48C9-94D5-0DE49A92ADD0}"/>
              </a:ext>
            </a:extLst>
          </p:cNvPr>
          <p:cNvGrpSpPr/>
          <p:nvPr/>
        </p:nvGrpSpPr>
        <p:grpSpPr>
          <a:xfrm>
            <a:off x="20269" y="2312291"/>
            <a:ext cx="8371714" cy="1955897"/>
            <a:chOff x="392638" y="2847617"/>
            <a:chExt cx="8371714" cy="19558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906076-1F7D-4313-A9D8-0B3539ADACA3}"/>
                </a:ext>
              </a:extLst>
            </p:cNvPr>
            <p:cNvSpPr txBox="1"/>
            <p:nvPr/>
          </p:nvSpPr>
          <p:spPr>
            <a:xfrm>
              <a:off x="869148" y="2856789"/>
              <a:ext cx="14589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Grid limit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477CFD9-B792-44EF-A2EE-DD0F3C751E1D}"/>
                </a:ext>
              </a:extLst>
            </p:cNvPr>
            <p:cNvSpPr txBox="1"/>
            <p:nvPr/>
          </p:nvSpPr>
          <p:spPr>
            <a:xfrm>
              <a:off x="3793836" y="2866730"/>
              <a:ext cx="24731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Dispatch of power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9D0942-6B37-4718-B825-87D86F632C98}"/>
                </a:ext>
              </a:extLst>
            </p:cNvPr>
            <p:cNvSpPr txBox="1"/>
            <p:nvPr/>
          </p:nvSpPr>
          <p:spPr>
            <a:xfrm>
              <a:off x="6819015" y="3408816"/>
              <a:ext cx="19453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Net revenue</a:t>
              </a:r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FA6A6640-22AF-4F90-B729-3830545E9376}"/>
                </a:ext>
              </a:extLst>
            </p:cNvPr>
            <p:cNvSpPr/>
            <p:nvPr/>
          </p:nvSpPr>
          <p:spPr>
            <a:xfrm rot="10800000">
              <a:off x="6617938" y="3349386"/>
              <a:ext cx="309854" cy="5079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5CE3D7-014A-4018-98FC-E3C30C097305}"/>
                </a:ext>
              </a:extLst>
            </p:cNvPr>
            <p:cNvSpPr txBox="1"/>
            <p:nvPr/>
          </p:nvSpPr>
          <p:spPr>
            <a:xfrm>
              <a:off x="878455" y="3315354"/>
              <a:ext cx="15985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Cost of the battery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A9ACDA-0026-458A-B189-90DA19B50454}"/>
                </a:ext>
              </a:extLst>
            </p:cNvPr>
            <p:cNvSpPr txBox="1"/>
            <p:nvPr/>
          </p:nvSpPr>
          <p:spPr>
            <a:xfrm>
              <a:off x="3876949" y="3505483"/>
              <a:ext cx="18647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Battery usage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7624D40-57E3-4F4B-8CB7-B1E5B90E0A37}"/>
                </a:ext>
              </a:extLst>
            </p:cNvPr>
            <p:cNvSpPr/>
            <p:nvPr/>
          </p:nvSpPr>
          <p:spPr>
            <a:xfrm>
              <a:off x="681995" y="3494861"/>
              <a:ext cx="239738" cy="461666"/>
            </a:xfrm>
            <a:prstGeom prst="downArrow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F0604786-AFA9-464A-A2D9-89D05335B9BC}"/>
                </a:ext>
              </a:extLst>
            </p:cNvPr>
            <p:cNvSpPr/>
            <p:nvPr/>
          </p:nvSpPr>
          <p:spPr>
            <a:xfrm rot="16200000">
              <a:off x="2838253" y="3480079"/>
              <a:ext cx="255511" cy="53963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7889A096-FCD7-4453-9CB2-FAE16426BCB8}"/>
                </a:ext>
              </a:extLst>
            </p:cNvPr>
            <p:cNvSpPr/>
            <p:nvPr/>
          </p:nvSpPr>
          <p:spPr>
            <a:xfrm rot="10800000">
              <a:off x="3612565" y="3490094"/>
              <a:ext cx="242612" cy="461666"/>
            </a:xfrm>
            <a:prstGeom prst="downArrow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1CD70F2-95FF-4A94-A504-90CECDF78A72}"/>
                </a:ext>
              </a:extLst>
            </p:cNvPr>
            <p:cNvSpPr txBox="1"/>
            <p:nvPr/>
          </p:nvSpPr>
          <p:spPr>
            <a:xfrm>
              <a:off x="392638" y="4034073"/>
              <a:ext cx="2724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Initial battery capacity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BCFC8B-033C-45EF-A237-88A18A04CFDC}"/>
                </a:ext>
              </a:extLst>
            </p:cNvPr>
            <p:cNvSpPr txBox="1"/>
            <p:nvPr/>
          </p:nvSpPr>
          <p:spPr>
            <a:xfrm>
              <a:off x="3540846" y="4146440"/>
              <a:ext cx="24731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Battery usage</a:t>
              </a:r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62716D5F-751F-4BCB-8730-55F4D2C8D5A4}"/>
                </a:ext>
              </a:extLst>
            </p:cNvPr>
            <p:cNvSpPr/>
            <p:nvPr/>
          </p:nvSpPr>
          <p:spPr>
            <a:xfrm>
              <a:off x="680166" y="4218739"/>
              <a:ext cx="239738" cy="461666"/>
            </a:xfrm>
            <a:prstGeom prst="down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1228BC09-40AA-4A82-B295-A0427651DD13}"/>
                </a:ext>
              </a:extLst>
            </p:cNvPr>
            <p:cNvSpPr/>
            <p:nvPr/>
          </p:nvSpPr>
          <p:spPr>
            <a:xfrm rot="16200000">
              <a:off x="2842061" y="4179755"/>
              <a:ext cx="255511" cy="53963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FA4C495D-18EB-4FDB-BE71-A7AE245C5C26}"/>
                </a:ext>
              </a:extLst>
            </p:cNvPr>
            <p:cNvSpPr/>
            <p:nvPr/>
          </p:nvSpPr>
          <p:spPr>
            <a:xfrm rot="16200000">
              <a:off x="2852518" y="2890104"/>
              <a:ext cx="255511" cy="53963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C8389D69-456E-4C7D-91CE-4B1F6955F5B0}"/>
                </a:ext>
              </a:extLst>
            </p:cNvPr>
            <p:cNvSpPr/>
            <p:nvPr/>
          </p:nvSpPr>
          <p:spPr>
            <a:xfrm rot="10800000">
              <a:off x="685922" y="2848358"/>
              <a:ext cx="239738" cy="461666"/>
            </a:xfrm>
            <a:prstGeom prst="downArrow">
              <a:avLst/>
            </a:prstGeom>
            <a:solidFill>
              <a:srgbClr val="4472C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rgbClr val="4472C4"/>
                </a:solidFill>
              </a:endParaRPr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F5A5450B-FAD2-473C-9567-501603A11913}"/>
                </a:ext>
              </a:extLst>
            </p:cNvPr>
            <p:cNvSpPr/>
            <p:nvPr/>
          </p:nvSpPr>
          <p:spPr>
            <a:xfrm rot="10800000">
              <a:off x="3634337" y="2847617"/>
              <a:ext cx="242612" cy="461666"/>
            </a:xfrm>
            <a:prstGeom prst="downArrow">
              <a:avLst/>
            </a:prstGeom>
            <a:solidFill>
              <a:srgbClr val="4472C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rgbClr val="4472C4"/>
                </a:solidFill>
              </a:endParaRPr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958B7FA8-6349-49EF-AB81-5B7979AB0127}"/>
                </a:ext>
              </a:extLst>
            </p:cNvPr>
            <p:cNvSpPr/>
            <p:nvPr/>
          </p:nvSpPr>
          <p:spPr>
            <a:xfrm rot="10800000">
              <a:off x="3624812" y="4228522"/>
              <a:ext cx="242612" cy="461666"/>
            </a:xfrm>
            <a:prstGeom prst="down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50" name="Equals 49">
              <a:extLst>
                <a:ext uri="{FF2B5EF4-FFF2-40B4-BE49-F238E27FC236}">
                  <a16:creationId xmlns:a16="http://schemas.microsoft.com/office/drawing/2014/main" id="{BECBC70C-C74C-4B05-863A-084CAC1F9CF1}"/>
                </a:ext>
              </a:extLst>
            </p:cNvPr>
            <p:cNvSpPr/>
            <p:nvPr/>
          </p:nvSpPr>
          <p:spPr>
            <a:xfrm>
              <a:off x="5823477" y="3479265"/>
              <a:ext cx="589949" cy="430887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E5E055C-4647-4DD9-AFC1-6D27DF4A7B54}"/>
              </a:ext>
            </a:extLst>
          </p:cNvPr>
          <p:cNvSpPr txBox="1"/>
          <p:nvPr/>
        </p:nvSpPr>
        <p:spPr>
          <a:xfrm>
            <a:off x="8986073" y="2877108"/>
            <a:ext cx="3420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Battery Degradation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92B44E13-1A63-4092-9CAA-181A188CF71C}"/>
              </a:ext>
            </a:extLst>
          </p:cNvPr>
          <p:cNvSpPr/>
          <p:nvPr/>
        </p:nvSpPr>
        <p:spPr>
          <a:xfrm rot="10800000">
            <a:off x="8918342" y="2753849"/>
            <a:ext cx="309854" cy="57893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53" name="Plus Sign 52">
            <a:extLst>
              <a:ext uri="{FF2B5EF4-FFF2-40B4-BE49-F238E27FC236}">
                <a16:creationId xmlns:a16="http://schemas.microsoft.com/office/drawing/2014/main" id="{20E66CE5-4109-4874-8558-1B8D5432CEE0}"/>
              </a:ext>
            </a:extLst>
          </p:cNvPr>
          <p:cNvSpPr/>
          <p:nvPr/>
        </p:nvSpPr>
        <p:spPr>
          <a:xfrm>
            <a:off x="8373041" y="2970157"/>
            <a:ext cx="392290" cy="36492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425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1157</TotalTime>
  <Words>353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upadhya.sahana@gmail.com</dc:creator>
  <cp:lastModifiedBy>Sahana Upadhya</cp:lastModifiedBy>
  <cp:revision>45</cp:revision>
  <dcterms:created xsi:type="dcterms:W3CDTF">2020-01-07T15:32:11Z</dcterms:created>
  <dcterms:modified xsi:type="dcterms:W3CDTF">2021-10-06T15:28:57Z</dcterms:modified>
</cp:coreProperties>
</file>