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65" r:id="rId4"/>
    <p:sldId id="282" r:id="rId5"/>
    <p:sldId id="266" r:id="rId6"/>
    <p:sldId id="267" r:id="rId7"/>
    <p:sldId id="268" r:id="rId8"/>
    <p:sldId id="269" r:id="rId9"/>
    <p:sldId id="276" r:id="rId10"/>
    <p:sldId id="277" r:id="rId11"/>
    <p:sldId id="278" r:id="rId12"/>
    <p:sldId id="279" r:id="rId13"/>
    <p:sldId id="280" r:id="rId14"/>
    <p:sldId id="290" r:id="rId15"/>
    <p:sldId id="271" r:id="rId16"/>
    <p:sldId id="284" r:id="rId17"/>
    <p:sldId id="285" r:id="rId18"/>
    <p:sldId id="283" r:id="rId19"/>
    <p:sldId id="286" r:id="rId20"/>
    <p:sldId id="272" r:id="rId21"/>
    <p:sldId id="287" r:id="rId22"/>
    <p:sldId id="273" r:id="rId23"/>
    <p:sldId id="288" r:id="rId24"/>
    <p:sldId id="275" r:id="rId25"/>
    <p:sldId id="291" r:id="rId26"/>
    <p:sldId id="261" r:id="rId27"/>
    <p:sldId id="292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5357" autoAdjust="0"/>
  </p:normalViewPr>
  <p:slideViewPr>
    <p:cSldViewPr snapToGrid="0">
      <p:cViewPr varScale="1">
        <p:scale>
          <a:sx n="81" d="100"/>
          <a:sy n="81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01FD-8AFC-4EC8-A17E-0B0EF1CD2EB2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732F-D644-4E94-868E-EFD80155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Estimated and Projected Utility Scale Battery Costs, NREL</a:t>
            </a:r>
          </a:p>
          <a:p>
            <a:endParaRPr lang="en-US" dirty="0"/>
          </a:p>
          <a:p>
            <a:r>
              <a:rPr lang="en-US" dirty="0"/>
              <a:t>Source: Cliff Ho’s CSP presentation 12/5/2021, info from NREL and 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 Frequency Control Requirements for  Reliable Interconnection Frequency Response from Lawrence Berkeley National Laboratory; Joseph </a:t>
            </a:r>
            <a:r>
              <a:rPr lang="en-US" dirty="0" err="1"/>
              <a:t>Eto</a:t>
            </a:r>
            <a:r>
              <a:rPr lang="en-US" dirty="0"/>
              <a:t>,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 IEEE Summary of Existing Governor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 IEEE Summary of Existing Governor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2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Control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8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Sam’s work and discuss any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1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source: Impact of Low Rotational Inertia on Power System Stability and Operation by Andreas </a:t>
            </a:r>
            <a:r>
              <a:rPr lang="en-US" dirty="0" err="1"/>
              <a:t>Ulbig</a:t>
            </a:r>
            <a:r>
              <a:rPr lang="en-US" dirty="0"/>
              <a:t>, Theodor S. </a:t>
            </a:r>
            <a:r>
              <a:rPr lang="en-US" dirty="0" err="1"/>
              <a:t>Borsche</a:t>
            </a:r>
            <a:r>
              <a:rPr lang="en-US" dirty="0"/>
              <a:t>, </a:t>
            </a:r>
            <a:r>
              <a:rPr lang="en-US" dirty="0" err="1"/>
              <a:t>Göran</a:t>
            </a:r>
            <a:r>
              <a:rPr lang="en-US" dirty="0"/>
              <a:t> Andersson</a:t>
            </a:r>
          </a:p>
          <a:p>
            <a:endParaRPr lang="en-US" dirty="0"/>
          </a:p>
          <a:p>
            <a:r>
              <a:rPr lang="en-US" dirty="0"/>
              <a:t>Graph: NREL “Grid Without Inertia”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 source: Impact of Low Rotational Inertia on Power System Stability and Operation by Andreas </a:t>
            </a:r>
            <a:r>
              <a:rPr lang="en-US" dirty="0" err="1"/>
              <a:t>Ulbig</a:t>
            </a:r>
            <a:r>
              <a:rPr lang="en-US" dirty="0"/>
              <a:t>, Theodor S. </a:t>
            </a:r>
            <a:r>
              <a:rPr lang="en-US" dirty="0" err="1"/>
              <a:t>Borsche</a:t>
            </a:r>
            <a:r>
              <a:rPr lang="en-US" dirty="0"/>
              <a:t>, </a:t>
            </a:r>
            <a:r>
              <a:rPr lang="en-US" dirty="0" err="1"/>
              <a:t>Göran</a:t>
            </a:r>
            <a:r>
              <a:rPr lang="en-US" dirty="0"/>
              <a:t> Andersson</a:t>
            </a:r>
          </a:p>
          <a:p>
            <a:endParaRPr lang="en-US" dirty="0"/>
          </a:p>
          <a:p>
            <a:r>
              <a:rPr lang="en-US" dirty="0"/>
              <a:t>Graph: NREL “Grid Without Inertia”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EIA for capacity factors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optimal share of PV and CSP for highly renewable power systems in the GCC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0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732F-D644-4E94-868E-EFD80155E4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025BAB-BAC1-8047-A655-0CFCA7EE1611}"/>
              </a:ext>
            </a:extLst>
          </p:cNvPr>
          <p:cNvSpPr/>
          <p:nvPr/>
        </p:nvSpPr>
        <p:spPr>
          <a:xfrm>
            <a:off x="-75525" y="-8092"/>
            <a:ext cx="12332840" cy="686609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9" y="2283620"/>
            <a:ext cx="8200724" cy="2290763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29" y="4747444"/>
            <a:ext cx="8200724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5194-2D66-BE47-9528-263E82CD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25" y="454794"/>
            <a:ext cx="5489469" cy="1736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631442-AFD1-D749-9D6A-10E5A59B66FA}"/>
              </a:ext>
            </a:extLst>
          </p:cNvPr>
          <p:cNvSpPr/>
          <p:nvPr/>
        </p:nvSpPr>
        <p:spPr>
          <a:xfrm>
            <a:off x="-75525" y="-8092"/>
            <a:ext cx="492836" cy="6866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93CAE-64E0-7444-8AD2-4C4CCE818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7"/>
          <a:stretch/>
        </p:blipFill>
        <p:spPr>
          <a:xfrm>
            <a:off x="-75526" y="3093025"/>
            <a:ext cx="492836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79027-E9AC-9A40-84EF-E519C2DB9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5"/>
          <a:stretch/>
        </p:blipFill>
        <p:spPr>
          <a:xfrm>
            <a:off x="11760671" y="3093025"/>
            <a:ext cx="49664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5C29A317-5AFE-45FC-848C-41953EAD7FB2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021D0EB0-B7D5-4FC3-872E-C88A92156F08}" type="datetime1">
              <a:rPr lang="en-US" smtClean="0"/>
              <a:t>12/14/2021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515600" cy="457492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4"/>
            <a:ext cx="10515600" cy="640936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796"/>
            <a:ext cx="10515600" cy="4570629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5B914638-D5A3-4926-9262-4F2AA8E61DDA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F08AF2-E22F-EE47-A7E3-C3AF9F21AF4D}"/>
              </a:ext>
            </a:extLst>
          </p:cNvPr>
          <p:cNvSpPr/>
          <p:nvPr/>
        </p:nvSpPr>
        <p:spPr>
          <a:xfrm>
            <a:off x="0" y="-8092"/>
            <a:ext cx="12192000" cy="6866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871483"/>
            <a:ext cx="10515600" cy="2852737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95341"/>
            <a:ext cx="10515600" cy="1122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6D3E02C-2AA9-491D-8DA5-B20BB8C6BEEB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E45E2-84DF-AB4B-8208-443EA511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6013960"/>
            <a:ext cx="3116529" cy="738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F99068-87B0-0045-8FB3-FC48B4076B49}"/>
              </a:ext>
            </a:extLst>
          </p:cNvPr>
          <p:cNvSpPr/>
          <p:nvPr/>
        </p:nvSpPr>
        <p:spPr>
          <a:xfrm>
            <a:off x="1" y="-8092"/>
            <a:ext cx="492836" cy="686609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A4ABA1-9BEA-2443-8D19-4AEC654D8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7"/>
          <a:stretch/>
        </p:blipFill>
        <p:spPr>
          <a:xfrm>
            <a:off x="1" y="3093025"/>
            <a:ext cx="492836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78443E-A0D7-4FF9-BD13-8D9C3D01B852}"/>
              </a:ext>
            </a:extLst>
          </p:cNvPr>
          <p:cNvSpPr/>
          <p:nvPr/>
        </p:nvSpPr>
        <p:spPr>
          <a:xfrm>
            <a:off x="0" y="1709738"/>
            <a:ext cx="12192000" cy="4526170"/>
          </a:xfrm>
          <a:prstGeom prst="rect">
            <a:avLst/>
          </a:prstGeom>
          <a:solidFill>
            <a:srgbClr val="D3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8"/>
            <a:ext cx="5181600" cy="457492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8"/>
            <a:ext cx="5181600" cy="457492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682EAD47-8448-40EA-B42D-8323AD853CD1}" type="datetime1">
              <a:rPr lang="en-US" smtClean="0"/>
              <a:t>12/14/2021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0C726-65E0-4D9D-9206-DCE08EF85CAD}"/>
              </a:ext>
            </a:extLst>
          </p:cNvPr>
          <p:cNvSpPr/>
          <p:nvPr/>
        </p:nvSpPr>
        <p:spPr>
          <a:xfrm>
            <a:off x="215174" y="768423"/>
            <a:ext cx="9191625" cy="457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4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4216"/>
            <a:ext cx="10515600" cy="640934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68414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93722"/>
            <a:ext cx="5157787" cy="379157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68414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93722"/>
            <a:ext cx="5183188" cy="379157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467"/>
            <a:ext cx="10515600" cy="61529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FD51742-E51E-4D2F-A4F0-4B78301A8FA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28664-640B-42D2-8D47-7CC57C3917D1}"/>
              </a:ext>
            </a:extLst>
          </p:cNvPr>
          <p:cNvSpPr/>
          <p:nvPr/>
        </p:nvSpPr>
        <p:spPr>
          <a:xfrm>
            <a:off x="215174" y="1021080"/>
            <a:ext cx="9191625" cy="457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C3CED-63FE-4C50-88E2-866EB53D468C}"/>
              </a:ext>
            </a:extLst>
          </p:cNvPr>
          <p:cNvSpPr/>
          <p:nvPr/>
        </p:nvSpPr>
        <p:spPr>
          <a:xfrm>
            <a:off x="4635063" y="380673"/>
            <a:ext cx="4984926" cy="80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9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CF54C76-E254-4B38-9B41-DFC438FDFEEF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2836" y="6575988"/>
            <a:ext cx="2743200" cy="282012"/>
          </a:xfrm>
          <a:prstGeom prst="rect">
            <a:avLst/>
          </a:prstGeom>
        </p:spPr>
        <p:txBody>
          <a:bodyPr/>
          <a:lstStyle/>
          <a:p>
            <a:fld id="{AC68189B-18D8-4AC6-92DA-E58D594E4F24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E4C1C-42AC-0343-B4CC-0F63589012F3}"/>
              </a:ext>
            </a:extLst>
          </p:cNvPr>
          <p:cNvSpPr/>
          <p:nvPr/>
        </p:nvSpPr>
        <p:spPr>
          <a:xfrm>
            <a:off x="-75525" y="-8092"/>
            <a:ext cx="12332840" cy="686609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01559E-A080-4C41-AFF2-E5DB11456315}"/>
              </a:ext>
            </a:extLst>
          </p:cNvPr>
          <p:cNvSpPr/>
          <p:nvPr/>
        </p:nvSpPr>
        <p:spPr>
          <a:xfrm>
            <a:off x="-75525" y="-8092"/>
            <a:ext cx="492836" cy="6866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BFFBC-EC36-5A48-B6BC-AD449256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7"/>
          <a:stretch/>
        </p:blipFill>
        <p:spPr>
          <a:xfrm>
            <a:off x="-75526" y="3093025"/>
            <a:ext cx="492836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05CE5-4998-9C42-9C26-9B94CAA5D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5"/>
          <a:stretch/>
        </p:blipFill>
        <p:spPr>
          <a:xfrm>
            <a:off x="11760671" y="3093025"/>
            <a:ext cx="49664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13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6"/>
            <a:ext cx="10515600" cy="466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75988"/>
            <a:ext cx="2743200" cy="282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8162F8C-45BE-49BA-A0AD-B4658B061F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FBB97A-7F91-3948-B050-4B8E109515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665" y="6311958"/>
            <a:ext cx="1884595" cy="5460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CE1AD-56F9-7147-A591-EE7A7D3663B3}"/>
              </a:ext>
            </a:extLst>
          </p:cNvPr>
          <p:cNvSpPr/>
          <p:nvPr/>
        </p:nvSpPr>
        <p:spPr>
          <a:xfrm>
            <a:off x="1" y="-8092"/>
            <a:ext cx="492836" cy="6866092"/>
          </a:xfrm>
          <a:prstGeom prst="rect">
            <a:avLst/>
          </a:prstGeom>
          <a:solidFill>
            <a:srgbClr val="C50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33BED-844A-4248-A9A0-39C45AB13AF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7"/>
          <a:stretch/>
        </p:blipFill>
        <p:spPr>
          <a:xfrm>
            <a:off x="1" y="3093025"/>
            <a:ext cx="492836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5CC4D5-74E6-4616-9961-D54097C7FC0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266" y="6481280"/>
            <a:ext cx="881287" cy="2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48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B1D5-67E7-4B55-B195-4CE076E4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4" y="265099"/>
            <a:ext cx="11591306" cy="683664"/>
          </a:xfrm>
        </p:spPr>
        <p:txBody>
          <a:bodyPr anchor="ctr">
            <a:normAutofit/>
          </a:bodyPr>
          <a:lstStyle/>
          <a:p>
            <a:r>
              <a:rPr lang="en-US" sz="2600" dirty="0"/>
              <a:t>Jacob </a:t>
            </a:r>
            <a:r>
              <a:rPr lang="en-US" sz="2600" dirty="0" err="1"/>
              <a:t>Wenner</a:t>
            </a:r>
            <a:r>
              <a:rPr lang="en-US" sz="2600" dirty="0"/>
              <a:t> – ‘Development of PHIL Testbeds for Hybrid Plant Controllers’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9EE9-CBF7-4B94-8E03-641912EEB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694" y="948763"/>
            <a:ext cx="5681562" cy="3958919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Advisors: Mike Wagner &amp; Mark Anderson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Hometown: Lewis Center, Ohio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Completed bachelor’s degree in December, 2020 at UW-Madison during “The Golden Age of Virtual Education”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Fun Facts: </a:t>
            </a:r>
          </a:p>
          <a:p>
            <a:pPr lvl="1"/>
            <a:r>
              <a:rPr lang="en-US" sz="1400" dirty="0"/>
              <a:t>Did 4H growing up – raised sheep, cattle, chickens and rabbits</a:t>
            </a:r>
          </a:p>
          <a:p>
            <a:pPr lvl="1"/>
            <a:r>
              <a:rPr lang="en-US" sz="1400" dirty="0"/>
              <a:t>UW Rowing Team – Eighty+ 2[km] races, 4 years of pain…</a:t>
            </a:r>
          </a:p>
          <a:p>
            <a:pPr lvl="1"/>
            <a:r>
              <a:rPr lang="en-US" sz="1400" dirty="0"/>
              <a:t>Currently enjoys(?) partaking in various endurance events</a:t>
            </a:r>
          </a:p>
          <a:p>
            <a:pPr lvl="1"/>
            <a:r>
              <a:rPr lang="en-US" sz="1400" dirty="0"/>
              <a:t>Has been described as “obsessed” with Lake Superior</a:t>
            </a:r>
          </a:p>
          <a:p>
            <a:pPr marL="342900" lvl="1" indent="0">
              <a:buNone/>
            </a:pPr>
            <a:endParaRPr lang="en-US" sz="1400" dirty="0"/>
          </a:p>
          <a:p>
            <a:pPr marL="342900" lvl="1" indent="0">
              <a:buNone/>
            </a:pP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959FF-85C7-4934-8FBE-7D527A38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12824-3C0A-4F05-B0E2-AD562549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76" y="948763"/>
            <a:ext cx="3493984" cy="27694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EEF802A-D6EA-40C1-A9EC-EBD77151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10" y="4013576"/>
            <a:ext cx="3479700" cy="23216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4A59F760-684F-4B86-9FD5-B416AB63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16" y="3480176"/>
            <a:ext cx="2141259" cy="28550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B24A4B4C-A5D3-495C-B601-2319E086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76" y="4238145"/>
            <a:ext cx="3070221" cy="20458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Microgrid Equipment – </a:t>
            </a:r>
            <a:r>
              <a:rPr lang="en-US" dirty="0" err="1"/>
              <a:t>Avtron</a:t>
            </a:r>
            <a:r>
              <a:rPr lang="en-US" dirty="0"/>
              <a:t> Load Bank and Rack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33154" y="1140554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dissipate up to 50 [kW] electric power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sink is stepped in 5 [kW] increments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Rack (right) is a LabVIEW controlled contact switch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Equipped with current and voltage transducers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05FC6B7B-380C-45E5-87E4-E2D39780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67" y="3249251"/>
            <a:ext cx="4409967" cy="3307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.jpeg">
            <a:extLst>
              <a:ext uri="{FF2B5EF4-FFF2-40B4-BE49-F238E27FC236}">
                <a16:creationId xmlns:a16="http://schemas.microsoft.com/office/drawing/2014/main" id="{FE47F961-9B5B-4FFE-AA03-31C0D7DB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2685371"/>
            <a:ext cx="2903517" cy="38713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4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Microgrid Equipment – PV Inverter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874193" y="96732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Converts DC power from panels to AC power for microgrid via Pulse Width Modulation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by WEMPEC students – Dinesh P. and </a:t>
            </a:r>
            <a:r>
              <a:rPr lang="en-US" dirty="0" err="1"/>
              <a:t>Zhe</a:t>
            </a:r>
            <a:r>
              <a:rPr lang="en-US" dirty="0"/>
              <a:t> C.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Controlled by a modifiable and compiled Simulink code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generate 5-6 [kW]  3-phase power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control: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Maximum power output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Line-To-Line Voltage (generally &lt;480 [V])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Frequency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.jpeg">
            <a:extLst>
              <a:ext uri="{FF2B5EF4-FFF2-40B4-BE49-F238E27FC236}">
                <a16:creationId xmlns:a16="http://schemas.microsoft.com/office/drawing/2014/main" id="{CD0EDE4F-71DB-4A93-A6A0-5EA36C5F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23" y="1468100"/>
            <a:ext cx="3936671" cy="52488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3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Microgrid Equipment – Chroma Grid Simulator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33154" y="1140554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Capable of 45 [kW] power output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quadrant, fully regenerative up to 100% of output current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Programmable…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Frequency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Power output limits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Current and voltage limits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Phase voltage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Programmable waveforms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Power angle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Remotely programmable via LabVIEW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www.signaltestinc.com/v/vspfiles/photos/61845-2.jpg?v-cache=1496253381">
            <a:extLst>
              <a:ext uri="{FF2B5EF4-FFF2-40B4-BE49-F238E27FC236}">
                <a16:creationId xmlns:a16="http://schemas.microsoft.com/office/drawing/2014/main" id="{9A82411E-D7E3-4397-9987-E68EE630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89" y="1720146"/>
            <a:ext cx="4170788" cy="42762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A3DB0-6239-4AAD-851D-7F795C9E2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83" y="4583449"/>
            <a:ext cx="3060411" cy="20548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350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Microgrid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671945" y="1048010"/>
            <a:ext cx="4470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equipment has been electrically connected to a common power bus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voltage and current transducers are integrated into a LabVIEW master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Basically a control panel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power waveforms can be monitored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C4713-E95F-4CC3-BC11-87591CBA1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8" y="1631810"/>
            <a:ext cx="6659748" cy="50147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57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Microgrid Equipment – Virtual Plant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671945" y="1048010"/>
            <a:ext cx="7284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Meant to imitate Crescent Dunes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capture any significant transient response in the plant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dominant transient responses under consideration: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Turbine/Governor Valve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Steam Generation System (Boiler, etc.)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1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Identifying Dominant Responses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553192" y="1028343"/>
            <a:ext cx="5880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Turbomachinery/governor valve responses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Governor valves involuntarily arrest turbine frequency deviations</a:t>
            </a:r>
            <a:br>
              <a:rPr lang="en-US" dirty="0"/>
            </a:br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Most are electromechanical</a:t>
            </a:r>
            <a:br>
              <a:rPr lang="en-US" dirty="0"/>
            </a:br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Takes time for actuators to open and close the physical valves – introduces delay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05C38-065E-44EF-A64B-6E82FC882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70" y="1028343"/>
            <a:ext cx="5334000" cy="5000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0F88F-F478-4062-9DFE-25B801476C5B}"/>
              </a:ext>
            </a:extLst>
          </p:cNvPr>
          <p:cNvSpPr txBox="1"/>
          <p:nvPr/>
        </p:nvSpPr>
        <p:spPr>
          <a:xfrm>
            <a:off x="7240190" y="6153826"/>
            <a:ext cx="358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Frequency Control Requirements for Reliable Interconnection Frequency Response || Lawrence Berkeley National Laboratory; Joseph </a:t>
            </a:r>
            <a:r>
              <a:rPr lang="en-US" sz="800" dirty="0" err="1"/>
              <a:t>Eto</a:t>
            </a:r>
            <a:r>
              <a:rPr lang="en-US" sz="800" dirty="0"/>
              <a:t>, et al.</a:t>
            </a: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Turbomachinery/governor valve responses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553192" y="1028343"/>
            <a:ext cx="66907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turbomachinery/governor valve models already 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by Grid Planners to assess grid stability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Turbine/governor models need to be specific to CSP applications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Most lag, control constants, and other parameters are experimentally found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191A0-349C-4E47-9938-D49F4213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11" y="4444209"/>
            <a:ext cx="6311797" cy="1830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81042-FC59-439C-865E-71AAD1AE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871" y="1028343"/>
            <a:ext cx="4083937" cy="3192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6CC70-6D43-47D6-98EE-F5470A290231}"/>
              </a:ext>
            </a:extLst>
          </p:cNvPr>
          <p:cNvSpPr txBox="1"/>
          <p:nvPr/>
        </p:nvSpPr>
        <p:spPr>
          <a:xfrm>
            <a:off x="6904209" y="6326050"/>
            <a:ext cx="3580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Summary of Existing Governor Models, IEEE Technical Report</a:t>
            </a: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9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Turbomachinery/governor valve responses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553192" y="1028343"/>
            <a:ext cx="66670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adapting an Alstom combined cycle steam turbine model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Size is similar to proposed CSP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Parameter values are given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currently assumes “unlimited steam”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also assumes constant boiler pressure, even during a transient response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Dangerous assumption…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“Artificial Headroom” – Predicted additional power capacity that physical plant does not have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provides example of when simple model with above assumptions is insufficient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A2B08-56E6-49DD-AF1F-3BC27311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60" y="3013502"/>
            <a:ext cx="4143622" cy="3152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C6923-1ED6-4F14-9870-640AA6041BD8}"/>
              </a:ext>
            </a:extLst>
          </p:cNvPr>
          <p:cNvSpPr txBox="1"/>
          <p:nvPr/>
        </p:nvSpPr>
        <p:spPr>
          <a:xfrm>
            <a:off x="7794859" y="6232471"/>
            <a:ext cx="3580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Summary of Existing Governor Models, IEEE Technical Report</a:t>
            </a: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8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Identifying Dominant Responses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671945" y="860589"/>
            <a:ext cx="7676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Steam Generation System (SGS) – Preheater, Boiler, Superheater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Responsible for maintaining boiler pressure and mass flow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Limits the turbine/governor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Limits how closely the plant can follow a power demand increase 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Models exist, but not often shared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u="sng" dirty="0"/>
              <a:t>actual</a:t>
            </a:r>
            <a:r>
              <a:rPr lang="en-US" dirty="0"/>
              <a:t> plant ramp rates &amp; capabilities of competing plants are known, could result in market tampering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CSP with molten salt, SGS can be simplified into three large heat exchangers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Molten salt on shell side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Water/steam/superheated steam on tube sides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Shell side: two-pass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121C-5EE9-4B58-BDF5-3704390B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901451"/>
            <a:ext cx="4419600" cy="1314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3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Superheater Modeling Process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68780" y="3508826"/>
            <a:ext cx="1051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an EES Sub-heat-exchanger method to estimate physical size and geometry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110 [</a:t>
            </a:r>
            <a:r>
              <a:rPr lang="en-US" dirty="0" err="1"/>
              <a:t>GWe</a:t>
            </a:r>
            <a:r>
              <a:rPr lang="en-US" dirty="0"/>
              <a:t>] Capacity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Incoming hot tank salt at 565 [C]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Sized using steady state operating points, and known flow rates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Counter-flow control volumes &amp; cross-flow heat transfer coefficient correlations</a:t>
            </a:r>
            <a:br>
              <a:rPr lang="en-US" dirty="0"/>
            </a:br>
            <a:endParaRPr lang="en-US" dirty="0"/>
          </a:p>
          <a:p>
            <a:pPr lvl="1"/>
            <a:br>
              <a:rPr lang="en-US" dirty="0"/>
            </a:br>
            <a:endParaRPr lang="en-US" dirty="0"/>
          </a:p>
          <a:p>
            <a:pPr lvl="1"/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2C36C5-299A-4C3D-9E6B-FE7A028C6187}"/>
              </a:ext>
            </a:extLst>
          </p:cNvPr>
          <p:cNvSpPr/>
          <p:nvPr/>
        </p:nvSpPr>
        <p:spPr>
          <a:xfrm>
            <a:off x="3001489" y="1945254"/>
            <a:ext cx="1097162" cy="58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790BB-2889-4700-9BE7-292E95E40327}"/>
              </a:ext>
            </a:extLst>
          </p:cNvPr>
          <p:cNvSpPr txBox="1"/>
          <p:nvPr/>
        </p:nvSpPr>
        <p:spPr>
          <a:xfrm>
            <a:off x="895427" y="1723041"/>
            <a:ext cx="224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EES Steady State</a:t>
            </a:r>
          </a:p>
          <a:p>
            <a:r>
              <a:rPr lang="en-US" dirty="0"/>
              <a:t>Modeling for realistic sizing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CD7FD-AF8A-4B87-A996-E0FD19C0F53C}"/>
              </a:ext>
            </a:extLst>
          </p:cNvPr>
          <p:cNvSpPr txBox="1"/>
          <p:nvPr/>
        </p:nvSpPr>
        <p:spPr>
          <a:xfrm>
            <a:off x="4393789" y="1636538"/>
            <a:ext cx="260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Matlab</a:t>
            </a:r>
            <a:r>
              <a:rPr lang="en-US" dirty="0"/>
              <a:t> Script takes steady state geometry and predicts transient response for given </a:t>
            </a:r>
            <a:r>
              <a:rPr lang="en-US" dirty="0" err="1"/>
              <a:t>t+dt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0522ED1-21CD-4967-9807-2624CD9F3982}"/>
              </a:ext>
            </a:extLst>
          </p:cNvPr>
          <p:cNvSpPr/>
          <p:nvPr/>
        </p:nvSpPr>
        <p:spPr>
          <a:xfrm>
            <a:off x="7084078" y="1893259"/>
            <a:ext cx="1097162" cy="58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A9C17-34EF-4F4A-98C5-AA258D69F021}"/>
              </a:ext>
            </a:extLst>
          </p:cNvPr>
          <p:cNvSpPr txBox="1"/>
          <p:nvPr/>
        </p:nvSpPr>
        <p:spPr>
          <a:xfrm>
            <a:off x="8476378" y="1584543"/>
            <a:ext cx="3555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 testbed uses </a:t>
            </a:r>
          </a:p>
          <a:p>
            <a:r>
              <a:rPr lang="en-US" dirty="0"/>
              <a:t>script to predict</a:t>
            </a:r>
          </a:p>
          <a:p>
            <a:r>
              <a:rPr lang="en-US" dirty="0"/>
              <a:t>CSP’s load following response during real-time experiments</a:t>
            </a:r>
          </a:p>
          <a:p>
            <a:r>
              <a:rPr lang="en-US" dirty="0"/>
              <a:t>with resolution=dt</a:t>
            </a:r>
          </a:p>
        </p:txBody>
      </p:sp>
    </p:spTree>
    <p:extLst>
      <p:ext uri="{BB962C8B-B14F-4D97-AF65-F5344CB8AC3E}">
        <p14:creationId xmlns:p14="http://schemas.microsoft.com/office/powerpoint/2010/main" val="8882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9B9EE9-CBF7-4B94-8E03-641912EE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3906"/>
            <a:ext cx="10918371" cy="561876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objective is to develop and advance the Energy System Optimization Lab’s (</a:t>
            </a:r>
            <a:r>
              <a:rPr lang="en-US" dirty="0" err="1"/>
              <a:t>ESOLab</a:t>
            </a:r>
            <a:r>
              <a:rPr lang="en-US" dirty="0"/>
              <a:t>) simulation and experimental capabilities for the testing of powerplant management and design strategies.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tangible goal: </a:t>
            </a:r>
            <a:r>
              <a:rPr lang="en-US" dirty="0" err="1"/>
              <a:t>ESOLab’s</a:t>
            </a:r>
            <a:r>
              <a:rPr lang="en-US" dirty="0"/>
              <a:t> first </a:t>
            </a:r>
            <a:r>
              <a:rPr lang="en-US" u="sng" dirty="0"/>
              <a:t>real time</a:t>
            </a:r>
            <a:r>
              <a:rPr lang="en-US" dirty="0"/>
              <a:t>, Power Hardware In the Loop (PHIL) simulation combining virtual plants and physical hardware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</a:p>
          <a:p>
            <a:pPr marL="1314450" lvl="3" indent="-285750"/>
            <a:r>
              <a:rPr lang="en-US" sz="1800" dirty="0"/>
              <a:t>Working with High Bay Lab Microgrid equipment and data acquisition system</a:t>
            </a:r>
            <a:br>
              <a:rPr lang="en-US" sz="1800" dirty="0"/>
            </a:br>
            <a:endParaRPr lang="en-US" sz="1800" dirty="0"/>
          </a:p>
          <a:p>
            <a:pPr marL="1314450" lvl="3" indent="-285750"/>
            <a:r>
              <a:rPr lang="en-US" sz="1800" dirty="0"/>
              <a:t>Turbine-Governor transient modeling</a:t>
            </a:r>
            <a:br>
              <a:rPr lang="en-US" sz="1800" dirty="0"/>
            </a:br>
            <a:endParaRPr lang="en-US" sz="1800" dirty="0"/>
          </a:p>
          <a:p>
            <a:pPr marL="1314450" lvl="3" indent="-285750"/>
            <a:r>
              <a:rPr lang="en-US" sz="1800" dirty="0"/>
              <a:t>Steam Generation System transient and steady state modeling</a:t>
            </a:r>
            <a:br>
              <a:rPr lang="en-US" sz="1800" dirty="0"/>
            </a:br>
            <a:endParaRPr lang="en-US" sz="1800" dirty="0"/>
          </a:p>
          <a:p>
            <a:pPr marL="1314450" lvl="3" indent="-285750"/>
            <a:r>
              <a:rPr lang="en-US" sz="1800" dirty="0"/>
              <a:t>Model integration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94CFD-A848-49F9-AF03-FC17AD65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Superheater Transient Modeling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838200" y="956061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Although steady state modeling is generally valid for heat exchangers, our time scale requires us to reassess this assumption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model allows energy storage and steam mass storage terms to be </a:t>
            </a:r>
            <a:r>
              <a:rPr lang="en-US" u="sng" dirty="0"/>
              <a:t>nonzero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Mass Balance for each node: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8A52A-683B-476A-B9FE-D4B0DFA4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07" y="4566998"/>
            <a:ext cx="3162547" cy="184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F84D0-B76F-407C-89A1-038710058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75" y="5253003"/>
            <a:ext cx="4357519" cy="764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26E7E-A29A-4871-9DDA-89949BD90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265" y="2305050"/>
            <a:ext cx="6414830" cy="23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Superheater Transient Modeling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838200" y="956061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 (M):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Steam (C):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Molten Salt (H):</a:t>
            </a:r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1CBFBE0E-FCEE-4A50-A9B7-DBE2412EF34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17993" y="2506291"/>
            <a:ext cx="2743200" cy="1845417"/>
          </a:xfrm>
          <a:prstGeom prst="rect">
            <a:avLst/>
          </a:prstGeom>
          <a:ln/>
        </p:spPr>
      </p:pic>
      <p:pic>
        <p:nvPicPr>
          <p:cNvPr id="11" name="image3.png">
            <a:extLst>
              <a:ext uri="{FF2B5EF4-FFF2-40B4-BE49-F238E27FC236}">
                <a16:creationId xmlns:a16="http://schemas.microsoft.com/office/drawing/2014/main" id="{3BECAF50-405B-4873-ADFF-FC464CE38D3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47054" y="240434"/>
            <a:ext cx="2814139" cy="1968375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2D6DB-F686-4824-B3BF-A3CE210041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17993" y="4479661"/>
            <a:ext cx="2769552" cy="1888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5B48D-C414-4062-A089-E56D1D6CA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618" y="1599208"/>
            <a:ext cx="4189958" cy="763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AFA300-6A2F-4FD2-AE2A-311C73BEE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359" y="5286207"/>
            <a:ext cx="3800475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8483C7-CB84-4E95-976B-B3CFD0826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114" y="3427783"/>
            <a:ext cx="58197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Putting Models to Work in LabVIEW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66177" y="1022447"/>
            <a:ext cx="853143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Compiled Turbo/Governor Model into a .</a:t>
            </a:r>
            <a:r>
              <a:rPr lang="en-US" dirty="0" err="1"/>
              <a:t>dll</a:t>
            </a:r>
            <a:r>
              <a:rPr lang="en-US" dirty="0"/>
              <a:t> via Simulink Coder and </a:t>
            </a:r>
            <a:r>
              <a:rPr lang="en-US" dirty="0" err="1"/>
              <a:t>Veristand</a:t>
            </a:r>
            <a:r>
              <a:rPr lang="en-US" dirty="0"/>
              <a:t> TLC add-on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creates a “packaged” model that acts as a function block in LabVIEW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LabVIEW measurements can be used as inputs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Based on real-time inputs, model outputs predict real time plant response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Ramp rate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Heat Exchanger Temperature Profiles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Using Chroma-built LabVIEW interface, can pass the predicted plant outputs as setpoints to our grid simulator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Putting Models to Work in LabVIEW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6B1D2-65F9-405C-9DD4-FE752E3C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56" y="1105538"/>
            <a:ext cx="7228737" cy="4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Planned Work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235034" y="1181693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preheater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boiler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Finish integrating all plant elements into LabVIEW </a:t>
            </a:r>
            <a:r>
              <a:rPr lang="en-US" dirty="0" err="1"/>
              <a:t>dll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solar panels, grid simulator (plant model) in tandem PHIL initial test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         Thank you:</a:t>
            </a:r>
          </a:p>
          <a:p>
            <a:r>
              <a:rPr lang="en-US" dirty="0"/>
              <a:t>	Prof. </a:t>
            </a:r>
            <a:r>
              <a:rPr lang="en-US" dirty="0" err="1"/>
              <a:t>Nellis</a:t>
            </a:r>
            <a:r>
              <a:rPr lang="en-US" dirty="0"/>
              <a:t> – Superheater transient modeling</a:t>
            </a:r>
          </a:p>
          <a:p>
            <a:r>
              <a:rPr lang="en-US" dirty="0"/>
              <a:t>	Bruce </a:t>
            </a:r>
            <a:r>
              <a:rPr lang="en-US" dirty="0" err="1"/>
              <a:t>Beihoff</a:t>
            </a:r>
            <a:r>
              <a:rPr lang="en-US" dirty="0"/>
              <a:t> – All questions and concerns electrical</a:t>
            </a:r>
          </a:p>
          <a:p>
            <a:r>
              <a:rPr lang="en-US" dirty="0"/>
              <a:t>	Dinesh </a:t>
            </a:r>
            <a:r>
              <a:rPr lang="en-US" dirty="0" err="1"/>
              <a:t>Pattabiraman</a:t>
            </a:r>
            <a:r>
              <a:rPr lang="en-US" dirty="0"/>
              <a:t> – PV Inverter programming and operation</a:t>
            </a:r>
          </a:p>
          <a:p>
            <a:r>
              <a:rPr lang="en-US" dirty="0"/>
              <a:t>	Ben Bates – Undergraduate assistant, turbo-gov modeling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4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Slides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235034" y="1181693"/>
            <a:ext cx="5700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Reactive and real power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 Factor = Real Power/Apparent Power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power plants operate with a power factor less than one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54B97-1D8A-49DF-AA20-17E81D05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395" y="2953573"/>
            <a:ext cx="43434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9B9EE9-CBF7-4B94-8E03-641912EE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Additional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3EFED-9402-4669-97A9-99F83556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74D4B-F310-4390-B064-5072AC32B7EA}"/>
              </a:ext>
            </a:extLst>
          </p:cNvPr>
          <p:cNvSpPr txBox="1"/>
          <p:nvPr/>
        </p:nvSpPr>
        <p:spPr>
          <a:xfrm>
            <a:off x="1199408" y="1235034"/>
            <a:ext cx="38715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mode operation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Constant Pressure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Pure sliding pressure 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sliding pressure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Constant and sliding-pressure options for new supercritical plants">
            <a:extLst>
              <a:ext uri="{FF2B5EF4-FFF2-40B4-BE49-F238E27FC236}">
                <a16:creationId xmlns:a16="http://schemas.microsoft.com/office/drawing/2014/main" id="{53D0578D-6103-4A09-A3A3-C49B99BD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04" y="2250065"/>
            <a:ext cx="5083396" cy="30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32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9B9EE9-CBF7-4B94-8E03-641912EE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Additional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3EFED-9402-4669-97A9-99F83556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74D4B-F310-4390-B064-5072AC32B7EA}"/>
              </a:ext>
            </a:extLst>
          </p:cNvPr>
          <p:cNvSpPr txBox="1"/>
          <p:nvPr/>
        </p:nvSpPr>
        <p:spPr>
          <a:xfrm>
            <a:off x="1199408" y="1235034"/>
            <a:ext cx="64876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Droop (speed)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 frequency decreases, power plants increase output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way to coordinate fast, involuntary reactions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7EBD7-23F5-4F47-BE32-60BA9BF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85" y="2023952"/>
            <a:ext cx="3410630" cy="3028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919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9B9EE9-CBF7-4B94-8E03-641912EE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Additional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3EFED-9402-4669-97A9-99F83556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40726-F3BB-4E1F-ADED-829F0DAB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53" y="1736502"/>
            <a:ext cx="4346493" cy="33849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57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12617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CSP offers an effective thermal energy storage solution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671945" y="1144790"/>
            <a:ext cx="6181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Battery round trip efficiency-82% (EIA)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 round trip &gt;90% (NREL)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7B3DA-92A7-4AB9-8645-E5958B4D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09" y="3866467"/>
            <a:ext cx="4946074" cy="2771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23B55-6554-4B8F-89F3-A1FB63167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531" y="787782"/>
            <a:ext cx="4940252" cy="2937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085B7A-2012-43BD-BF11-700A317E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38" y="2993512"/>
            <a:ext cx="5351445" cy="2705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54A5E-702B-4459-A937-4ADE769243C1}"/>
              </a:ext>
            </a:extLst>
          </p:cNvPr>
          <p:cNvSpPr txBox="1"/>
          <p:nvPr/>
        </p:nvSpPr>
        <p:spPr>
          <a:xfrm>
            <a:off x="3762560" y="5736265"/>
            <a:ext cx="2896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Dr. Cliff Ho ME565 Presentation, 2021 ||  Sandia </a:t>
            </a:r>
            <a:r>
              <a:rPr lang="en-US" sz="800" dirty="0" err="1">
                <a:latin typeface="Arial Narrow" panose="020B0606020202030204" pitchFamily="34" charset="0"/>
              </a:rPr>
              <a:t>Natioanal</a:t>
            </a:r>
            <a:r>
              <a:rPr lang="en-US" sz="800" dirty="0">
                <a:latin typeface="Arial Narrow" panose="020B0606020202030204" pitchFamily="34" charset="0"/>
              </a:rPr>
              <a:t> Laboratory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8CD68-B144-4F4A-886E-AB58E427306B}"/>
              </a:ext>
            </a:extLst>
          </p:cNvPr>
          <p:cNvSpPr txBox="1"/>
          <p:nvPr/>
        </p:nvSpPr>
        <p:spPr>
          <a:xfrm>
            <a:off x="8299929" y="3694719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NREL: Estimated and Projected Utility Scale Battery Costs, Figure ES-2, Wesley Cole et al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939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 fontScale="90000"/>
          </a:bodyPr>
          <a:lstStyle/>
          <a:p>
            <a:r>
              <a:rPr lang="en-US" dirty="0"/>
              <a:t>Synchronous Generation Adds Frequency Stability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22968" y="889843"/>
            <a:ext cx="10609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Inertial constant (H) is a measure of how long a generator could supply its rated capacity solely based on inertial energy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Generators and grids typically have H between 2-7 [s]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Graph shows grid response, result of all synchronized loads’ and generators’ response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9352A-2FA4-4AEC-83E3-BCFF5762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85" y="2542457"/>
            <a:ext cx="5755072" cy="3906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B3E8E-FCE3-405C-B656-0969721D6187}"/>
              </a:ext>
            </a:extLst>
          </p:cNvPr>
          <p:cNvSpPr txBox="1"/>
          <p:nvPr/>
        </p:nvSpPr>
        <p:spPr>
          <a:xfrm>
            <a:off x="4161014" y="6504629"/>
            <a:ext cx="406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NREL and UC-Boulder || Inertia and the Power Grid: A Guide Without the Spin, Paul Denholm et al.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66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CSP generation also adds frequency stability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22967" y="787782"/>
            <a:ext cx="10817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Grid frequency stability is dependent on the Swing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physical inertia stored in turbines/synchronous generators arrests rate of grid frequency change</a:t>
            </a:r>
            <a:br>
              <a:rPr lang="en-US" dirty="0"/>
            </a:b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Stabilizing effect </a:t>
            </a:r>
            <a:br>
              <a:rPr lang="en-US" dirty="0"/>
            </a:b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2AFDA-BF8F-489D-8870-8E1DFC57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34" y="1537848"/>
            <a:ext cx="4785775" cy="662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9188E0-6208-43C2-AFDE-ACF7D965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90" y="3139126"/>
            <a:ext cx="5132938" cy="3103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STF-A650 &amp;amp; STF-D650 Reheat Steam Turbines | GE Steam Power">
            <a:extLst>
              <a:ext uri="{FF2B5EF4-FFF2-40B4-BE49-F238E27FC236}">
                <a16:creationId xmlns:a16="http://schemas.microsoft.com/office/drawing/2014/main" id="{ADC61CAF-88FF-4229-BAC8-1F8420C6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2271033"/>
            <a:ext cx="7520049" cy="38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0A1A3B-AADD-431A-B224-DEEE947EF612}"/>
              </a:ext>
            </a:extLst>
          </p:cNvPr>
          <p:cNvSpPr txBox="1"/>
          <p:nvPr/>
        </p:nvSpPr>
        <p:spPr>
          <a:xfrm>
            <a:off x="6816905" y="6299793"/>
            <a:ext cx="386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NREL and UC-Boulder || Inertia and the Power Grid: A Guide Without the Spin, Paul Denholm et al.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B1057-5734-496C-9C94-EA1733A25BD1}"/>
              </a:ext>
            </a:extLst>
          </p:cNvPr>
          <p:cNvSpPr txBox="1"/>
          <p:nvPr/>
        </p:nvSpPr>
        <p:spPr>
          <a:xfrm>
            <a:off x="6816905" y="6609272"/>
            <a:ext cx="4232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Equation: Impact of Low Rotational Inertia on Power System Stability and Operation by Andreas </a:t>
            </a:r>
            <a:r>
              <a:rPr lang="en-US" sz="800" dirty="0" err="1">
                <a:latin typeface="Arial Narrow" panose="020B0606020202030204" pitchFamily="34" charset="0"/>
              </a:rPr>
              <a:t>Ulbig</a:t>
            </a:r>
            <a:r>
              <a:rPr lang="en-US" sz="800" dirty="0">
                <a:latin typeface="Arial Narrow" panose="020B0606020202030204" pitchFamily="34" charset="0"/>
              </a:rPr>
              <a:t>, et. al</a:t>
            </a:r>
          </a:p>
        </p:txBody>
      </p:sp>
    </p:spTree>
    <p:extLst>
      <p:ext uri="{BB962C8B-B14F-4D97-AF65-F5344CB8AC3E}">
        <p14:creationId xmlns:p14="http://schemas.microsoft.com/office/powerpoint/2010/main" val="108632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44850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PV-CSP Hybrid Systems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671945" y="860648"/>
            <a:ext cx="7106393" cy="494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Hybrid Photovoltaic (PV)-CSP “Solar-Parks” are being considered for implementation by multiple nations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PV</a:t>
            </a:r>
          </a:p>
          <a:p>
            <a:pPr lvl="1"/>
            <a:r>
              <a:rPr lang="en-US" sz="1400" dirty="0"/>
              <a:t>Currently lower Levelized Cost of Electricity (LCOE) compared to CSP</a:t>
            </a:r>
          </a:p>
          <a:p>
            <a:pPr lvl="1"/>
            <a:r>
              <a:rPr lang="en-US" sz="1400" dirty="0"/>
              <a:t>Highly modular in nature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dirty="0"/>
              <a:t>Does not have built in energy storage, must be paired with batteries</a:t>
            </a:r>
          </a:p>
          <a:p>
            <a:pPr lvl="1"/>
            <a:r>
              <a:rPr lang="en-US" sz="1400" dirty="0"/>
              <a:t>Lower capacity factors – 29% Statewide Avg. for Arizona (from EIA)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CSP</a:t>
            </a:r>
          </a:p>
          <a:p>
            <a:pPr lvl="1"/>
            <a:r>
              <a:rPr lang="en-US" sz="1400" dirty="0"/>
              <a:t>Higher LCOE compared to PV</a:t>
            </a:r>
          </a:p>
          <a:p>
            <a:pPr lvl="1"/>
            <a:r>
              <a:rPr lang="en-US" sz="1400" dirty="0"/>
              <a:t>More complex construction and higher capital costs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dirty="0"/>
              <a:t>Cheap, dispatchable energy capabilities</a:t>
            </a:r>
          </a:p>
          <a:p>
            <a:pPr lvl="1"/>
            <a:r>
              <a:rPr lang="en-US" sz="1400" dirty="0"/>
              <a:t>CSP capacity factors up to 80% depending on design and location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Hybrid projects hope to combine the dispatchability of CSP with the lower LCOE of PV to create high capacity, minimized capital cost, high overall capacity factor generation plants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C5417-DEF6-466F-B15F-82055F41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68" y="2108782"/>
            <a:ext cx="4017171" cy="2043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6581B-2211-4105-BD97-A8F6D0B9DE28}"/>
              </a:ext>
            </a:extLst>
          </p:cNvPr>
          <p:cNvSpPr txBox="1"/>
          <p:nvPr/>
        </p:nvSpPr>
        <p:spPr>
          <a:xfrm>
            <a:off x="7890824" y="4243045"/>
            <a:ext cx="376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optimal share of PV and CSP for highly renewable power systems in the GCC region, </a:t>
            </a:r>
            <a:r>
              <a:rPr lang="en-US" sz="800" dirty="0">
                <a:latin typeface="Arial Narrow" panose="020B0606020202030204" pitchFamily="34" charset="0"/>
              </a:rPr>
              <a:t>Elisa </a:t>
            </a:r>
            <a:r>
              <a:rPr lang="en-US" sz="800" dirty="0" err="1">
                <a:latin typeface="Arial Narrow" panose="020B0606020202030204" pitchFamily="34" charset="0"/>
              </a:rPr>
              <a:t>Ghirardi</a:t>
            </a:r>
            <a:r>
              <a:rPr lang="en-US" sz="800" dirty="0">
                <a:latin typeface="Arial Narrow" panose="020B0606020202030204" pitchFamily="34" charset="0"/>
              </a:rPr>
              <a:t> et. al</a:t>
            </a:r>
          </a:p>
        </p:txBody>
      </p:sp>
    </p:spTree>
    <p:extLst>
      <p:ext uri="{BB962C8B-B14F-4D97-AF65-F5344CB8AC3E}">
        <p14:creationId xmlns:p14="http://schemas.microsoft.com/office/powerpoint/2010/main" val="37076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How should we manage a hybrid system?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68778" y="1068778"/>
            <a:ext cx="90252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Optimal management of hybrid systems will require advanced algorithms with diverse considerations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Forecasted weather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Optimum thermodynamic operating points (CSP only)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Predicted energy demand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Market prices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Predicted PV v/s CSP hourly contribution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Minimizing equipment degradation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dispatch controllers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Dispatch controllers need to be tested in low-risk realistic environment testbeds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Power Hardware In the Loop (PHIL), sometimes just HIL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Power Hardware In the Loop tests (PHIL)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838200" y="1003563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power hardware equipment, controllers, and plant models (virtual models)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 from predictive simulations because they are real-time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controller testing because the controller is receiving realistic, high-fidelity signals</a:t>
            </a:r>
          </a:p>
          <a:p>
            <a:pPr lvl="2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C3055-382F-430D-ACE2-3803BBC0C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6" y="2783067"/>
            <a:ext cx="6654017" cy="3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FB3-1BA4-47F8-841A-BCBC84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219653"/>
            <a:ext cx="10515600" cy="640936"/>
          </a:xfrm>
        </p:spPr>
        <p:txBody>
          <a:bodyPr>
            <a:normAutofit/>
          </a:bodyPr>
          <a:lstStyle/>
          <a:p>
            <a:r>
              <a:rPr lang="en-US" dirty="0"/>
              <a:t>Microgrid Equipment – Solar Panels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3477-0887-4138-8E54-5529C544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2F8C-45BE-49BA-A0AD-B4658B061F0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6CB3C-DF69-467A-8E59-0A4972E26F09}"/>
              </a:ext>
            </a:extLst>
          </p:cNvPr>
          <p:cNvSpPr txBox="1">
            <a:spLocks/>
          </p:cNvSpPr>
          <p:nvPr/>
        </p:nvSpPr>
        <p:spPr>
          <a:xfrm>
            <a:off x="874193" y="1366359"/>
            <a:ext cx="8915400" cy="470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D29E-AD8E-4C6B-86FE-B2F5224101C7}"/>
              </a:ext>
            </a:extLst>
          </p:cNvPr>
          <p:cNvSpPr txBox="1"/>
          <p:nvPr/>
        </p:nvSpPr>
        <p:spPr>
          <a:xfrm>
            <a:off x="1033154" y="1140554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rooftop of WEI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6200 [W] Max. Available DC Power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wisconsin energy institute – Wisconsin Public Utility Institute – UW–Madison">
            <a:extLst>
              <a:ext uri="{FF2B5EF4-FFF2-40B4-BE49-F238E27FC236}">
                <a16:creationId xmlns:a16="http://schemas.microsoft.com/office/drawing/2014/main" id="{ADCA5CD4-63B9-409E-A3D6-6947D79C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09" y="2384988"/>
            <a:ext cx="7429500" cy="419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30260"/>
      </p:ext>
    </p:extLst>
  </p:cSld>
  <p:clrMapOvr>
    <a:masterClrMapping/>
  </p:clrMapOvr>
</p:sld>
</file>

<file path=ppt/theme/theme1.xml><?xml version="1.0" encoding="utf-8"?>
<a:theme xmlns:a="http://schemas.openxmlformats.org/drawingml/2006/main" name="SELThem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Theme" id="{7CEBEE5F-923A-4F9F-90DB-F634EDF3C9CD}" vid="{6E457CB6-DAA6-4118-8FCC-FA5C81DA54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SELTheme</Template>
  <TotalTime>2846</TotalTime>
  <Words>2051</Words>
  <Application>Microsoft Office PowerPoint</Application>
  <PresentationFormat>Widescreen</PresentationFormat>
  <Paragraphs>329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Lato</vt:lpstr>
      <vt:lpstr>SELTheme</vt:lpstr>
      <vt:lpstr>Jacob Wenner – ‘Development of PHIL Testbeds for Hybrid Plant Controllers’</vt:lpstr>
      <vt:lpstr>PowerPoint Presentation</vt:lpstr>
      <vt:lpstr>CSP offers an effective thermal energy storage solution  </vt:lpstr>
      <vt:lpstr>Synchronous Generation Adds Frequency Stability   </vt:lpstr>
      <vt:lpstr>CSP generation also adds frequency stability   </vt:lpstr>
      <vt:lpstr>PV-CSP Hybrid Systems  </vt:lpstr>
      <vt:lpstr>How should we manage a hybrid system?  </vt:lpstr>
      <vt:lpstr>Power Hardware In the Loop tests (PHIL)  </vt:lpstr>
      <vt:lpstr>Microgrid Equipment – Solar Panels   </vt:lpstr>
      <vt:lpstr>Microgrid Equipment – Avtron Load Bank and Rack   </vt:lpstr>
      <vt:lpstr>Microgrid Equipment – PV Inverter   </vt:lpstr>
      <vt:lpstr>Microgrid Equipment – Chroma Grid Simulator   </vt:lpstr>
      <vt:lpstr>Microgrid Equipment</vt:lpstr>
      <vt:lpstr>Microgrid Equipment – Virtual Plant</vt:lpstr>
      <vt:lpstr>Identifying Dominant Responses   </vt:lpstr>
      <vt:lpstr>Modeling Turbomachinery/governor valve responses   </vt:lpstr>
      <vt:lpstr>Modeling Turbomachinery/governor valve responses   </vt:lpstr>
      <vt:lpstr>Identifying Dominant Responses   </vt:lpstr>
      <vt:lpstr>Superheater Modeling Process   </vt:lpstr>
      <vt:lpstr>Superheater Transient Modeling   </vt:lpstr>
      <vt:lpstr>Superheater Transient Modeling   </vt:lpstr>
      <vt:lpstr>Putting Models to Work in LabVIEW  </vt:lpstr>
      <vt:lpstr>Putting Models to Work in LabVIEW  </vt:lpstr>
      <vt:lpstr>Planned Work   </vt:lpstr>
      <vt:lpstr>Additional Slides   </vt:lpstr>
      <vt:lpstr>Additional Slides </vt:lpstr>
      <vt:lpstr>Additional Slides </vt:lpstr>
      <vt:lpstr>Additional Slides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NATHANIEL WENNER</dc:creator>
  <cp:lastModifiedBy>jwenner</cp:lastModifiedBy>
  <cp:revision>297</cp:revision>
  <dcterms:created xsi:type="dcterms:W3CDTF">2021-09-22T18:45:21Z</dcterms:created>
  <dcterms:modified xsi:type="dcterms:W3CDTF">2021-12-14T20:53:21Z</dcterms:modified>
</cp:coreProperties>
</file>