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7" r:id="rId3"/>
    <p:sldId id="260" r:id="rId4"/>
    <p:sldId id="295" r:id="rId5"/>
    <p:sldId id="292" r:id="rId6"/>
    <p:sldId id="273" r:id="rId7"/>
    <p:sldId id="261" r:id="rId8"/>
    <p:sldId id="294" r:id="rId9"/>
    <p:sldId id="262" r:id="rId10"/>
    <p:sldId id="296" r:id="rId11"/>
    <p:sldId id="312" r:id="rId12"/>
    <p:sldId id="297" r:id="rId13"/>
    <p:sldId id="279" r:id="rId14"/>
    <p:sldId id="293" r:id="rId15"/>
    <p:sldId id="298" r:id="rId16"/>
    <p:sldId id="299" r:id="rId17"/>
    <p:sldId id="300" r:id="rId18"/>
    <p:sldId id="317" r:id="rId19"/>
    <p:sldId id="291" r:id="rId20"/>
    <p:sldId id="274" r:id="rId21"/>
    <p:sldId id="301" r:id="rId22"/>
    <p:sldId id="313" r:id="rId23"/>
    <p:sldId id="314" r:id="rId24"/>
    <p:sldId id="302" r:id="rId25"/>
    <p:sldId id="277" r:id="rId26"/>
    <p:sldId id="263" r:id="rId27"/>
    <p:sldId id="278" r:id="rId28"/>
    <p:sldId id="303" r:id="rId29"/>
    <p:sldId id="315" r:id="rId30"/>
    <p:sldId id="316" r:id="rId31"/>
    <p:sldId id="304" r:id="rId32"/>
    <p:sldId id="305" r:id="rId33"/>
    <p:sldId id="309" r:id="rId34"/>
    <p:sldId id="310" r:id="rId35"/>
    <p:sldId id="3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2" autoAdjust="0"/>
    <p:restoredTop sz="94194" autoAdjust="0"/>
  </p:normalViewPr>
  <p:slideViewPr>
    <p:cSldViewPr snapToGrid="0">
      <p:cViewPr varScale="1">
        <p:scale>
          <a:sx n="91" d="100"/>
          <a:sy n="91" d="100"/>
        </p:scale>
        <p:origin x="2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B73D9-C6E4-4F6A-A8BD-7D03A92AF46B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F3BA6-5EB0-485A-A6FC-34E91F3C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1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 Image From: https://geology.com/state-map/wisconsin.shtml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on Turbine liquid separation found at:</a:t>
            </a:r>
          </a:p>
          <a:p>
            <a:endParaRPr lang="en-US" dirty="0"/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Sato, Hideaki,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Soichiro</a:t>
            </a:r>
            <a:r>
              <a:rPr lang="en-US" b="0" i="0" dirty="0">
                <a:effectLst/>
                <a:latin typeface="Arial" panose="020B0604020202020204" pitchFamily="34" charset="0"/>
              </a:rPr>
              <a:t> Tabata, Naoto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Tochitani</a:t>
            </a:r>
            <a:r>
              <a:rPr lang="en-US" b="0" i="0" dirty="0">
                <a:effectLst/>
                <a:latin typeface="Arial" panose="020B0604020202020204" pitchFamily="34" charset="0"/>
              </a:rPr>
              <a:t>, Yasuhiro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Sasao</a:t>
            </a:r>
            <a:r>
              <a:rPr lang="en-US" b="0" i="0" dirty="0">
                <a:effectLst/>
                <a:latin typeface="Arial" panose="020B0604020202020204" pitchFamily="34" charset="0"/>
              </a:rPr>
              <a:t>, Ryo Takata, and Masaki Osako. 2020. “Investigation of Moisture Removal on Last Stage Stationary Blade in Actual Steam Turbine” Volume 9: Oil and Gas Applications; Organic Rankine Cycle Power Systems; Steam Turbine.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effectLst/>
                <a:latin typeface="Arial" panose="020B0604020202020204" pitchFamily="34" charset="0"/>
              </a:rPr>
              <a:t>Hoznedl</a:t>
            </a:r>
            <a:r>
              <a:rPr lang="en-US" b="0" i="0" dirty="0">
                <a:effectLst/>
                <a:latin typeface="Arial" panose="020B0604020202020204" pitchFamily="34" charset="0"/>
              </a:rPr>
              <a:t>, Michal,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Ladislav</a:t>
            </a:r>
            <a:r>
              <a:rPr lang="en-US" b="0" i="0" dirty="0">
                <a:effectLst/>
                <a:latin typeface="Arial" panose="020B0604020202020204" pitchFamily="34" charset="0"/>
              </a:rPr>
              <a:t> Taj ˇc,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Lukáš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Bedná</a:t>
            </a:r>
            <a:r>
              <a:rPr lang="en-US" b="0" i="0" dirty="0">
                <a:effectLst/>
                <a:latin typeface="Arial" panose="020B0604020202020204" pitchFamily="34" charset="0"/>
              </a:rPr>
              <a:t> ˇr,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Aleš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Macálka</a:t>
            </a:r>
            <a:r>
              <a:rPr lang="en-US" b="0" i="0" dirty="0">
                <a:effectLst/>
                <a:latin typeface="Arial" panose="020B0604020202020204" pitchFamily="34" charset="0"/>
              </a:rPr>
              <a:t>, and Antonín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Živný</a:t>
            </a:r>
            <a:r>
              <a:rPr lang="en-US" b="0" i="0" dirty="0">
                <a:effectLst/>
                <a:latin typeface="Arial" panose="020B0604020202020204" pitchFamily="34" charset="0"/>
              </a:rPr>
              <a:t>. 2019. “Separation of Water Film From Last Stage Guide Blades of 1000 MW Steam Turbine” Volume 8: Microturbines, Turbochargers, and Small Turbomachines; Steam Turbines.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5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2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07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and equation used for UA scaling of FWH from </a:t>
            </a:r>
            <a:r>
              <a:rPr lang="en-US" dirty="0" err="1"/>
              <a:t>Patnode</a:t>
            </a:r>
            <a:r>
              <a:rPr lang="en-US" dirty="0"/>
              <a:t> 2006 thesis:</a:t>
            </a:r>
          </a:p>
          <a:p>
            <a:r>
              <a:rPr lang="en-US" b="0" i="0" dirty="0" err="1">
                <a:effectLst/>
                <a:latin typeface="Arial" panose="020B0604020202020204" pitchFamily="34" charset="0"/>
              </a:rPr>
              <a:t>Patnode</a:t>
            </a:r>
            <a:r>
              <a:rPr lang="en-US" b="0" i="0" dirty="0">
                <a:effectLst/>
                <a:latin typeface="Arial" panose="020B0604020202020204" pitchFamily="34" charset="0"/>
              </a:rPr>
              <a:t>, Angela M. 2006. Simulation and performance evaluation of parabolic trough solar power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3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IES diagram from: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Soto, Gabriel J, Una Baker, Brian White, Ben Lindley, and Mike Wagner. 2021. Modeling a lead-cooled fast reactor with thermal energy storage using optimal dispatch and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sam.</a:t>
            </a:r>
            <a:r>
              <a:rPr lang="en-US" b="0" i="0" dirty="0">
                <a:effectLst/>
                <a:latin typeface="Arial" panose="020B0604020202020204" pitchFamily="34" charset="0"/>
              </a:rPr>
              <a:t> Transactions of the American Nuclear Society 125(2116).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9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Technology Image From: https://www.powerengineeringint.com/renewables/greece-to-expand-renewables-deployment-with-e2-27bn-aid/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Integrated Technology Image From: https://www.powerengineeringint.com/renewables/greece-to-expand-renewables-deployment-with-e2-27bn-aid/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7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LFR photo from https://www.westinghousenuclear.com/Portals/0/new%20plants/LFR/ECOE-0002_LeadFastReactor.pdf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6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URWPalladioL-Roma"/>
            </a:endParaRPr>
          </a:p>
          <a:p>
            <a:pPr algn="l"/>
            <a:r>
              <a:rPr lang="en-US" sz="1800" b="0" i="0" u="none" strike="noStrike" baseline="0" dirty="0">
                <a:latin typeface="URWPalladioL-Roma"/>
              </a:rPr>
              <a:t>Evidence for Supercritical Steam Rankine Cycle Efficiency Advantages: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M. Salazar-Pereyra, R. Lugo-Leyte, A. E. Bonilla-</a:t>
            </a:r>
            <a:r>
              <a:rPr lang="en-US" dirty="0" err="1"/>
              <a:t>Blancas</a:t>
            </a:r>
            <a:r>
              <a:rPr lang="en-US" dirty="0"/>
              <a:t>, and H. D. Lugo-Mendez, “Thermodynamic analysis of supercritical and subcritical </a:t>
            </a:r>
            <a:r>
              <a:rPr lang="en-US" dirty="0" err="1"/>
              <a:t>rankine</a:t>
            </a:r>
            <a:r>
              <a:rPr lang="en-US" dirty="0"/>
              <a:t> cycles,” in Turbo Expo: Power for Land, Sea, and Air, American Society of Mechanical Engineers, vol. 49866, 2016, V008T26A041.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Information for state points of Sub and Supercritical Rankine:</a:t>
            </a:r>
          </a:p>
          <a:p>
            <a:pPr algn="l"/>
            <a:endParaRPr lang="en-US" dirty="0"/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M. M. El-Wakil, “Powerplant technology,” 1984.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for sub-</a:t>
            </a:r>
            <a:r>
              <a:rPr lang="en-US" dirty="0" err="1"/>
              <a:t>hx</a:t>
            </a:r>
            <a:r>
              <a:rPr lang="en-US" dirty="0"/>
              <a:t> created based on </a:t>
            </a:r>
            <a:r>
              <a:rPr lang="en-US" dirty="0" err="1"/>
              <a:t>Nellis</a:t>
            </a:r>
            <a:r>
              <a:rPr lang="en-US" dirty="0"/>
              <a:t> &amp; Klein Heat Transfer textbook:</a:t>
            </a:r>
          </a:p>
          <a:p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 err="1">
                <a:effectLst/>
                <a:latin typeface="Arial" panose="020B0604020202020204" pitchFamily="34" charset="0"/>
              </a:rPr>
              <a:t>Nellis</a:t>
            </a:r>
            <a:r>
              <a:rPr lang="en-US" b="0" i="0" dirty="0">
                <a:effectLst/>
                <a:latin typeface="Arial" panose="020B0604020202020204" pitchFamily="34" charset="0"/>
              </a:rPr>
              <a:t>, Gregory, and Sanford Klein. 2008. Heat transfer. Cambridge University Press.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on FWH modeling found at:</a:t>
            </a:r>
          </a:p>
          <a:p>
            <a:endParaRPr lang="en-US" dirty="0"/>
          </a:p>
          <a:p>
            <a:r>
              <a:rPr lang="en-US" dirty="0" err="1"/>
              <a:t>Yongliang</a:t>
            </a:r>
            <a:r>
              <a:rPr lang="en-US" dirty="0"/>
              <a:t> Zhao, Chaoyang Wang, Ming Liu, </a:t>
            </a:r>
            <a:r>
              <a:rPr lang="en-US" dirty="0" err="1"/>
              <a:t>Daotong</a:t>
            </a:r>
            <a:r>
              <a:rPr lang="en-US" dirty="0"/>
              <a:t> Chong, and </a:t>
            </a:r>
            <a:r>
              <a:rPr lang="en-US" dirty="0" err="1"/>
              <a:t>Junjie</a:t>
            </a:r>
            <a:r>
              <a:rPr lang="en-US" dirty="0"/>
              <a:t> Yan, “Improving operational flexibility by regulating extraction steam of high pressure heaters on a 660 MW supercritical coal-fired power plant: A dynamic simulation” in Applied Energy vol. 212, 2018 (pg. 1295-1309)</a:t>
            </a:r>
          </a:p>
          <a:p>
            <a:endParaRPr lang="en-US" dirty="0"/>
          </a:p>
          <a:p>
            <a:r>
              <a:rPr lang="en-US" dirty="0"/>
              <a:t>El-Wakil, Mohamed </a:t>
            </a:r>
            <a:r>
              <a:rPr lang="en-US" dirty="0" err="1"/>
              <a:t>Mohamed</a:t>
            </a:r>
            <a:r>
              <a:rPr lang="en-US" dirty="0"/>
              <a:t>. 1984. Powerplant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on FWH modeling found at:</a:t>
            </a:r>
          </a:p>
          <a:p>
            <a:endParaRPr lang="en-US" dirty="0"/>
          </a:p>
          <a:p>
            <a:r>
              <a:rPr lang="en-US" dirty="0" err="1"/>
              <a:t>Yongliang</a:t>
            </a:r>
            <a:r>
              <a:rPr lang="en-US" dirty="0"/>
              <a:t> Zhao, Chaoyang Wang, Ming Liu, </a:t>
            </a:r>
            <a:r>
              <a:rPr lang="en-US" dirty="0" err="1"/>
              <a:t>Daotong</a:t>
            </a:r>
            <a:r>
              <a:rPr lang="en-US" dirty="0"/>
              <a:t> Chong, and </a:t>
            </a:r>
            <a:r>
              <a:rPr lang="en-US" dirty="0" err="1"/>
              <a:t>Junjie</a:t>
            </a:r>
            <a:r>
              <a:rPr lang="en-US" dirty="0"/>
              <a:t> Yan, “Improving operational flexibility by regulating extraction steam of high pressure heaters on a 660 MW supercritical coal-fired power plant: A dynamic simulation” in Applied Energy vol. 212, 2018 (pg. 1295-1309)</a:t>
            </a:r>
          </a:p>
          <a:p>
            <a:endParaRPr lang="en-US" dirty="0"/>
          </a:p>
          <a:p>
            <a:r>
              <a:rPr lang="en-US" dirty="0"/>
              <a:t>El-Wakil, Mohamed </a:t>
            </a:r>
            <a:r>
              <a:rPr lang="en-US" dirty="0" err="1"/>
              <a:t>Mohamed</a:t>
            </a:r>
            <a:r>
              <a:rPr lang="en-US" dirty="0"/>
              <a:t>. 1984. Powerplant technology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F3BA6-5EB0-485A-A6FC-34E91F3C51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974F-E947-45AA-A166-EA9A8052E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CA576-DEB8-43A2-8F3E-402AA75E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E163-3BBC-4643-B458-F04ECC2B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E1F10-3234-4478-9624-EB902ECC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658C-7E0D-47A4-BBBD-64DB1F9D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0593-61B4-45AC-BE0A-473990BF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420B0-777F-4EF5-A145-A2FD2B375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F81B-F3BE-4991-A51D-98119B89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EE92-CBC9-4BF5-A9E5-7E1F12D5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0BB6-FA0E-4FD3-9EE7-005A7BE3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D11E-E107-417C-A1FE-4BD6317BC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CD392-B41F-49D7-A7DB-0E30D802C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3228D-9D2A-4B9B-B5ED-4223CECA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1D4DF-9F73-4647-A1F3-3DC6F1B1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C99C-C051-409B-A565-DB25EE4D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6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DF25-F68A-46BD-A36B-77F713CA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EF52-4A42-4234-98B5-F42C671B2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27599-D1D2-462D-98FB-E4C539B0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042C-1B98-4A31-887B-CD9554C5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F4CB0-A0AE-4FE6-8906-F0DAA5E3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0F04-41F6-44C3-A4E6-2BE48C0B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EEC7F-7654-4254-8613-D334D476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513CA-301B-4753-B55B-F73FBF3A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3892-3BF0-4250-B2D0-9BCD4ED4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346E9-DE96-4BBB-A5C3-969F3CAD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1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B787-9732-4449-B559-0565C785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258A-C8A1-4955-B93F-CDDB9CBC5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8D828-D2B8-4AB9-8863-BBAF2185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144E0-3878-4F14-8EC8-1A275EC0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821A8-17A0-48BB-B375-B263361E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44FC0-1A67-44A9-A698-21DC3C22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A28B-B7A6-4509-B9C3-13B358011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07E07-E8DA-4BBA-A448-ACBB9D999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19A4C-5F97-4D13-933B-635C399B7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D7094-4FB4-4222-B8F0-28B38C431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7520A-BDB4-479E-8B44-49F52A79D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A2476-F3FA-49A6-AAF3-BE3BB9E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04358-7D30-4252-97F6-F333069A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59F89-980E-4371-9A5D-DF2A7179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A84F-89F2-41C7-965E-F718E31E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E2BE0-4462-49E8-B6B9-039E418F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26E8B-A5BA-4590-9C4F-1BD1FB8E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0A681-41D4-4533-B2CC-40097635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F0A50-6033-4E19-90BF-106CA2D4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35860-7B1A-4086-9B6A-224F1BE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DC554-C861-4B37-A3AE-1824C90C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6BC9-B8AA-4C3B-A32A-0B13851B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1463-1536-4148-A965-1CC5BBFD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F893-F423-442E-80BE-2564D73C9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628EB-AAF3-4F47-A302-21DA52C8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B70D-F5F2-4E5C-979F-382D2737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9E130-6A5D-4721-A20D-063407A4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2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C48A-B0D9-49D0-9B18-DCB6DD76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FD503-D881-4076-87B4-CA5198B37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FFE3B-0E65-4BBD-8C23-47436B642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F0169-EB91-4A28-8C97-064D25E7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66B3-EAF0-4130-8490-4BAC3533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00FDC-9531-47DF-AEC1-A9255E6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0C716-BCAE-489D-9A57-D8DDCF0A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C4F16-B92C-47E1-B858-20D8AD9DA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2B4C-C9A9-4632-AB2C-17365A8BC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19D9-251C-4798-8E25-26D95C342A07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EF2E-0882-4048-AB2D-527A14F9E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A78C-5BA5-4E76-BFB5-989EF3C78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D37B-3D01-4B8E-973F-6FAE7E9F6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7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jpeg"/><Relationship Id="rId5" Type="http://schemas.openxmlformats.org/officeDocument/2006/relationships/image" Target="../media/image2.gif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2.gif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9" Type="http://schemas.openxmlformats.org/officeDocument/2006/relationships/image" Target="../media/image31.png"/><Relationship Id="rId1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F89E02-FFAE-4D39-997B-C0B618898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2" y="-8305"/>
            <a:ext cx="12203561" cy="137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FDA1B-7ADD-45A9-930B-8F2BFE7C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119" y="4482354"/>
            <a:ext cx="5614961" cy="1226426"/>
          </a:xfrm>
        </p:spPr>
        <p:txBody>
          <a:bodyPr>
            <a:normAutofit/>
          </a:bodyPr>
          <a:lstStyle/>
          <a:p>
            <a:r>
              <a:rPr lang="en-US" sz="2400" dirty="0"/>
              <a:t>Mechanical Engineering M.S.</a:t>
            </a:r>
            <a:br>
              <a:rPr lang="en-US" sz="2400" dirty="0"/>
            </a:br>
            <a:r>
              <a:rPr lang="en-US" sz="2400" dirty="0"/>
              <a:t>Advisors: Mike Wagner and Ben Lindley</a:t>
            </a:r>
            <a:br>
              <a:rPr lang="en-US" sz="2400" dirty="0"/>
            </a:br>
            <a:r>
              <a:rPr lang="en-US" sz="2400" dirty="0"/>
              <a:t>December 6</a:t>
            </a:r>
            <a:r>
              <a:rPr lang="en-US" sz="2400" baseline="30000" dirty="0"/>
              <a:t>th</a:t>
            </a:r>
            <a:r>
              <a:rPr lang="en-US" sz="2400" dirty="0"/>
              <a:t>,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6ADAE-AF25-48C9-99E7-E8FF6239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462339"/>
            <a:ext cx="12191999" cy="265351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dirty="0"/>
          </a:p>
          <a:p>
            <a:r>
              <a:rPr lang="en-US" sz="11300" b="1" dirty="0"/>
              <a:t>Thermodynamic Modeling of a Supercritical Steam-Rankine Cycle for an Integrated CSP-Nuclear System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99735F0-3BFA-4101-9D78-8228C224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72" y="251056"/>
            <a:ext cx="2230885" cy="721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71010-3AAF-434F-BA26-5EB7A15C6E1A}"/>
              </a:ext>
            </a:extLst>
          </p:cNvPr>
          <p:cNvSpPr txBox="1"/>
          <p:nvPr/>
        </p:nvSpPr>
        <p:spPr>
          <a:xfrm>
            <a:off x="815855" y="296775"/>
            <a:ext cx="390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University of Wisconsin – Madison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Mechanical Engineering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3D396-DDD0-490D-B39E-5AA480590389}"/>
              </a:ext>
            </a:extLst>
          </p:cNvPr>
          <p:cNvSpPr txBox="1"/>
          <p:nvPr/>
        </p:nvSpPr>
        <p:spPr>
          <a:xfrm>
            <a:off x="4415436" y="3984573"/>
            <a:ext cx="3310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Brian White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096FC8-3488-4063-A07C-6EB7AB4E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44" y="-30569"/>
            <a:ext cx="12212235" cy="4572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FBF54AE-5F59-4B80-AABD-7AB38D1C5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" y="82050"/>
            <a:ext cx="693360" cy="10903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749330-7472-48D2-B4B7-CC204E6FB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72" y="1260201"/>
            <a:ext cx="12209344" cy="457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E028DD-0E85-4442-81B0-44E0D034E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8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9818015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"/>
            <a:ext cx="10072540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Modeling System Components – Feed Water Heaters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121CB-C8B3-4232-8714-B98E78A7A0BE}"/>
              </a:ext>
            </a:extLst>
          </p:cNvPr>
          <p:cNvSpPr txBox="1"/>
          <p:nvPr/>
        </p:nvSpPr>
        <p:spPr>
          <a:xfrm>
            <a:off x="0" y="570762"/>
            <a:ext cx="120151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Feed Water Heaters (FWH)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Feedwater heaters are broken into three sections exchanging heat from turbine exhaust to feedwater: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Desuperheater -  superheated turbine exhaust exchanges heat until saturated steam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Condenser - saturated steam fully condenses to liquid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Drain Cooler -  mixed liquid turbine exhaust </a:t>
            </a:r>
            <a:r>
              <a:rPr lang="en-US" dirty="0" err="1"/>
              <a:t>subcools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Drain from previous FWH is injected after turbine exhaust is fully condensed in mixer (M)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Sections capture capacitance rate changes and internal temperatures using sub-heat exchanger procedure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2586E2-2670-0141-0E7C-2CA6A259A8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>
          <a:xfrm>
            <a:off x="364477" y="3091486"/>
            <a:ext cx="11139055" cy="26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4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9818015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"/>
            <a:ext cx="10072540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Modeling System Components – Feed Water Heaters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121CB-C8B3-4232-8714-B98E78A7A0BE}"/>
              </a:ext>
            </a:extLst>
          </p:cNvPr>
          <p:cNvSpPr txBox="1"/>
          <p:nvPr/>
        </p:nvSpPr>
        <p:spPr>
          <a:xfrm>
            <a:off x="0" y="570762"/>
            <a:ext cx="120151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Feed Water Heaters (FWH)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Feedwater heaters are broken into three sections exchanging heat from turbine exhaust to feedwater: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Desuperheater, Condenser, Drain Cooler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2586E2-2670-0141-0E7C-2CA6A259A8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>
          <a:xfrm>
            <a:off x="1121845" y="1559410"/>
            <a:ext cx="9867858" cy="2376944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F7B929-10FD-51FD-1443-668DE0BD3138}"/>
              </a:ext>
            </a:extLst>
          </p:cNvPr>
          <p:cNvCxnSpPr>
            <a:cxnSpLocks/>
          </p:cNvCxnSpPr>
          <p:nvPr/>
        </p:nvCxnSpPr>
        <p:spPr>
          <a:xfrm>
            <a:off x="4920915" y="2819400"/>
            <a:ext cx="25082" cy="329127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A74B53E-0FCA-D522-33DD-BB2034F161A9}"/>
              </a:ext>
            </a:extLst>
          </p:cNvPr>
          <p:cNvCxnSpPr>
            <a:cxnSpLocks/>
          </p:cNvCxnSpPr>
          <p:nvPr/>
        </p:nvCxnSpPr>
        <p:spPr>
          <a:xfrm>
            <a:off x="6797631" y="2938803"/>
            <a:ext cx="0" cy="3171874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B87988-29B4-8D0D-EB30-41EDA4E325F9}"/>
              </a:ext>
            </a:extLst>
          </p:cNvPr>
          <p:cNvCxnSpPr>
            <a:cxnSpLocks/>
          </p:cNvCxnSpPr>
          <p:nvPr/>
        </p:nvCxnSpPr>
        <p:spPr>
          <a:xfrm flipH="1" flipV="1">
            <a:off x="3431969" y="5486400"/>
            <a:ext cx="4855158" cy="51844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6D711A-4EC6-587F-E854-FA5E700F6804}"/>
              </a:ext>
            </a:extLst>
          </p:cNvPr>
          <p:cNvCxnSpPr>
            <a:cxnSpLocks/>
          </p:cNvCxnSpPr>
          <p:nvPr/>
        </p:nvCxnSpPr>
        <p:spPr>
          <a:xfrm>
            <a:off x="3431969" y="6110677"/>
            <a:ext cx="485515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D2CBED-BC03-A132-5155-3BF6B7D52BAE}"/>
              </a:ext>
            </a:extLst>
          </p:cNvPr>
          <p:cNvCxnSpPr>
            <a:cxnSpLocks/>
          </p:cNvCxnSpPr>
          <p:nvPr/>
        </p:nvCxnSpPr>
        <p:spPr>
          <a:xfrm flipV="1">
            <a:off x="3431969" y="4100611"/>
            <a:ext cx="0" cy="2010067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D038ABD-4A29-EED9-D023-2E54531605D3}"/>
              </a:ext>
            </a:extLst>
          </p:cNvPr>
          <p:cNvSpPr txBox="1"/>
          <p:nvPr/>
        </p:nvSpPr>
        <p:spPr>
          <a:xfrm>
            <a:off x="3190191" y="3981055"/>
            <a:ext cx="284749" cy="47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A9E612-A490-8465-93D0-B8D670A35C80}"/>
              </a:ext>
            </a:extLst>
          </p:cNvPr>
          <p:cNvSpPr txBox="1"/>
          <p:nvPr/>
        </p:nvSpPr>
        <p:spPr>
          <a:xfrm>
            <a:off x="8116418" y="6041026"/>
            <a:ext cx="258850" cy="47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6795A0-9FFC-F87F-162E-7F4643FE36A8}"/>
              </a:ext>
            </a:extLst>
          </p:cNvPr>
          <p:cNvCxnSpPr>
            <a:cxnSpLocks/>
          </p:cNvCxnSpPr>
          <p:nvPr/>
        </p:nvCxnSpPr>
        <p:spPr>
          <a:xfrm>
            <a:off x="3431969" y="4338188"/>
            <a:ext cx="1494026" cy="10487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E2EA63-166E-1771-08E1-0072F63C83F0}"/>
              </a:ext>
            </a:extLst>
          </p:cNvPr>
          <p:cNvCxnSpPr>
            <a:cxnSpLocks/>
          </p:cNvCxnSpPr>
          <p:nvPr/>
        </p:nvCxnSpPr>
        <p:spPr>
          <a:xfrm>
            <a:off x="4956157" y="5386942"/>
            <a:ext cx="18271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39DB673-B3C2-64C8-F7BA-C7A675D1C61C}"/>
              </a:ext>
            </a:extLst>
          </p:cNvPr>
          <p:cNvCxnSpPr>
            <a:cxnSpLocks/>
          </p:cNvCxnSpPr>
          <p:nvPr/>
        </p:nvCxnSpPr>
        <p:spPr>
          <a:xfrm>
            <a:off x="6809898" y="5386942"/>
            <a:ext cx="1477228" cy="3735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64BBDB7F-4281-1441-4634-61012E557185}"/>
              </a:ext>
            </a:extLst>
          </p:cNvPr>
          <p:cNvSpPr/>
          <p:nvPr/>
        </p:nvSpPr>
        <p:spPr>
          <a:xfrm>
            <a:off x="8648418" y="5760478"/>
            <a:ext cx="212315" cy="244363"/>
          </a:xfrm>
          <a:prstGeom prst="rightBrace">
            <a:avLst>
              <a:gd name="adj1" fmla="val 0"/>
              <a:gd name="adj2" fmla="val 47247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9A47F2-FF5E-C407-97B2-40D00C75B750}"/>
              </a:ext>
            </a:extLst>
          </p:cNvPr>
          <p:cNvCxnSpPr>
            <a:cxnSpLocks/>
          </p:cNvCxnSpPr>
          <p:nvPr/>
        </p:nvCxnSpPr>
        <p:spPr>
          <a:xfrm flipH="1">
            <a:off x="3126105" y="5386162"/>
            <a:ext cx="1782280" cy="7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A97F21-1701-4B1F-126E-BD0F936EA068}"/>
              </a:ext>
            </a:extLst>
          </p:cNvPr>
          <p:cNvCxnSpPr>
            <a:cxnSpLocks/>
          </p:cNvCxnSpPr>
          <p:nvPr/>
        </p:nvCxnSpPr>
        <p:spPr>
          <a:xfrm flipH="1">
            <a:off x="3126105" y="5486400"/>
            <a:ext cx="2974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>
            <a:extLst>
              <a:ext uri="{FF2B5EF4-FFF2-40B4-BE49-F238E27FC236}">
                <a16:creationId xmlns:a16="http://schemas.microsoft.com/office/drawing/2014/main" id="{E6B904F9-7B87-1FEE-0299-61B3EC42AD13}"/>
              </a:ext>
            </a:extLst>
          </p:cNvPr>
          <p:cNvSpPr/>
          <p:nvPr/>
        </p:nvSpPr>
        <p:spPr>
          <a:xfrm rot="10800000">
            <a:off x="2899593" y="5380201"/>
            <a:ext cx="212315" cy="106199"/>
          </a:xfrm>
          <a:prstGeom prst="rightBrace">
            <a:avLst>
              <a:gd name="adj1" fmla="val 0"/>
              <a:gd name="adj2" fmla="val 47247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4AFFEB6-925D-F9F6-381E-ABC9DB08C54C}"/>
              </a:ext>
            </a:extLst>
          </p:cNvPr>
          <p:cNvCxnSpPr>
            <a:cxnSpLocks/>
          </p:cNvCxnSpPr>
          <p:nvPr/>
        </p:nvCxnSpPr>
        <p:spPr>
          <a:xfrm flipH="1">
            <a:off x="8287126" y="5760477"/>
            <a:ext cx="3612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54F1C4-3384-9827-3576-23AB512D388C}"/>
              </a:ext>
            </a:extLst>
          </p:cNvPr>
          <p:cNvCxnSpPr>
            <a:cxnSpLocks/>
          </p:cNvCxnSpPr>
          <p:nvPr/>
        </p:nvCxnSpPr>
        <p:spPr>
          <a:xfrm flipH="1">
            <a:off x="8287126" y="6004840"/>
            <a:ext cx="3612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3A16BB6-BF6E-5717-1B8A-5BDC6A3E1D20}"/>
              </a:ext>
            </a:extLst>
          </p:cNvPr>
          <p:cNvSpPr txBox="1"/>
          <p:nvPr/>
        </p:nvSpPr>
        <p:spPr>
          <a:xfrm>
            <a:off x="99247" y="5450391"/>
            <a:ext cx="270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Terminal Temperature Difference (TTD)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6D3213C-D72E-DD7D-1987-DE3D13BD3628}"/>
              </a:ext>
            </a:extLst>
          </p:cNvPr>
          <p:cNvCxnSpPr>
            <a:cxnSpLocks/>
          </p:cNvCxnSpPr>
          <p:nvPr/>
        </p:nvCxnSpPr>
        <p:spPr>
          <a:xfrm flipV="1">
            <a:off x="8856319" y="5257800"/>
            <a:ext cx="0" cy="6248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693E6B2-379E-FFE2-CB35-DE94A0CB8203}"/>
              </a:ext>
            </a:extLst>
          </p:cNvPr>
          <p:cNvCxnSpPr>
            <a:cxnSpLocks/>
          </p:cNvCxnSpPr>
          <p:nvPr/>
        </p:nvCxnSpPr>
        <p:spPr>
          <a:xfrm flipH="1">
            <a:off x="8856319" y="5258416"/>
            <a:ext cx="339090" cy="63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4D7A5F0-0897-18E3-73F9-A49BC3C66A0D}"/>
                  </a:ext>
                </a:extLst>
              </p:cNvPr>
              <p:cNvSpPr txBox="1"/>
              <p:nvPr/>
            </p:nvSpPr>
            <p:spPr>
              <a:xfrm>
                <a:off x="9101056" y="5353989"/>
                <a:ext cx="26083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7F7F7F"/>
                    </a:solidFill>
                  </a:rPr>
                  <a:t>Approach Temperature (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𝐹𝑊𝐻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7F7F7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4D7A5F0-0897-18E3-73F9-A49BC3C6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056" y="5353989"/>
                <a:ext cx="2608382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226F57-05DE-83BC-88DF-91D5DA6ABA57}"/>
                  </a:ext>
                </a:extLst>
              </p:cNvPr>
              <p:cNvSpPr txBox="1"/>
              <p:nvPr/>
            </p:nvSpPr>
            <p:spPr>
              <a:xfrm>
                <a:off x="9231277" y="5041050"/>
                <a:ext cx="2427324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226F57-05DE-83BC-88DF-91D5DA6A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277" y="5041050"/>
                <a:ext cx="2427324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D45D845-F107-16DA-C9B0-80547FD4CD68}"/>
              </a:ext>
            </a:extLst>
          </p:cNvPr>
          <p:cNvCxnSpPr>
            <a:cxnSpLocks/>
          </p:cNvCxnSpPr>
          <p:nvPr/>
        </p:nvCxnSpPr>
        <p:spPr>
          <a:xfrm flipV="1">
            <a:off x="2899592" y="5339715"/>
            <a:ext cx="0" cy="1028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A7FC0F7-0825-D388-6020-3C01F8DD3FA5}"/>
              </a:ext>
            </a:extLst>
          </p:cNvPr>
          <p:cNvCxnSpPr>
            <a:cxnSpLocks/>
          </p:cNvCxnSpPr>
          <p:nvPr/>
        </p:nvCxnSpPr>
        <p:spPr>
          <a:xfrm flipH="1">
            <a:off x="2563278" y="5338183"/>
            <a:ext cx="339090" cy="63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8B7CAA-F05B-CA08-E4A0-FC5B1604789F}"/>
                  </a:ext>
                </a:extLst>
              </p:cNvPr>
              <p:cNvSpPr txBox="1"/>
              <p:nvPr/>
            </p:nvSpPr>
            <p:spPr>
              <a:xfrm>
                <a:off x="255292" y="5147425"/>
                <a:ext cx="2400909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𝑇𝑇𝐷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E8B7CAA-F05B-CA08-E4A0-FC5B16047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92" y="5147425"/>
                <a:ext cx="2400909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8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7786539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"/>
            <a:ext cx="10072540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Modeling System Components – Turbines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121CB-C8B3-4232-8714-B98E78A7A0BE}"/>
              </a:ext>
            </a:extLst>
          </p:cNvPr>
          <p:cNvSpPr txBox="1"/>
          <p:nvPr/>
        </p:nvSpPr>
        <p:spPr>
          <a:xfrm>
            <a:off x="0" y="570762"/>
            <a:ext cx="12015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Turbines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High-pressure, intermediate-pressure, and low-pressure turbines (HPT, IPT, LPT)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Isentropic turbine operation for HPT and IPT, operate with superheated steam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LPTs are modeled with liquid extraction from turbine shell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Liquid extraction for qualities greater than 90% to reduce flow accelerated corrosion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8C13FCD3-FA5F-C787-2D94-C4C6BBA0E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8" y="2612404"/>
            <a:ext cx="7470743" cy="32216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C30BFB-3B26-03A4-89F1-D9131E8407F0}"/>
              </a:ext>
            </a:extLst>
          </p:cNvPr>
          <p:cNvSpPr txBox="1"/>
          <p:nvPr/>
        </p:nvSpPr>
        <p:spPr>
          <a:xfrm>
            <a:off x="3680545" y="5828285"/>
            <a:ext cx="3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Diagram for liquid extraction in LPT</a:t>
            </a:r>
          </a:p>
        </p:txBody>
      </p:sp>
    </p:spTree>
    <p:extLst>
      <p:ext uri="{BB962C8B-B14F-4D97-AF65-F5344CB8AC3E}">
        <p14:creationId xmlns:p14="http://schemas.microsoft.com/office/powerpoint/2010/main" val="165466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7"/>
            <a:ext cx="640080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9939130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System Parameters and Acronyms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1C988A41-6BA0-4AF4-90C2-C7F8941CD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1288"/>
              </p:ext>
            </p:extLst>
          </p:nvPr>
        </p:nvGraphicFramePr>
        <p:xfrm>
          <a:off x="7287383" y="221295"/>
          <a:ext cx="4829858" cy="58978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447913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2381945">
                  <a:extLst>
                    <a:ext uri="{9D8B030D-6E8A-4147-A177-3AD203B41FA5}">
                      <a16:colId xmlns:a16="http://schemas.microsoft.com/office/drawing/2014/main" val="4044054928"/>
                    </a:ext>
                  </a:extLst>
                </a:gridCol>
              </a:tblGrid>
              <a:tr h="341661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Point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24201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Efficiencies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4100632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0.90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IPT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0.90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0.90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Pumps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0.90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242010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Approach Temperatures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54766340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S2W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 [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W2S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 [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  <a:tr h="24201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Pressures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82980215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330 [Bar]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430816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LPT outlet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50 [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mBar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32028"/>
                  </a:ext>
                </a:extLst>
              </a:tr>
              <a:tr h="24201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Heat into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7537615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LFR Heat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950 [MW]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04776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CSP Heat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750 [MW]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22177"/>
                  </a:ext>
                </a:extLst>
              </a:tr>
              <a:tr h="24201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Temperature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17501614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LFR Steam Inlet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340 [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02792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LFR Steam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Outlet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632 [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22371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TES hot tank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560 [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52441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TES cold tank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350 [</a:t>
                      </a:r>
                      <a:r>
                        <a:rPr lang="en-US" sz="1100" baseline="30000" dirty="0" err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20028"/>
                  </a:ext>
                </a:extLst>
              </a:tr>
              <a:tr h="250994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Steam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77544"/>
                  </a:ext>
                </a:extLst>
              </a:tr>
              <a:tr h="24201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LPT outlet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&gt; 0.90 [-]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9568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1EBB15-2F5C-4AF6-8A17-5390F7936D16}"/>
              </a:ext>
            </a:extLst>
          </p:cNvPr>
          <p:cNvSpPr txBox="1"/>
          <p:nvPr/>
        </p:nvSpPr>
        <p:spPr>
          <a:xfrm>
            <a:off x="134344" y="1053533"/>
            <a:ext cx="6663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System parameters are constant throughout modes of operation for SSRC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Representative values for concentrating solar power and lead-cooled fast reactor listed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C139F5D7-C2A8-CCD4-65DB-F8EDD63D1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72140"/>
              </p:ext>
            </p:extLst>
          </p:nvPr>
        </p:nvGraphicFramePr>
        <p:xfrm>
          <a:off x="294383" y="3212588"/>
          <a:ext cx="6503912" cy="1920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859695">
                  <a:extLst>
                    <a:ext uri="{9D8B030D-6E8A-4147-A177-3AD203B41FA5}">
                      <a16:colId xmlns:a16="http://schemas.microsoft.com/office/drawing/2014/main" val="173723393"/>
                    </a:ext>
                  </a:extLst>
                </a:gridCol>
                <a:gridCol w="2374278">
                  <a:extLst>
                    <a:ext uri="{9D8B030D-6E8A-4147-A177-3AD203B41FA5}">
                      <a16:colId xmlns:a16="http://schemas.microsoft.com/office/drawing/2014/main" val="364454926"/>
                    </a:ext>
                  </a:extLst>
                </a:gridCol>
                <a:gridCol w="912992">
                  <a:extLst>
                    <a:ext uri="{9D8B030D-6E8A-4147-A177-3AD203B41FA5}">
                      <a16:colId xmlns:a16="http://schemas.microsoft.com/office/drawing/2014/main" val="3981994224"/>
                    </a:ext>
                  </a:extLst>
                </a:gridCol>
                <a:gridCol w="2356947">
                  <a:extLst>
                    <a:ext uri="{9D8B030D-6E8A-4147-A177-3AD203B41FA5}">
                      <a16:colId xmlns:a16="http://schemas.microsoft.com/office/drawing/2014/main" val="2494084175"/>
                    </a:ext>
                  </a:extLst>
                </a:gridCol>
              </a:tblGrid>
              <a:tr h="177366">
                <a:tc>
                  <a:txBody>
                    <a:bodyPr/>
                    <a:lstStyle/>
                    <a:p>
                      <a:r>
                        <a:rPr lang="en-US" sz="12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Acronyms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6503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LFR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Lead-cooled Fast Reactor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High Pressure 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2306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CSP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Concentrating Solar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Intermediate Pressure 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56800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Thermal Energy Storage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Low Pressure Turbine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066711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SSRC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Supercritical Steam-Rankine Cycle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S2W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Salt-to-Water Heat Exchanger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28077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FWH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Feed Water Heater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W2S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Water-to-Salt Heat Exchanger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42098"/>
                  </a:ext>
                </a:extLst>
              </a:tr>
              <a:tr h="17736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Alternator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107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4640CF2-DE82-A7A0-B6C6-C37C371BA495}"/>
              </a:ext>
            </a:extLst>
          </p:cNvPr>
          <p:cNvSpPr txBox="1"/>
          <p:nvPr/>
        </p:nvSpPr>
        <p:spPr>
          <a:xfrm>
            <a:off x="442405" y="5145154"/>
            <a:ext cx="584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Tabulated acronyms (above) and constant system parameters (right)</a:t>
            </a:r>
          </a:p>
        </p:txBody>
      </p:sp>
    </p:spTree>
    <p:extLst>
      <p:ext uri="{BB962C8B-B14F-4D97-AF65-F5344CB8AC3E}">
        <p14:creationId xmlns:p14="http://schemas.microsoft.com/office/powerpoint/2010/main" val="107107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6315959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40551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Supercritical steam-Rankine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770E7-8C04-4BD4-8E63-D299A66BFA9A}"/>
              </a:ext>
            </a:extLst>
          </p:cNvPr>
          <p:cNvSpPr txBox="1"/>
          <p:nvPr/>
        </p:nvSpPr>
        <p:spPr>
          <a:xfrm>
            <a:off x="95459" y="615043"/>
            <a:ext cx="121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D62AC-A6AB-CFD2-AE3C-4D07F3BC472C}"/>
              </a:ext>
            </a:extLst>
          </p:cNvPr>
          <p:cNvSpPr txBox="1"/>
          <p:nvPr/>
        </p:nvSpPr>
        <p:spPr>
          <a:xfrm>
            <a:off x="54992" y="597562"/>
            <a:ext cx="895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 of operation: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9B7D7-E967-F6C8-C6F5-20481E2C3F33}"/>
              </a:ext>
            </a:extLst>
          </p:cNvPr>
          <p:cNvSpPr txBox="1"/>
          <p:nvPr/>
        </p:nvSpPr>
        <p:spPr>
          <a:xfrm>
            <a:off x="54992" y="905592"/>
            <a:ext cx="621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1). ‘off’</a:t>
            </a:r>
            <a:r>
              <a:rPr lang="en-US" dirty="0"/>
              <a:t>                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2). ‘charging’	3). ‘discharging’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2A2251-D0E1-A304-3967-2897ABF0A8AD}"/>
              </a:ext>
            </a:extLst>
          </p:cNvPr>
          <p:cNvGrpSpPr/>
          <p:nvPr/>
        </p:nvGrpSpPr>
        <p:grpSpPr>
          <a:xfrm>
            <a:off x="0" y="1407713"/>
            <a:ext cx="12192000" cy="4364490"/>
            <a:chOff x="0" y="1407713"/>
            <a:chExt cx="12192000" cy="43644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7F2A81-F33C-C0F1-DAC9-4C68A0062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407713"/>
              <a:ext cx="12192000" cy="404257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FFD7EA-E69C-1706-B0CB-BAD3C1D028CE}"/>
                </a:ext>
              </a:extLst>
            </p:cNvPr>
            <p:cNvSpPr/>
            <p:nvPr/>
          </p:nvSpPr>
          <p:spPr>
            <a:xfrm>
              <a:off x="551606" y="5066896"/>
              <a:ext cx="1005367" cy="457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E72453-7164-9E75-1776-89923DCF4093}"/>
                </a:ext>
              </a:extLst>
            </p:cNvPr>
            <p:cNvSpPr/>
            <p:nvPr/>
          </p:nvSpPr>
          <p:spPr>
            <a:xfrm>
              <a:off x="551605" y="5301245"/>
              <a:ext cx="1005367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897CE1-B6E1-7E72-CC79-598D1E4612FA}"/>
                </a:ext>
              </a:extLst>
            </p:cNvPr>
            <p:cNvSpPr txBox="1"/>
            <p:nvPr/>
          </p:nvSpPr>
          <p:spPr>
            <a:xfrm>
              <a:off x="1525312" y="4935866"/>
              <a:ext cx="1712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Charging Flow Path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294F1A-FF9D-BE2A-86BB-F87F46496ADE}"/>
                </a:ext>
              </a:extLst>
            </p:cNvPr>
            <p:cNvSpPr txBox="1"/>
            <p:nvPr/>
          </p:nvSpPr>
          <p:spPr>
            <a:xfrm>
              <a:off x="1525312" y="5170215"/>
              <a:ext cx="1931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Discharging Flow Path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5327AE-B81C-4857-DF9C-8B93C664744D}"/>
                </a:ext>
              </a:extLst>
            </p:cNvPr>
            <p:cNvSpPr txBox="1"/>
            <p:nvPr/>
          </p:nvSpPr>
          <p:spPr>
            <a:xfrm>
              <a:off x="1525313" y="5464426"/>
              <a:ext cx="128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CSP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6254A2D-422F-ABBE-519D-2FAB5CFB833A}"/>
                </a:ext>
              </a:extLst>
            </p:cNvPr>
            <p:cNvSpPr/>
            <p:nvPr/>
          </p:nvSpPr>
          <p:spPr>
            <a:xfrm>
              <a:off x="917258" y="2144077"/>
              <a:ext cx="2530792" cy="2436495"/>
            </a:xfrm>
            <a:custGeom>
              <a:avLst/>
              <a:gdLst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3570 w 2518410"/>
                <a:gd name="connsiteY29" fmla="*/ 2724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89760 w 2518410"/>
                <a:gd name="connsiteY29" fmla="*/ 1200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1145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1649 w 2518410"/>
                <a:gd name="connsiteY30" fmla="*/ 217169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40130 w 2518410"/>
                <a:gd name="connsiteY33" fmla="*/ 2858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1528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299085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44893 w 2526983"/>
                <a:gd name="connsiteY0" fmla="*/ 214313 h 2426018"/>
                <a:gd name="connsiteX1" fmla="*/ 802006 w 2526983"/>
                <a:gd name="connsiteY1" fmla="*/ 215265 h 2426018"/>
                <a:gd name="connsiteX2" fmla="*/ 804863 w 2526983"/>
                <a:gd name="connsiteY2" fmla="*/ 188596 h 2426018"/>
                <a:gd name="connsiteX3" fmla="*/ 539116 w 2526983"/>
                <a:gd name="connsiteY3" fmla="*/ 189548 h 2426018"/>
                <a:gd name="connsiteX4" fmla="*/ 535305 w 2526983"/>
                <a:gd name="connsiteY4" fmla="*/ 216218 h 2426018"/>
                <a:gd name="connsiteX5" fmla="*/ 307658 w 2526983"/>
                <a:gd name="connsiteY5" fmla="*/ 216218 h 2426018"/>
                <a:gd name="connsiteX6" fmla="*/ 309563 w 2526983"/>
                <a:gd name="connsiteY6" fmla="*/ 1018223 h 2426018"/>
                <a:gd name="connsiteX7" fmla="*/ 0 w 2526983"/>
                <a:gd name="connsiteY7" fmla="*/ 1018223 h 2426018"/>
                <a:gd name="connsiteX8" fmla="*/ 8573 w 2526983"/>
                <a:gd name="connsiteY8" fmla="*/ 1759268 h 2426018"/>
                <a:gd name="connsiteX9" fmla="*/ 313373 w 2526983"/>
                <a:gd name="connsiteY9" fmla="*/ 1761173 h 2426018"/>
                <a:gd name="connsiteX10" fmla="*/ 311468 w 2526983"/>
                <a:gd name="connsiteY10" fmla="*/ 2237423 h 2426018"/>
                <a:gd name="connsiteX11" fmla="*/ 629603 w 2526983"/>
                <a:gd name="connsiteY11" fmla="*/ 2241233 h 2426018"/>
                <a:gd name="connsiteX12" fmla="*/ 637223 w 2526983"/>
                <a:gd name="connsiteY12" fmla="*/ 2309813 h 2426018"/>
                <a:gd name="connsiteX13" fmla="*/ 747713 w 2526983"/>
                <a:gd name="connsiteY13" fmla="*/ 2241233 h 2426018"/>
                <a:gd name="connsiteX14" fmla="*/ 1048703 w 2526983"/>
                <a:gd name="connsiteY14" fmla="*/ 2245043 h 2426018"/>
                <a:gd name="connsiteX15" fmla="*/ 1046798 w 2526983"/>
                <a:gd name="connsiteY15" fmla="*/ 2420303 h 2426018"/>
                <a:gd name="connsiteX16" fmla="*/ 1431608 w 2526983"/>
                <a:gd name="connsiteY16" fmla="*/ 2426018 h 2426018"/>
                <a:gd name="connsiteX17" fmla="*/ 1437323 w 2526983"/>
                <a:gd name="connsiteY17" fmla="*/ 2246948 h 2426018"/>
                <a:gd name="connsiteX18" fmla="*/ 1696403 w 2526983"/>
                <a:gd name="connsiteY18" fmla="*/ 2237423 h 2426018"/>
                <a:gd name="connsiteX19" fmla="*/ 1696403 w 2526983"/>
                <a:gd name="connsiteY19" fmla="*/ 2275523 h 2426018"/>
                <a:gd name="connsiteX20" fmla="*/ 1978343 w 2526983"/>
                <a:gd name="connsiteY20" fmla="*/ 2269808 h 2426018"/>
                <a:gd name="connsiteX21" fmla="*/ 1982153 w 2526983"/>
                <a:gd name="connsiteY21" fmla="*/ 2241233 h 2426018"/>
                <a:gd name="connsiteX22" fmla="*/ 2224088 w 2526983"/>
                <a:gd name="connsiteY22" fmla="*/ 2237423 h 2426018"/>
                <a:gd name="connsiteX23" fmla="*/ 2227898 w 2526983"/>
                <a:gd name="connsiteY23" fmla="*/ 1797368 h 2426018"/>
                <a:gd name="connsiteX24" fmla="*/ 2525078 w 2526983"/>
                <a:gd name="connsiteY24" fmla="*/ 1793558 h 2426018"/>
                <a:gd name="connsiteX25" fmla="*/ 2526983 w 2526983"/>
                <a:gd name="connsiteY25" fmla="*/ 1062038 h 2426018"/>
                <a:gd name="connsiteX26" fmla="*/ 2227898 w 2526983"/>
                <a:gd name="connsiteY26" fmla="*/ 1067753 h 2426018"/>
                <a:gd name="connsiteX27" fmla="*/ 2232661 w 2526983"/>
                <a:gd name="connsiteY27" fmla="*/ 220028 h 2426018"/>
                <a:gd name="connsiteX28" fmla="*/ 1908809 w 2526983"/>
                <a:gd name="connsiteY28" fmla="*/ 219076 h 2426018"/>
                <a:gd name="connsiteX29" fmla="*/ 1908811 w 2526983"/>
                <a:gd name="connsiteY29" fmla="*/ 142876 h 2426018"/>
                <a:gd name="connsiteX30" fmla="*/ 1780222 w 2526983"/>
                <a:gd name="connsiteY30" fmla="*/ 220027 h 2426018"/>
                <a:gd name="connsiteX31" fmla="*/ 1425893 w 2526983"/>
                <a:gd name="connsiteY31" fmla="*/ 218123 h 2426018"/>
                <a:gd name="connsiteX32" fmla="*/ 1424941 w 2526983"/>
                <a:gd name="connsiteY32" fmla="*/ 0 h 2426018"/>
                <a:gd name="connsiteX33" fmla="*/ 1043940 w 2526983"/>
                <a:gd name="connsiteY33" fmla="*/ 1 h 2426018"/>
                <a:gd name="connsiteX34" fmla="*/ 1044893 w 2526983"/>
                <a:gd name="connsiteY34" fmla="*/ 214313 h 2426018"/>
                <a:gd name="connsiteX0" fmla="*/ 1042035 w 2524125"/>
                <a:gd name="connsiteY0" fmla="*/ 214313 h 2426018"/>
                <a:gd name="connsiteX1" fmla="*/ 799148 w 2524125"/>
                <a:gd name="connsiteY1" fmla="*/ 215265 h 2426018"/>
                <a:gd name="connsiteX2" fmla="*/ 802005 w 2524125"/>
                <a:gd name="connsiteY2" fmla="*/ 188596 h 2426018"/>
                <a:gd name="connsiteX3" fmla="*/ 536258 w 2524125"/>
                <a:gd name="connsiteY3" fmla="*/ 189548 h 2426018"/>
                <a:gd name="connsiteX4" fmla="*/ 532447 w 2524125"/>
                <a:gd name="connsiteY4" fmla="*/ 216218 h 2426018"/>
                <a:gd name="connsiteX5" fmla="*/ 304800 w 2524125"/>
                <a:gd name="connsiteY5" fmla="*/ 216218 h 2426018"/>
                <a:gd name="connsiteX6" fmla="*/ 306705 w 2524125"/>
                <a:gd name="connsiteY6" fmla="*/ 1018223 h 2426018"/>
                <a:gd name="connsiteX7" fmla="*/ 0 w 2524125"/>
                <a:gd name="connsiteY7" fmla="*/ 1022985 h 2426018"/>
                <a:gd name="connsiteX8" fmla="*/ 5715 w 2524125"/>
                <a:gd name="connsiteY8" fmla="*/ 1759268 h 2426018"/>
                <a:gd name="connsiteX9" fmla="*/ 310515 w 2524125"/>
                <a:gd name="connsiteY9" fmla="*/ 1761173 h 2426018"/>
                <a:gd name="connsiteX10" fmla="*/ 308610 w 2524125"/>
                <a:gd name="connsiteY10" fmla="*/ 2237423 h 2426018"/>
                <a:gd name="connsiteX11" fmla="*/ 626745 w 2524125"/>
                <a:gd name="connsiteY11" fmla="*/ 2241233 h 2426018"/>
                <a:gd name="connsiteX12" fmla="*/ 634365 w 2524125"/>
                <a:gd name="connsiteY12" fmla="*/ 2309813 h 2426018"/>
                <a:gd name="connsiteX13" fmla="*/ 744855 w 2524125"/>
                <a:gd name="connsiteY13" fmla="*/ 2241233 h 2426018"/>
                <a:gd name="connsiteX14" fmla="*/ 1045845 w 2524125"/>
                <a:gd name="connsiteY14" fmla="*/ 2245043 h 2426018"/>
                <a:gd name="connsiteX15" fmla="*/ 1043940 w 2524125"/>
                <a:gd name="connsiteY15" fmla="*/ 2420303 h 2426018"/>
                <a:gd name="connsiteX16" fmla="*/ 1428750 w 2524125"/>
                <a:gd name="connsiteY16" fmla="*/ 2426018 h 2426018"/>
                <a:gd name="connsiteX17" fmla="*/ 1434465 w 2524125"/>
                <a:gd name="connsiteY17" fmla="*/ 2246948 h 2426018"/>
                <a:gd name="connsiteX18" fmla="*/ 1693545 w 2524125"/>
                <a:gd name="connsiteY18" fmla="*/ 2237423 h 2426018"/>
                <a:gd name="connsiteX19" fmla="*/ 1693545 w 2524125"/>
                <a:gd name="connsiteY19" fmla="*/ 2275523 h 2426018"/>
                <a:gd name="connsiteX20" fmla="*/ 1975485 w 2524125"/>
                <a:gd name="connsiteY20" fmla="*/ 2269808 h 2426018"/>
                <a:gd name="connsiteX21" fmla="*/ 1979295 w 2524125"/>
                <a:gd name="connsiteY21" fmla="*/ 2241233 h 2426018"/>
                <a:gd name="connsiteX22" fmla="*/ 2221230 w 2524125"/>
                <a:gd name="connsiteY22" fmla="*/ 2237423 h 2426018"/>
                <a:gd name="connsiteX23" fmla="*/ 2225040 w 2524125"/>
                <a:gd name="connsiteY23" fmla="*/ 1797368 h 2426018"/>
                <a:gd name="connsiteX24" fmla="*/ 2522220 w 2524125"/>
                <a:gd name="connsiteY24" fmla="*/ 1793558 h 2426018"/>
                <a:gd name="connsiteX25" fmla="*/ 2524125 w 2524125"/>
                <a:gd name="connsiteY25" fmla="*/ 1062038 h 2426018"/>
                <a:gd name="connsiteX26" fmla="*/ 2225040 w 2524125"/>
                <a:gd name="connsiteY26" fmla="*/ 1067753 h 2426018"/>
                <a:gd name="connsiteX27" fmla="*/ 2229803 w 2524125"/>
                <a:gd name="connsiteY27" fmla="*/ 220028 h 2426018"/>
                <a:gd name="connsiteX28" fmla="*/ 1905951 w 2524125"/>
                <a:gd name="connsiteY28" fmla="*/ 219076 h 2426018"/>
                <a:gd name="connsiteX29" fmla="*/ 1905953 w 2524125"/>
                <a:gd name="connsiteY29" fmla="*/ 142876 h 2426018"/>
                <a:gd name="connsiteX30" fmla="*/ 1777364 w 2524125"/>
                <a:gd name="connsiteY30" fmla="*/ 220027 h 2426018"/>
                <a:gd name="connsiteX31" fmla="*/ 1423035 w 2524125"/>
                <a:gd name="connsiteY31" fmla="*/ 218123 h 2426018"/>
                <a:gd name="connsiteX32" fmla="*/ 1422083 w 2524125"/>
                <a:gd name="connsiteY32" fmla="*/ 0 h 2426018"/>
                <a:gd name="connsiteX33" fmla="*/ 1041082 w 2524125"/>
                <a:gd name="connsiteY33" fmla="*/ 1 h 2426018"/>
                <a:gd name="connsiteX34" fmla="*/ 1042035 w 2524125"/>
                <a:gd name="connsiteY34" fmla="*/ 214313 h 2426018"/>
                <a:gd name="connsiteX0" fmla="*/ 1043715 w 2525805"/>
                <a:gd name="connsiteY0" fmla="*/ 214313 h 2426018"/>
                <a:gd name="connsiteX1" fmla="*/ 800828 w 2525805"/>
                <a:gd name="connsiteY1" fmla="*/ 215265 h 2426018"/>
                <a:gd name="connsiteX2" fmla="*/ 803685 w 2525805"/>
                <a:gd name="connsiteY2" fmla="*/ 188596 h 2426018"/>
                <a:gd name="connsiteX3" fmla="*/ 537938 w 2525805"/>
                <a:gd name="connsiteY3" fmla="*/ 189548 h 2426018"/>
                <a:gd name="connsiteX4" fmla="*/ 534127 w 2525805"/>
                <a:gd name="connsiteY4" fmla="*/ 216218 h 2426018"/>
                <a:gd name="connsiteX5" fmla="*/ 306480 w 2525805"/>
                <a:gd name="connsiteY5" fmla="*/ 216218 h 2426018"/>
                <a:gd name="connsiteX6" fmla="*/ 308385 w 2525805"/>
                <a:gd name="connsiteY6" fmla="*/ 1018223 h 2426018"/>
                <a:gd name="connsiteX7" fmla="*/ 1680 w 2525805"/>
                <a:gd name="connsiteY7" fmla="*/ 1022985 h 2426018"/>
                <a:gd name="connsiteX8" fmla="*/ 728 w 2525805"/>
                <a:gd name="connsiteY8" fmla="*/ 1765935 h 2426018"/>
                <a:gd name="connsiteX9" fmla="*/ 312195 w 2525805"/>
                <a:gd name="connsiteY9" fmla="*/ 1761173 h 2426018"/>
                <a:gd name="connsiteX10" fmla="*/ 310290 w 2525805"/>
                <a:gd name="connsiteY10" fmla="*/ 2237423 h 2426018"/>
                <a:gd name="connsiteX11" fmla="*/ 628425 w 2525805"/>
                <a:gd name="connsiteY11" fmla="*/ 2241233 h 2426018"/>
                <a:gd name="connsiteX12" fmla="*/ 636045 w 2525805"/>
                <a:gd name="connsiteY12" fmla="*/ 2309813 h 2426018"/>
                <a:gd name="connsiteX13" fmla="*/ 746535 w 2525805"/>
                <a:gd name="connsiteY13" fmla="*/ 2241233 h 2426018"/>
                <a:gd name="connsiteX14" fmla="*/ 1047525 w 2525805"/>
                <a:gd name="connsiteY14" fmla="*/ 2245043 h 2426018"/>
                <a:gd name="connsiteX15" fmla="*/ 1045620 w 2525805"/>
                <a:gd name="connsiteY15" fmla="*/ 2420303 h 2426018"/>
                <a:gd name="connsiteX16" fmla="*/ 1430430 w 2525805"/>
                <a:gd name="connsiteY16" fmla="*/ 2426018 h 2426018"/>
                <a:gd name="connsiteX17" fmla="*/ 1436145 w 2525805"/>
                <a:gd name="connsiteY17" fmla="*/ 2246948 h 2426018"/>
                <a:gd name="connsiteX18" fmla="*/ 1695225 w 2525805"/>
                <a:gd name="connsiteY18" fmla="*/ 2237423 h 2426018"/>
                <a:gd name="connsiteX19" fmla="*/ 1695225 w 2525805"/>
                <a:gd name="connsiteY19" fmla="*/ 2275523 h 2426018"/>
                <a:gd name="connsiteX20" fmla="*/ 1977165 w 2525805"/>
                <a:gd name="connsiteY20" fmla="*/ 2269808 h 2426018"/>
                <a:gd name="connsiteX21" fmla="*/ 1980975 w 2525805"/>
                <a:gd name="connsiteY21" fmla="*/ 2241233 h 2426018"/>
                <a:gd name="connsiteX22" fmla="*/ 2222910 w 2525805"/>
                <a:gd name="connsiteY22" fmla="*/ 2237423 h 2426018"/>
                <a:gd name="connsiteX23" fmla="*/ 2226720 w 2525805"/>
                <a:gd name="connsiteY23" fmla="*/ 1797368 h 2426018"/>
                <a:gd name="connsiteX24" fmla="*/ 2523900 w 2525805"/>
                <a:gd name="connsiteY24" fmla="*/ 1793558 h 2426018"/>
                <a:gd name="connsiteX25" fmla="*/ 2525805 w 2525805"/>
                <a:gd name="connsiteY25" fmla="*/ 1062038 h 2426018"/>
                <a:gd name="connsiteX26" fmla="*/ 2226720 w 2525805"/>
                <a:gd name="connsiteY26" fmla="*/ 1067753 h 2426018"/>
                <a:gd name="connsiteX27" fmla="*/ 2231483 w 2525805"/>
                <a:gd name="connsiteY27" fmla="*/ 220028 h 2426018"/>
                <a:gd name="connsiteX28" fmla="*/ 1907631 w 2525805"/>
                <a:gd name="connsiteY28" fmla="*/ 219076 h 2426018"/>
                <a:gd name="connsiteX29" fmla="*/ 1907633 w 2525805"/>
                <a:gd name="connsiteY29" fmla="*/ 142876 h 2426018"/>
                <a:gd name="connsiteX30" fmla="*/ 1779044 w 2525805"/>
                <a:gd name="connsiteY30" fmla="*/ 220027 h 2426018"/>
                <a:gd name="connsiteX31" fmla="*/ 1424715 w 2525805"/>
                <a:gd name="connsiteY31" fmla="*/ 218123 h 2426018"/>
                <a:gd name="connsiteX32" fmla="*/ 1423763 w 2525805"/>
                <a:gd name="connsiteY32" fmla="*/ 0 h 2426018"/>
                <a:gd name="connsiteX33" fmla="*/ 1042762 w 2525805"/>
                <a:gd name="connsiteY33" fmla="*/ 1 h 2426018"/>
                <a:gd name="connsiteX34" fmla="*/ 1043715 w 2525805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311467 w 2525077"/>
                <a:gd name="connsiteY9" fmla="*/ 176117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54380 w 2525077"/>
                <a:gd name="connsiteY13" fmla="*/ 2243138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5171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4790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9702 w 2525077"/>
                <a:gd name="connsiteY16" fmla="*/ 2426018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4087 w 2525077"/>
                <a:gd name="connsiteY23" fmla="*/ 180784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040 w 2525077"/>
                <a:gd name="connsiteY23" fmla="*/ 180403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5077 w 2530792"/>
                <a:gd name="connsiteY25" fmla="*/ 1062038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5632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30792" h="2436495">
                  <a:moveTo>
                    <a:pt x="1042987" y="214313"/>
                  </a:moveTo>
                  <a:lnTo>
                    <a:pt x="800100" y="215265"/>
                  </a:lnTo>
                  <a:lnTo>
                    <a:pt x="802957" y="188596"/>
                  </a:lnTo>
                  <a:lnTo>
                    <a:pt x="537210" y="189548"/>
                  </a:lnTo>
                  <a:lnTo>
                    <a:pt x="533399" y="216218"/>
                  </a:lnTo>
                  <a:lnTo>
                    <a:pt x="305752" y="216218"/>
                  </a:lnTo>
                  <a:lnTo>
                    <a:pt x="307657" y="1018223"/>
                  </a:lnTo>
                  <a:lnTo>
                    <a:pt x="952" y="1022985"/>
                  </a:lnTo>
                  <a:cubicBezTo>
                    <a:pt x="3810" y="1270000"/>
                    <a:pt x="1905" y="1519873"/>
                    <a:pt x="0" y="1766888"/>
                  </a:cubicBezTo>
                  <a:lnTo>
                    <a:pt x="298132" y="1768793"/>
                  </a:lnTo>
                  <a:lnTo>
                    <a:pt x="300037" y="2247900"/>
                  </a:lnTo>
                  <a:lnTo>
                    <a:pt x="625792" y="2247901"/>
                  </a:lnTo>
                  <a:lnTo>
                    <a:pt x="623887" y="2321243"/>
                  </a:lnTo>
                  <a:lnTo>
                    <a:pt x="746760" y="2247901"/>
                  </a:lnTo>
                  <a:lnTo>
                    <a:pt x="1046797" y="2245043"/>
                  </a:lnTo>
                  <a:lnTo>
                    <a:pt x="1046797" y="2436495"/>
                  </a:lnTo>
                  <a:lnTo>
                    <a:pt x="1428749" y="2434591"/>
                  </a:lnTo>
                  <a:cubicBezTo>
                    <a:pt x="1430019" y="2373313"/>
                    <a:pt x="1431290" y="2312036"/>
                    <a:pt x="1432560" y="2250758"/>
                  </a:cubicBezTo>
                  <a:lnTo>
                    <a:pt x="1696402" y="2246948"/>
                  </a:lnTo>
                  <a:lnTo>
                    <a:pt x="1694497" y="2275523"/>
                  </a:lnTo>
                  <a:lnTo>
                    <a:pt x="1977389" y="2276476"/>
                  </a:lnTo>
                  <a:lnTo>
                    <a:pt x="1980247" y="2245996"/>
                  </a:lnTo>
                  <a:lnTo>
                    <a:pt x="2225040" y="2247900"/>
                  </a:lnTo>
                  <a:cubicBezTo>
                    <a:pt x="2225357" y="2097723"/>
                    <a:pt x="2224723" y="1954213"/>
                    <a:pt x="2225040" y="1804036"/>
                  </a:cubicBezTo>
                  <a:lnTo>
                    <a:pt x="2530792" y="1804988"/>
                  </a:lnTo>
                  <a:cubicBezTo>
                    <a:pt x="2530475" y="1556386"/>
                    <a:pt x="2530157" y="1307783"/>
                    <a:pt x="2529840" y="1059181"/>
                  </a:cubicBezTo>
                  <a:lnTo>
                    <a:pt x="2225992" y="1056323"/>
                  </a:lnTo>
                  <a:cubicBezTo>
                    <a:pt x="2227580" y="773748"/>
                    <a:pt x="2229167" y="502603"/>
                    <a:pt x="2230755" y="220028"/>
                  </a:cubicBezTo>
                  <a:lnTo>
                    <a:pt x="1906903" y="219076"/>
                  </a:lnTo>
                  <a:cubicBezTo>
                    <a:pt x="1906586" y="195581"/>
                    <a:pt x="1907222" y="166371"/>
                    <a:pt x="1906905" y="142876"/>
                  </a:cubicBezTo>
                  <a:lnTo>
                    <a:pt x="1778316" y="220027"/>
                  </a:lnTo>
                  <a:lnTo>
                    <a:pt x="1423987" y="218123"/>
                  </a:lnTo>
                  <a:cubicBezTo>
                    <a:pt x="1423670" y="145415"/>
                    <a:pt x="1423352" y="72708"/>
                    <a:pt x="1423035" y="0"/>
                  </a:cubicBezTo>
                  <a:lnTo>
                    <a:pt x="1042034" y="1"/>
                  </a:lnTo>
                  <a:cubicBezTo>
                    <a:pt x="1042352" y="71438"/>
                    <a:pt x="1042669" y="142876"/>
                    <a:pt x="1042987" y="214313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CE248B-C54C-7B2B-9816-F8C62C109F46}"/>
                </a:ext>
              </a:extLst>
            </p:cNvPr>
            <p:cNvSpPr/>
            <p:nvPr/>
          </p:nvSpPr>
          <p:spPr>
            <a:xfrm>
              <a:off x="551605" y="5471791"/>
              <a:ext cx="1005367" cy="28366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97C6E1E-8646-3E6B-B6F3-3BB52B2CF3BD}"/>
                </a:ext>
              </a:extLst>
            </p:cNvPr>
            <p:cNvSpPr/>
            <p:nvPr/>
          </p:nvSpPr>
          <p:spPr>
            <a:xfrm rot="5400000">
              <a:off x="1004979" y="5262682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E03FECE9-23C9-9693-37E5-5C79EF5CFC89}"/>
                </a:ext>
              </a:extLst>
            </p:cNvPr>
            <p:cNvSpPr/>
            <p:nvPr/>
          </p:nvSpPr>
          <p:spPr>
            <a:xfrm rot="5400000">
              <a:off x="1004979" y="5027365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2E3E251-1106-2963-BF3F-A638A239D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6308" y="1679832"/>
              <a:ext cx="893405" cy="3596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424CA16-B7CB-3E05-569C-76F0F49DA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649124" y="4296132"/>
              <a:ext cx="427166" cy="17194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005BC0-18E6-2237-BD01-A52D5C85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312" y="2013048"/>
              <a:ext cx="2845707" cy="24364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10004A-FB5C-84CA-EDBE-E478E799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2759" y="4117244"/>
              <a:ext cx="1211685" cy="48772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3F6F4D-AFE9-0326-EAC5-3B7480837055}"/>
              </a:ext>
            </a:extLst>
          </p:cNvPr>
          <p:cNvSpPr txBox="1"/>
          <p:nvPr/>
        </p:nvSpPr>
        <p:spPr>
          <a:xfrm>
            <a:off x="1076290" y="5891753"/>
            <a:ext cx="987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LFR as sole heat input into SSRC without CSP or TES, operating as base-load for the grid</a:t>
            </a:r>
          </a:p>
        </p:txBody>
      </p:sp>
    </p:spTree>
    <p:extLst>
      <p:ext uri="{BB962C8B-B14F-4D97-AF65-F5344CB8AC3E}">
        <p14:creationId xmlns:p14="http://schemas.microsoft.com/office/powerpoint/2010/main" val="183125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6315959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40551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Supercritical steam-Rankine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770E7-8C04-4BD4-8E63-D299A66BFA9A}"/>
              </a:ext>
            </a:extLst>
          </p:cNvPr>
          <p:cNvSpPr txBox="1"/>
          <p:nvPr/>
        </p:nvSpPr>
        <p:spPr>
          <a:xfrm>
            <a:off x="95459" y="615043"/>
            <a:ext cx="121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D62AC-A6AB-CFD2-AE3C-4D07F3BC472C}"/>
              </a:ext>
            </a:extLst>
          </p:cNvPr>
          <p:cNvSpPr txBox="1"/>
          <p:nvPr/>
        </p:nvSpPr>
        <p:spPr>
          <a:xfrm>
            <a:off x="54992" y="597562"/>
            <a:ext cx="895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 of operation: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9B7D7-E967-F6C8-C6F5-20481E2C3F33}"/>
              </a:ext>
            </a:extLst>
          </p:cNvPr>
          <p:cNvSpPr txBox="1"/>
          <p:nvPr/>
        </p:nvSpPr>
        <p:spPr>
          <a:xfrm>
            <a:off x="54992" y="905592"/>
            <a:ext cx="621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1). ‘off’                 </a:t>
            </a:r>
            <a:r>
              <a:rPr lang="en-US" b="1" dirty="0"/>
              <a:t>2). ‘charging’</a:t>
            </a:r>
            <a:r>
              <a:rPr lang="en-US" dirty="0"/>
              <a:t>	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3). ‘discharging’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1D01D7-667B-04F4-916C-A6635EBEA591}"/>
              </a:ext>
            </a:extLst>
          </p:cNvPr>
          <p:cNvGrpSpPr/>
          <p:nvPr/>
        </p:nvGrpSpPr>
        <p:grpSpPr>
          <a:xfrm>
            <a:off x="0" y="1407713"/>
            <a:ext cx="12192000" cy="4364490"/>
            <a:chOff x="0" y="1407713"/>
            <a:chExt cx="12192000" cy="43644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ABA561-BA7B-4685-166B-C368841CD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407713"/>
              <a:ext cx="12192000" cy="4042573"/>
            </a:xfrm>
            <a:prstGeom prst="rect">
              <a:avLst/>
            </a:prstGeom>
          </p:spPr>
        </p:pic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8AFA3D66-0978-D767-F298-0AC360BC1890}"/>
                </a:ext>
              </a:extLst>
            </p:cNvPr>
            <p:cNvSpPr/>
            <p:nvPr/>
          </p:nvSpPr>
          <p:spPr>
            <a:xfrm flipV="1">
              <a:off x="3329174" y="3955883"/>
              <a:ext cx="228866" cy="631759"/>
            </a:xfrm>
            <a:prstGeom prst="bentArrow">
              <a:avLst>
                <a:gd name="adj1" fmla="val 23118"/>
                <a:gd name="adj2" fmla="val 11559"/>
                <a:gd name="adj3" fmla="val 0"/>
                <a:gd name="adj4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D3967057-E5AC-838D-3882-D09915A16152}"/>
                </a:ext>
              </a:extLst>
            </p:cNvPr>
            <p:cNvSpPr/>
            <p:nvPr/>
          </p:nvSpPr>
          <p:spPr>
            <a:xfrm>
              <a:off x="3331464" y="2909570"/>
              <a:ext cx="489966" cy="290830"/>
            </a:xfrm>
            <a:prstGeom prst="bentArrow">
              <a:avLst>
                <a:gd name="adj1" fmla="val 17568"/>
                <a:gd name="adj2" fmla="val 8784"/>
                <a:gd name="adj3" fmla="val 0"/>
                <a:gd name="adj4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B38647C-694D-7297-F241-12D75CC2A61C}"/>
                </a:ext>
              </a:extLst>
            </p:cNvPr>
            <p:cNvSpPr/>
            <p:nvPr/>
          </p:nvSpPr>
          <p:spPr>
            <a:xfrm rot="10800000">
              <a:off x="3283012" y="4170679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92ABF9-126C-7C5B-1DD9-B89AA3CBEDA1}"/>
                </a:ext>
              </a:extLst>
            </p:cNvPr>
            <p:cNvSpPr/>
            <p:nvPr/>
          </p:nvSpPr>
          <p:spPr>
            <a:xfrm>
              <a:off x="551606" y="5066896"/>
              <a:ext cx="1005367" cy="457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20CC70-7EDF-7A84-AFB4-D5D580668162}"/>
                </a:ext>
              </a:extLst>
            </p:cNvPr>
            <p:cNvSpPr/>
            <p:nvPr/>
          </p:nvSpPr>
          <p:spPr>
            <a:xfrm>
              <a:off x="551605" y="5301245"/>
              <a:ext cx="1005367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973199-D50E-8495-546C-57489FF29947}"/>
                </a:ext>
              </a:extLst>
            </p:cNvPr>
            <p:cNvSpPr txBox="1"/>
            <p:nvPr/>
          </p:nvSpPr>
          <p:spPr>
            <a:xfrm>
              <a:off x="1525312" y="4935866"/>
              <a:ext cx="1712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Charging Flow Path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3DAECE-AAF2-BBD6-F18D-86662FA1CC1C}"/>
                </a:ext>
              </a:extLst>
            </p:cNvPr>
            <p:cNvSpPr txBox="1"/>
            <p:nvPr/>
          </p:nvSpPr>
          <p:spPr>
            <a:xfrm>
              <a:off x="1525312" y="5170215"/>
              <a:ext cx="1931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Discharging Flow Path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B351AD-5D9D-D859-3060-94AC24EDEA8D}"/>
                </a:ext>
              </a:extLst>
            </p:cNvPr>
            <p:cNvSpPr txBox="1"/>
            <p:nvPr/>
          </p:nvSpPr>
          <p:spPr>
            <a:xfrm>
              <a:off x="1525313" y="5464426"/>
              <a:ext cx="128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CSP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2F9FB1-1C2E-B390-40DB-0E0253036490}"/>
                </a:ext>
              </a:extLst>
            </p:cNvPr>
            <p:cNvSpPr/>
            <p:nvPr/>
          </p:nvSpPr>
          <p:spPr>
            <a:xfrm>
              <a:off x="917258" y="2144077"/>
              <a:ext cx="2530792" cy="2436495"/>
            </a:xfrm>
            <a:custGeom>
              <a:avLst/>
              <a:gdLst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3570 w 2518410"/>
                <a:gd name="connsiteY29" fmla="*/ 2724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89760 w 2518410"/>
                <a:gd name="connsiteY29" fmla="*/ 1200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1145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1649 w 2518410"/>
                <a:gd name="connsiteY30" fmla="*/ 217169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40130 w 2518410"/>
                <a:gd name="connsiteY33" fmla="*/ 2858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1528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299085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44893 w 2526983"/>
                <a:gd name="connsiteY0" fmla="*/ 214313 h 2426018"/>
                <a:gd name="connsiteX1" fmla="*/ 802006 w 2526983"/>
                <a:gd name="connsiteY1" fmla="*/ 215265 h 2426018"/>
                <a:gd name="connsiteX2" fmla="*/ 804863 w 2526983"/>
                <a:gd name="connsiteY2" fmla="*/ 188596 h 2426018"/>
                <a:gd name="connsiteX3" fmla="*/ 539116 w 2526983"/>
                <a:gd name="connsiteY3" fmla="*/ 189548 h 2426018"/>
                <a:gd name="connsiteX4" fmla="*/ 535305 w 2526983"/>
                <a:gd name="connsiteY4" fmla="*/ 216218 h 2426018"/>
                <a:gd name="connsiteX5" fmla="*/ 307658 w 2526983"/>
                <a:gd name="connsiteY5" fmla="*/ 216218 h 2426018"/>
                <a:gd name="connsiteX6" fmla="*/ 309563 w 2526983"/>
                <a:gd name="connsiteY6" fmla="*/ 1018223 h 2426018"/>
                <a:gd name="connsiteX7" fmla="*/ 0 w 2526983"/>
                <a:gd name="connsiteY7" fmla="*/ 1018223 h 2426018"/>
                <a:gd name="connsiteX8" fmla="*/ 8573 w 2526983"/>
                <a:gd name="connsiteY8" fmla="*/ 1759268 h 2426018"/>
                <a:gd name="connsiteX9" fmla="*/ 313373 w 2526983"/>
                <a:gd name="connsiteY9" fmla="*/ 1761173 h 2426018"/>
                <a:gd name="connsiteX10" fmla="*/ 311468 w 2526983"/>
                <a:gd name="connsiteY10" fmla="*/ 2237423 h 2426018"/>
                <a:gd name="connsiteX11" fmla="*/ 629603 w 2526983"/>
                <a:gd name="connsiteY11" fmla="*/ 2241233 h 2426018"/>
                <a:gd name="connsiteX12" fmla="*/ 637223 w 2526983"/>
                <a:gd name="connsiteY12" fmla="*/ 2309813 h 2426018"/>
                <a:gd name="connsiteX13" fmla="*/ 747713 w 2526983"/>
                <a:gd name="connsiteY13" fmla="*/ 2241233 h 2426018"/>
                <a:gd name="connsiteX14" fmla="*/ 1048703 w 2526983"/>
                <a:gd name="connsiteY14" fmla="*/ 2245043 h 2426018"/>
                <a:gd name="connsiteX15" fmla="*/ 1046798 w 2526983"/>
                <a:gd name="connsiteY15" fmla="*/ 2420303 h 2426018"/>
                <a:gd name="connsiteX16" fmla="*/ 1431608 w 2526983"/>
                <a:gd name="connsiteY16" fmla="*/ 2426018 h 2426018"/>
                <a:gd name="connsiteX17" fmla="*/ 1437323 w 2526983"/>
                <a:gd name="connsiteY17" fmla="*/ 2246948 h 2426018"/>
                <a:gd name="connsiteX18" fmla="*/ 1696403 w 2526983"/>
                <a:gd name="connsiteY18" fmla="*/ 2237423 h 2426018"/>
                <a:gd name="connsiteX19" fmla="*/ 1696403 w 2526983"/>
                <a:gd name="connsiteY19" fmla="*/ 2275523 h 2426018"/>
                <a:gd name="connsiteX20" fmla="*/ 1978343 w 2526983"/>
                <a:gd name="connsiteY20" fmla="*/ 2269808 h 2426018"/>
                <a:gd name="connsiteX21" fmla="*/ 1982153 w 2526983"/>
                <a:gd name="connsiteY21" fmla="*/ 2241233 h 2426018"/>
                <a:gd name="connsiteX22" fmla="*/ 2224088 w 2526983"/>
                <a:gd name="connsiteY22" fmla="*/ 2237423 h 2426018"/>
                <a:gd name="connsiteX23" fmla="*/ 2227898 w 2526983"/>
                <a:gd name="connsiteY23" fmla="*/ 1797368 h 2426018"/>
                <a:gd name="connsiteX24" fmla="*/ 2525078 w 2526983"/>
                <a:gd name="connsiteY24" fmla="*/ 1793558 h 2426018"/>
                <a:gd name="connsiteX25" fmla="*/ 2526983 w 2526983"/>
                <a:gd name="connsiteY25" fmla="*/ 1062038 h 2426018"/>
                <a:gd name="connsiteX26" fmla="*/ 2227898 w 2526983"/>
                <a:gd name="connsiteY26" fmla="*/ 1067753 h 2426018"/>
                <a:gd name="connsiteX27" fmla="*/ 2232661 w 2526983"/>
                <a:gd name="connsiteY27" fmla="*/ 220028 h 2426018"/>
                <a:gd name="connsiteX28" fmla="*/ 1908809 w 2526983"/>
                <a:gd name="connsiteY28" fmla="*/ 219076 h 2426018"/>
                <a:gd name="connsiteX29" fmla="*/ 1908811 w 2526983"/>
                <a:gd name="connsiteY29" fmla="*/ 142876 h 2426018"/>
                <a:gd name="connsiteX30" fmla="*/ 1780222 w 2526983"/>
                <a:gd name="connsiteY30" fmla="*/ 220027 h 2426018"/>
                <a:gd name="connsiteX31" fmla="*/ 1425893 w 2526983"/>
                <a:gd name="connsiteY31" fmla="*/ 218123 h 2426018"/>
                <a:gd name="connsiteX32" fmla="*/ 1424941 w 2526983"/>
                <a:gd name="connsiteY32" fmla="*/ 0 h 2426018"/>
                <a:gd name="connsiteX33" fmla="*/ 1043940 w 2526983"/>
                <a:gd name="connsiteY33" fmla="*/ 1 h 2426018"/>
                <a:gd name="connsiteX34" fmla="*/ 1044893 w 2526983"/>
                <a:gd name="connsiteY34" fmla="*/ 214313 h 2426018"/>
                <a:gd name="connsiteX0" fmla="*/ 1042035 w 2524125"/>
                <a:gd name="connsiteY0" fmla="*/ 214313 h 2426018"/>
                <a:gd name="connsiteX1" fmla="*/ 799148 w 2524125"/>
                <a:gd name="connsiteY1" fmla="*/ 215265 h 2426018"/>
                <a:gd name="connsiteX2" fmla="*/ 802005 w 2524125"/>
                <a:gd name="connsiteY2" fmla="*/ 188596 h 2426018"/>
                <a:gd name="connsiteX3" fmla="*/ 536258 w 2524125"/>
                <a:gd name="connsiteY3" fmla="*/ 189548 h 2426018"/>
                <a:gd name="connsiteX4" fmla="*/ 532447 w 2524125"/>
                <a:gd name="connsiteY4" fmla="*/ 216218 h 2426018"/>
                <a:gd name="connsiteX5" fmla="*/ 304800 w 2524125"/>
                <a:gd name="connsiteY5" fmla="*/ 216218 h 2426018"/>
                <a:gd name="connsiteX6" fmla="*/ 306705 w 2524125"/>
                <a:gd name="connsiteY6" fmla="*/ 1018223 h 2426018"/>
                <a:gd name="connsiteX7" fmla="*/ 0 w 2524125"/>
                <a:gd name="connsiteY7" fmla="*/ 1022985 h 2426018"/>
                <a:gd name="connsiteX8" fmla="*/ 5715 w 2524125"/>
                <a:gd name="connsiteY8" fmla="*/ 1759268 h 2426018"/>
                <a:gd name="connsiteX9" fmla="*/ 310515 w 2524125"/>
                <a:gd name="connsiteY9" fmla="*/ 1761173 h 2426018"/>
                <a:gd name="connsiteX10" fmla="*/ 308610 w 2524125"/>
                <a:gd name="connsiteY10" fmla="*/ 2237423 h 2426018"/>
                <a:gd name="connsiteX11" fmla="*/ 626745 w 2524125"/>
                <a:gd name="connsiteY11" fmla="*/ 2241233 h 2426018"/>
                <a:gd name="connsiteX12" fmla="*/ 634365 w 2524125"/>
                <a:gd name="connsiteY12" fmla="*/ 2309813 h 2426018"/>
                <a:gd name="connsiteX13" fmla="*/ 744855 w 2524125"/>
                <a:gd name="connsiteY13" fmla="*/ 2241233 h 2426018"/>
                <a:gd name="connsiteX14" fmla="*/ 1045845 w 2524125"/>
                <a:gd name="connsiteY14" fmla="*/ 2245043 h 2426018"/>
                <a:gd name="connsiteX15" fmla="*/ 1043940 w 2524125"/>
                <a:gd name="connsiteY15" fmla="*/ 2420303 h 2426018"/>
                <a:gd name="connsiteX16" fmla="*/ 1428750 w 2524125"/>
                <a:gd name="connsiteY16" fmla="*/ 2426018 h 2426018"/>
                <a:gd name="connsiteX17" fmla="*/ 1434465 w 2524125"/>
                <a:gd name="connsiteY17" fmla="*/ 2246948 h 2426018"/>
                <a:gd name="connsiteX18" fmla="*/ 1693545 w 2524125"/>
                <a:gd name="connsiteY18" fmla="*/ 2237423 h 2426018"/>
                <a:gd name="connsiteX19" fmla="*/ 1693545 w 2524125"/>
                <a:gd name="connsiteY19" fmla="*/ 2275523 h 2426018"/>
                <a:gd name="connsiteX20" fmla="*/ 1975485 w 2524125"/>
                <a:gd name="connsiteY20" fmla="*/ 2269808 h 2426018"/>
                <a:gd name="connsiteX21" fmla="*/ 1979295 w 2524125"/>
                <a:gd name="connsiteY21" fmla="*/ 2241233 h 2426018"/>
                <a:gd name="connsiteX22" fmla="*/ 2221230 w 2524125"/>
                <a:gd name="connsiteY22" fmla="*/ 2237423 h 2426018"/>
                <a:gd name="connsiteX23" fmla="*/ 2225040 w 2524125"/>
                <a:gd name="connsiteY23" fmla="*/ 1797368 h 2426018"/>
                <a:gd name="connsiteX24" fmla="*/ 2522220 w 2524125"/>
                <a:gd name="connsiteY24" fmla="*/ 1793558 h 2426018"/>
                <a:gd name="connsiteX25" fmla="*/ 2524125 w 2524125"/>
                <a:gd name="connsiteY25" fmla="*/ 1062038 h 2426018"/>
                <a:gd name="connsiteX26" fmla="*/ 2225040 w 2524125"/>
                <a:gd name="connsiteY26" fmla="*/ 1067753 h 2426018"/>
                <a:gd name="connsiteX27" fmla="*/ 2229803 w 2524125"/>
                <a:gd name="connsiteY27" fmla="*/ 220028 h 2426018"/>
                <a:gd name="connsiteX28" fmla="*/ 1905951 w 2524125"/>
                <a:gd name="connsiteY28" fmla="*/ 219076 h 2426018"/>
                <a:gd name="connsiteX29" fmla="*/ 1905953 w 2524125"/>
                <a:gd name="connsiteY29" fmla="*/ 142876 h 2426018"/>
                <a:gd name="connsiteX30" fmla="*/ 1777364 w 2524125"/>
                <a:gd name="connsiteY30" fmla="*/ 220027 h 2426018"/>
                <a:gd name="connsiteX31" fmla="*/ 1423035 w 2524125"/>
                <a:gd name="connsiteY31" fmla="*/ 218123 h 2426018"/>
                <a:gd name="connsiteX32" fmla="*/ 1422083 w 2524125"/>
                <a:gd name="connsiteY32" fmla="*/ 0 h 2426018"/>
                <a:gd name="connsiteX33" fmla="*/ 1041082 w 2524125"/>
                <a:gd name="connsiteY33" fmla="*/ 1 h 2426018"/>
                <a:gd name="connsiteX34" fmla="*/ 1042035 w 2524125"/>
                <a:gd name="connsiteY34" fmla="*/ 214313 h 2426018"/>
                <a:gd name="connsiteX0" fmla="*/ 1043715 w 2525805"/>
                <a:gd name="connsiteY0" fmla="*/ 214313 h 2426018"/>
                <a:gd name="connsiteX1" fmla="*/ 800828 w 2525805"/>
                <a:gd name="connsiteY1" fmla="*/ 215265 h 2426018"/>
                <a:gd name="connsiteX2" fmla="*/ 803685 w 2525805"/>
                <a:gd name="connsiteY2" fmla="*/ 188596 h 2426018"/>
                <a:gd name="connsiteX3" fmla="*/ 537938 w 2525805"/>
                <a:gd name="connsiteY3" fmla="*/ 189548 h 2426018"/>
                <a:gd name="connsiteX4" fmla="*/ 534127 w 2525805"/>
                <a:gd name="connsiteY4" fmla="*/ 216218 h 2426018"/>
                <a:gd name="connsiteX5" fmla="*/ 306480 w 2525805"/>
                <a:gd name="connsiteY5" fmla="*/ 216218 h 2426018"/>
                <a:gd name="connsiteX6" fmla="*/ 308385 w 2525805"/>
                <a:gd name="connsiteY6" fmla="*/ 1018223 h 2426018"/>
                <a:gd name="connsiteX7" fmla="*/ 1680 w 2525805"/>
                <a:gd name="connsiteY7" fmla="*/ 1022985 h 2426018"/>
                <a:gd name="connsiteX8" fmla="*/ 728 w 2525805"/>
                <a:gd name="connsiteY8" fmla="*/ 1765935 h 2426018"/>
                <a:gd name="connsiteX9" fmla="*/ 312195 w 2525805"/>
                <a:gd name="connsiteY9" fmla="*/ 1761173 h 2426018"/>
                <a:gd name="connsiteX10" fmla="*/ 310290 w 2525805"/>
                <a:gd name="connsiteY10" fmla="*/ 2237423 h 2426018"/>
                <a:gd name="connsiteX11" fmla="*/ 628425 w 2525805"/>
                <a:gd name="connsiteY11" fmla="*/ 2241233 h 2426018"/>
                <a:gd name="connsiteX12" fmla="*/ 636045 w 2525805"/>
                <a:gd name="connsiteY12" fmla="*/ 2309813 h 2426018"/>
                <a:gd name="connsiteX13" fmla="*/ 746535 w 2525805"/>
                <a:gd name="connsiteY13" fmla="*/ 2241233 h 2426018"/>
                <a:gd name="connsiteX14" fmla="*/ 1047525 w 2525805"/>
                <a:gd name="connsiteY14" fmla="*/ 2245043 h 2426018"/>
                <a:gd name="connsiteX15" fmla="*/ 1045620 w 2525805"/>
                <a:gd name="connsiteY15" fmla="*/ 2420303 h 2426018"/>
                <a:gd name="connsiteX16" fmla="*/ 1430430 w 2525805"/>
                <a:gd name="connsiteY16" fmla="*/ 2426018 h 2426018"/>
                <a:gd name="connsiteX17" fmla="*/ 1436145 w 2525805"/>
                <a:gd name="connsiteY17" fmla="*/ 2246948 h 2426018"/>
                <a:gd name="connsiteX18" fmla="*/ 1695225 w 2525805"/>
                <a:gd name="connsiteY18" fmla="*/ 2237423 h 2426018"/>
                <a:gd name="connsiteX19" fmla="*/ 1695225 w 2525805"/>
                <a:gd name="connsiteY19" fmla="*/ 2275523 h 2426018"/>
                <a:gd name="connsiteX20" fmla="*/ 1977165 w 2525805"/>
                <a:gd name="connsiteY20" fmla="*/ 2269808 h 2426018"/>
                <a:gd name="connsiteX21" fmla="*/ 1980975 w 2525805"/>
                <a:gd name="connsiteY21" fmla="*/ 2241233 h 2426018"/>
                <a:gd name="connsiteX22" fmla="*/ 2222910 w 2525805"/>
                <a:gd name="connsiteY22" fmla="*/ 2237423 h 2426018"/>
                <a:gd name="connsiteX23" fmla="*/ 2226720 w 2525805"/>
                <a:gd name="connsiteY23" fmla="*/ 1797368 h 2426018"/>
                <a:gd name="connsiteX24" fmla="*/ 2523900 w 2525805"/>
                <a:gd name="connsiteY24" fmla="*/ 1793558 h 2426018"/>
                <a:gd name="connsiteX25" fmla="*/ 2525805 w 2525805"/>
                <a:gd name="connsiteY25" fmla="*/ 1062038 h 2426018"/>
                <a:gd name="connsiteX26" fmla="*/ 2226720 w 2525805"/>
                <a:gd name="connsiteY26" fmla="*/ 1067753 h 2426018"/>
                <a:gd name="connsiteX27" fmla="*/ 2231483 w 2525805"/>
                <a:gd name="connsiteY27" fmla="*/ 220028 h 2426018"/>
                <a:gd name="connsiteX28" fmla="*/ 1907631 w 2525805"/>
                <a:gd name="connsiteY28" fmla="*/ 219076 h 2426018"/>
                <a:gd name="connsiteX29" fmla="*/ 1907633 w 2525805"/>
                <a:gd name="connsiteY29" fmla="*/ 142876 h 2426018"/>
                <a:gd name="connsiteX30" fmla="*/ 1779044 w 2525805"/>
                <a:gd name="connsiteY30" fmla="*/ 220027 h 2426018"/>
                <a:gd name="connsiteX31" fmla="*/ 1424715 w 2525805"/>
                <a:gd name="connsiteY31" fmla="*/ 218123 h 2426018"/>
                <a:gd name="connsiteX32" fmla="*/ 1423763 w 2525805"/>
                <a:gd name="connsiteY32" fmla="*/ 0 h 2426018"/>
                <a:gd name="connsiteX33" fmla="*/ 1042762 w 2525805"/>
                <a:gd name="connsiteY33" fmla="*/ 1 h 2426018"/>
                <a:gd name="connsiteX34" fmla="*/ 1043715 w 2525805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311467 w 2525077"/>
                <a:gd name="connsiteY9" fmla="*/ 176117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54380 w 2525077"/>
                <a:gd name="connsiteY13" fmla="*/ 2243138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5171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4790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9702 w 2525077"/>
                <a:gd name="connsiteY16" fmla="*/ 2426018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4087 w 2525077"/>
                <a:gd name="connsiteY23" fmla="*/ 180784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040 w 2525077"/>
                <a:gd name="connsiteY23" fmla="*/ 180403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5077 w 2530792"/>
                <a:gd name="connsiteY25" fmla="*/ 1062038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5632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30792" h="2436495">
                  <a:moveTo>
                    <a:pt x="1042987" y="214313"/>
                  </a:moveTo>
                  <a:lnTo>
                    <a:pt x="800100" y="215265"/>
                  </a:lnTo>
                  <a:lnTo>
                    <a:pt x="802957" y="188596"/>
                  </a:lnTo>
                  <a:lnTo>
                    <a:pt x="537210" y="189548"/>
                  </a:lnTo>
                  <a:lnTo>
                    <a:pt x="533399" y="216218"/>
                  </a:lnTo>
                  <a:lnTo>
                    <a:pt x="305752" y="216218"/>
                  </a:lnTo>
                  <a:lnTo>
                    <a:pt x="307657" y="1018223"/>
                  </a:lnTo>
                  <a:lnTo>
                    <a:pt x="952" y="1022985"/>
                  </a:lnTo>
                  <a:cubicBezTo>
                    <a:pt x="3810" y="1270000"/>
                    <a:pt x="1905" y="1519873"/>
                    <a:pt x="0" y="1766888"/>
                  </a:cubicBezTo>
                  <a:lnTo>
                    <a:pt x="298132" y="1768793"/>
                  </a:lnTo>
                  <a:lnTo>
                    <a:pt x="300037" y="2247900"/>
                  </a:lnTo>
                  <a:lnTo>
                    <a:pt x="625792" y="2247901"/>
                  </a:lnTo>
                  <a:lnTo>
                    <a:pt x="623887" y="2321243"/>
                  </a:lnTo>
                  <a:lnTo>
                    <a:pt x="746760" y="2247901"/>
                  </a:lnTo>
                  <a:lnTo>
                    <a:pt x="1046797" y="2245043"/>
                  </a:lnTo>
                  <a:lnTo>
                    <a:pt x="1046797" y="2436495"/>
                  </a:lnTo>
                  <a:lnTo>
                    <a:pt x="1428749" y="2434591"/>
                  </a:lnTo>
                  <a:cubicBezTo>
                    <a:pt x="1430019" y="2373313"/>
                    <a:pt x="1431290" y="2312036"/>
                    <a:pt x="1432560" y="2250758"/>
                  </a:cubicBezTo>
                  <a:lnTo>
                    <a:pt x="1696402" y="2246948"/>
                  </a:lnTo>
                  <a:lnTo>
                    <a:pt x="1694497" y="2275523"/>
                  </a:lnTo>
                  <a:lnTo>
                    <a:pt x="1977389" y="2276476"/>
                  </a:lnTo>
                  <a:lnTo>
                    <a:pt x="1980247" y="2245996"/>
                  </a:lnTo>
                  <a:lnTo>
                    <a:pt x="2225040" y="2247900"/>
                  </a:lnTo>
                  <a:cubicBezTo>
                    <a:pt x="2225357" y="2097723"/>
                    <a:pt x="2224723" y="1954213"/>
                    <a:pt x="2225040" y="1804036"/>
                  </a:cubicBezTo>
                  <a:lnTo>
                    <a:pt x="2530792" y="1804988"/>
                  </a:lnTo>
                  <a:cubicBezTo>
                    <a:pt x="2530475" y="1556386"/>
                    <a:pt x="2530157" y="1307783"/>
                    <a:pt x="2529840" y="1059181"/>
                  </a:cubicBezTo>
                  <a:lnTo>
                    <a:pt x="2225992" y="1056323"/>
                  </a:lnTo>
                  <a:cubicBezTo>
                    <a:pt x="2227580" y="773748"/>
                    <a:pt x="2229167" y="502603"/>
                    <a:pt x="2230755" y="220028"/>
                  </a:cubicBezTo>
                  <a:lnTo>
                    <a:pt x="1906903" y="219076"/>
                  </a:lnTo>
                  <a:cubicBezTo>
                    <a:pt x="1906586" y="195581"/>
                    <a:pt x="1907222" y="166371"/>
                    <a:pt x="1906905" y="142876"/>
                  </a:cubicBezTo>
                  <a:lnTo>
                    <a:pt x="1778316" y="220027"/>
                  </a:lnTo>
                  <a:lnTo>
                    <a:pt x="1423987" y="218123"/>
                  </a:lnTo>
                  <a:cubicBezTo>
                    <a:pt x="1423670" y="145415"/>
                    <a:pt x="1423352" y="72708"/>
                    <a:pt x="1423035" y="0"/>
                  </a:cubicBezTo>
                  <a:lnTo>
                    <a:pt x="1042034" y="1"/>
                  </a:lnTo>
                  <a:cubicBezTo>
                    <a:pt x="1042352" y="71438"/>
                    <a:pt x="1042669" y="142876"/>
                    <a:pt x="1042987" y="214313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E16C7-812E-8721-E0DF-3B3EDCE438B4}"/>
                </a:ext>
              </a:extLst>
            </p:cNvPr>
            <p:cNvSpPr/>
            <p:nvPr/>
          </p:nvSpPr>
          <p:spPr>
            <a:xfrm>
              <a:off x="551605" y="5471791"/>
              <a:ext cx="1005367" cy="28366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17DD001-CAA5-C637-2053-9003F12891B5}"/>
                </a:ext>
              </a:extLst>
            </p:cNvPr>
            <p:cNvSpPr/>
            <p:nvPr/>
          </p:nvSpPr>
          <p:spPr>
            <a:xfrm rot="5400000">
              <a:off x="1004979" y="5262682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A133C21-848A-3BFB-0673-5D30803A1A2E}"/>
                </a:ext>
              </a:extLst>
            </p:cNvPr>
            <p:cNvSpPr/>
            <p:nvPr/>
          </p:nvSpPr>
          <p:spPr>
            <a:xfrm rot="5400000">
              <a:off x="1004979" y="5027365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16B9085-BA6A-D173-2111-91EBEC770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6308" y="1679832"/>
              <a:ext cx="893405" cy="3596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B36E313-933F-0EE9-CF19-1D2D5500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649124" y="4296132"/>
              <a:ext cx="427166" cy="17194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755112E-0612-7275-C568-B494C7C7FCEB}"/>
              </a:ext>
            </a:extLst>
          </p:cNvPr>
          <p:cNvSpPr txBox="1"/>
          <p:nvPr/>
        </p:nvSpPr>
        <p:spPr>
          <a:xfrm>
            <a:off x="1076290" y="5891753"/>
            <a:ext cx="11115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HPT exhaust transferring heat to hot TES through W2S, reducing SSRC power generation and storing heat for later use</a:t>
            </a:r>
          </a:p>
        </p:txBody>
      </p:sp>
    </p:spTree>
    <p:extLst>
      <p:ext uri="{BB962C8B-B14F-4D97-AF65-F5344CB8AC3E}">
        <p14:creationId xmlns:p14="http://schemas.microsoft.com/office/powerpoint/2010/main" val="245801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6315959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40551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Supercritical steam-Rankine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770E7-8C04-4BD4-8E63-D299A66BFA9A}"/>
              </a:ext>
            </a:extLst>
          </p:cNvPr>
          <p:cNvSpPr txBox="1"/>
          <p:nvPr/>
        </p:nvSpPr>
        <p:spPr>
          <a:xfrm>
            <a:off x="95459" y="615043"/>
            <a:ext cx="121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D62AC-A6AB-CFD2-AE3C-4D07F3BC472C}"/>
              </a:ext>
            </a:extLst>
          </p:cNvPr>
          <p:cNvSpPr txBox="1"/>
          <p:nvPr/>
        </p:nvSpPr>
        <p:spPr>
          <a:xfrm>
            <a:off x="54992" y="597562"/>
            <a:ext cx="895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 of operation: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9B7D7-E967-F6C8-C6F5-20481E2C3F33}"/>
              </a:ext>
            </a:extLst>
          </p:cNvPr>
          <p:cNvSpPr txBox="1"/>
          <p:nvPr/>
        </p:nvSpPr>
        <p:spPr>
          <a:xfrm>
            <a:off x="54992" y="905592"/>
            <a:ext cx="621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1). ‘off’                 2). ‘charging’</a:t>
            </a:r>
            <a:r>
              <a:rPr lang="en-US" dirty="0"/>
              <a:t>	</a:t>
            </a:r>
            <a:r>
              <a:rPr lang="en-US" b="1" dirty="0"/>
              <a:t>3). ‘discharging’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7DF33D-35C9-0FB0-9EC1-5162979D6210}"/>
              </a:ext>
            </a:extLst>
          </p:cNvPr>
          <p:cNvGrpSpPr/>
          <p:nvPr/>
        </p:nvGrpSpPr>
        <p:grpSpPr>
          <a:xfrm>
            <a:off x="0" y="1407713"/>
            <a:ext cx="12192000" cy="4364490"/>
            <a:chOff x="0" y="1407713"/>
            <a:chExt cx="12192000" cy="43644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C6FFF6-5FD4-F66B-6D92-2FA819ED7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407713"/>
              <a:ext cx="12192000" cy="4042573"/>
            </a:xfrm>
            <a:prstGeom prst="rect">
              <a:avLst/>
            </a:prstGeom>
          </p:spPr>
        </p:pic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A4158E12-98B0-EAD4-E829-5A95DC40CA6C}"/>
                </a:ext>
              </a:extLst>
            </p:cNvPr>
            <p:cNvSpPr/>
            <p:nvPr/>
          </p:nvSpPr>
          <p:spPr>
            <a:xfrm>
              <a:off x="960120" y="1717040"/>
              <a:ext cx="4345940" cy="1443990"/>
            </a:xfrm>
            <a:prstGeom prst="bentArrow">
              <a:avLst>
                <a:gd name="adj1" fmla="val 3050"/>
                <a:gd name="adj2" fmla="val 1525"/>
                <a:gd name="adj3" fmla="val 0"/>
                <a:gd name="adj4" fmla="val 2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22B1F0-062B-3AD7-B2D8-E0728E723390}"/>
                </a:ext>
              </a:extLst>
            </p:cNvPr>
            <p:cNvSpPr/>
            <p:nvPr/>
          </p:nvSpPr>
          <p:spPr>
            <a:xfrm>
              <a:off x="960120" y="3915410"/>
              <a:ext cx="45719" cy="8595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FD850A1-4FD9-F7D9-A9A6-38B0E33793DD}"/>
                </a:ext>
              </a:extLst>
            </p:cNvPr>
            <p:cNvSpPr/>
            <p:nvPr/>
          </p:nvSpPr>
          <p:spPr>
            <a:xfrm>
              <a:off x="911668" y="4320794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B2BC8DD-3BAC-F8DF-8856-CD7D6FE35108}"/>
                </a:ext>
              </a:extLst>
            </p:cNvPr>
            <p:cNvSpPr/>
            <p:nvPr/>
          </p:nvSpPr>
          <p:spPr>
            <a:xfrm rot="5400000">
              <a:off x="3061778" y="1676733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3FDF5A-25D7-EE2E-0B6A-A19EDE0CC00F}"/>
                </a:ext>
              </a:extLst>
            </p:cNvPr>
            <p:cNvSpPr/>
            <p:nvPr/>
          </p:nvSpPr>
          <p:spPr>
            <a:xfrm>
              <a:off x="551606" y="5066896"/>
              <a:ext cx="1005367" cy="457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BA8B2B-76EC-6A38-36F3-A560B41254F2}"/>
                </a:ext>
              </a:extLst>
            </p:cNvPr>
            <p:cNvSpPr/>
            <p:nvPr/>
          </p:nvSpPr>
          <p:spPr>
            <a:xfrm>
              <a:off x="551605" y="5301245"/>
              <a:ext cx="1005367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CC133C-E755-FB92-98A4-EF2A39CB1D11}"/>
                </a:ext>
              </a:extLst>
            </p:cNvPr>
            <p:cNvSpPr txBox="1"/>
            <p:nvPr/>
          </p:nvSpPr>
          <p:spPr>
            <a:xfrm>
              <a:off x="1525312" y="4935866"/>
              <a:ext cx="1712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Charging Flow Path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60B1D6-33FF-5AAF-7B0A-5735A75412B8}"/>
                </a:ext>
              </a:extLst>
            </p:cNvPr>
            <p:cNvSpPr txBox="1"/>
            <p:nvPr/>
          </p:nvSpPr>
          <p:spPr>
            <a:xfrm>
              <a:off x="1525312" y="5170215"/>
              <a:ext cx="1931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Discharging Flow Path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5DC404-512F-D358-5894-2F99D46D64C0}"/>
                </a:ext>
              </a:extLst>
            </p:cNvPr>
            <p:cNvSpPr txBox="1"/>
            <p:nvPr/>
          </p:nvSpPr>
          <p:spPr>
            <a:xfrm>
              <a:off x="1525313" y="5464426"/>
              <a:ext cx="128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CSP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EACDDE2-B7E8-1AAF-DF72-C5F446C23959}"/>
                </a:ext>
              </a:extLst>
            </p:cNvPr>
            <p:cNvSpPr/>
            <p:nvPr/>
          </p:nvSpPr>
          <p:spPr>
            <a:xfrm>
              <a:off x="917258" y="2144077"/>
              <a:ext cx="2530792" cy="2436495"/>
            </a:xfrm>
            <a:custGeom>
              <a:avLst/>
              <a:gdLst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3570 w 2518410"/>
                <a:gd name="connsiteY29" fmla="*/ 2724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89760 w 2518410"/>
                <a:gd name="connsiteY29" fmla="*/ 1200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1145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1649 w 2518410"/>
                <a:gd name="connsiteY30" fmla="*/ 217169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40130 w 2518410"/>
                <a:gd name="connsiteY33" fmla="*/ 2858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1528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299085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44893 w 2526983"/>
                <a:gd name="connsiteY0" fmla="*/ 214313 h 2426018"/>
                <a:gd name="connsiteX1" fmla="*/ 802006 w 2526983"/>
                <a:gd name="connsiteY1" fmla="*/ 215265 h 2426018"/>
                <a:gd name="connsiteX2" fmla="*/ 804863 w 2526983"/>
                <a:gd name="connsiteY2" fmla="*/ 188596 h 2426018"/>
                <a:gd name="connsiteX3" fmla="*/ 539116 w 2526983"/>
                <a:gd name="connsiteY3" fmla="*/ 189548 h 2426018"/>
                <a:gd name="connsiteX4" fmla="*/ 535305 w 2526983"/>
                <a:gd name="connsiteY4" fmla="*/ 216218 h 2426018"/>
                <a:gd name="connsiteX5" fmla="*/ 307658 w 2526983"/>
                <a:gd name="connsiteY5" fmla="*/ 216218 h 2426018"/>
                <a:gd name="connsiteX6" fmla="*/ 309563 w 2526983"/>
                <a:gd name="connsiteY6" fmla="*/ 1018223 h 2426018"/>
                <a:gd name="connsiteX7" fmla="*/ 0 w 2526983"/>
                <a:gd name="connsiteY7" fmla="*/ 1018223 h 2426018"/>
                <a:gd name="connsiteX8" fmla="*/ 8573 w 2526983"/>
                <a:gd name="connsiteY8" fmla="*/ 1759268 h 2426018"/>
                <a:gd name="connsiteX9" fmla="*/ 313373 w 2526983"/>
                <a:gd name="connsiteY9" fmla="*/ 1761173 h 2426018"/>
                <a:gd name="connsiteX10" fmla="*/ 311468 w 2526983"/>
                <a:gd name="connsiteY10" fmla="*/ 2237423 h 2426018"/>
                <a:gd name="connsiteX11" fmla="*/ 629603 w 2526983"/>
                <a:gd name="connsiteY11" fmla="*/ 2241233 h 2426018"/>
                <a:gd name="connsiteX12" fmla="*/ 637223 w 2526983"/>
                <a:gd name="connsiteY12" fmla="*/ 2309813 h 2426018"/>
                <a:gd name="connsiteX13" fmla="*/ 747713 w 2526983"/>
                <a:gd name="connsiteY13" fmla="*/ 2241233 h 2426018"/>
                <a:gd name="connsiteX14" fmla="*/ 1048703 w 2526983"/>
                <a:gd name="connsiteY14" fmla="*/ 2245043 h 2426018"/>
                <a:gd name="connsiteX15" fmla="*/ 1046798 w 2526983"/>
                <a:gd name="connsiteY15" fmla="*/ 2420303 h 2426018"/>
                <a:gd name="connsiteX16" fmla="*/ 1431608 w 2526983"/>
                <a:gd name="connsiteY16" fmla="*/ 2426018 h 2426018"/>
                <a:gd name="connsiteX17" fmla="*/ 1437323 w 2526983"/>
                <a:gd name="connsiteY17" fmla="*/ 2246948 h 2426018"/>
                <a:gd name="connsiteX18" fmla="*/ 1696403 w 2526983"/>
                <a:gd name="connsiteY18" fmla="*/ 2237423 h 2426018"/>
                <a:gd name="connsiteX19" fmla="*/ 1696403 w 2526983"/>
                <a:gd name="connsiteY19" fmla="*/ 2275523 h 2426018"/>
                <a:gd name="connsiteX20" fmla="*/ 1978343 w 2526983"/>
                <a:gd name="connsiteY20" fmla="*/ 2269808 h 2426018"/>
                <a:gd name="connsiteX21" fmla="*/ 1982153 w 2526983"/>
                <a:gd name="connsiteY21" fmla="*/ 2241233 h 2426018"/>
                <a:gd name="connsiteX22" fmla="*/ 2224088 w 2526983"/>
                <a:gd name="connsiteY22" fmla="*/ 2237423 h 2426018"/>
                <a:gd name="connsiteX23" fmla="*/ 2227898 w 2526983"/>
                <a:gd name="connsiteY23" fmla="*/ 1797368 h 2426018"/>
                <a:gd name="connsiteX24" fmla="*/ 2525078 w 2526983"/>
                <a:gd name="connsiteY24" fmla="*/ 1793558 h 2426018"/>
                <a:gd name="connsiteX25" fmla="*/ 2526983 w 2526983"/>
                <a:gd name="connsiteY25" fmla="*/ 1062038 h 2426018"/>
                <a:gd name="connsiteX26" fmla="*/ 2227898 w 2526983"/>
                <a:gd name="connsiteY26" fmla="*/ 1067753 h 2426018"/>
                <a:gd name="connsiteX27" fmla="*/ 2232661 w 2526983"/>
                <a:gd name="connsiteY27" fmla="*/ 220028 h 2426018"/>
                <a:gd name="connsiteX28" fmla="*/ 1908809 w 2526983"/>
                <a:gd name="connsiteY28" fmla="*/ 219076 h 2426018"/>
                <a:gd name="connsiteX29" fmla="*/ 1908811 w 2526983"/>
                <a:gd name="connsiteY29" fmla="*/ 142876 h 2426018"/>
                <a:gd name="connsiteX30" fmla="*/ 1780222 w 2526983"/>
                <a:gd name="connsiteY30" fmla="*/ 220027 h 2426018"/>
                <a:gd name="connsiteX31" fmla="*/ 1425893 w 2526983"/>
                <a:gd name="connsiteY31" fmla="*/ 218123 h 2426018"/>
                <a:gd name="connsiteX32" fmla="*/ 1424941 w 2526983"/>
                <a:gd name="connsiteY32" fmla="*/ 0 h 2426018"/>
                <a:gd name="connsiteX33" fmla="*/ 1043940 w 2526983"/>
                <a:gd name="connsiteY33" fmla="*/ 1 h 2426018"/>
                <a:gd name="connsiteX34" fmla="*/ 1044893 w 2526983"/>
                <a:gd name="connsiteY34" fmla="*/ 214313 h 2426018"/>
                <a:gd name="connsiteX0" fmla="*/ 1042035 w 2524125"/>
                <a:gd name="connsiteY0" fmla="*/ 214313 h 2426018"/>
                <a:gd name="connsiteX1" fmla="*/ 799148 w 2524125"/>
                <a:gd name="connsiteY1" fmla="*/ 215265 h 2426018"/>
                <a:gd name="connsiteX2" fmla="*/ 802005 w 2524125"/>
                <a:gd name="connsiteY2" fmla="*/ 188596 h 2426018"/>
                <a:gd name="connsiteX3" fmla="*/ 536258 w 2524125"/>
                <a:gd name="connsiteY3" fmla="*/ 189548 h 2426018"/>
                <a:gd name="connsiteX4" fmla="*/ 532447 w 2524125"/>
                <a:gd name="connsiteY4" fmla="*/ 216218 h 2426018"/>
                <a:gd name="connsiteX5" fmla="*/ 304800 w 2524125"/>
                <a:gd name="connsiteY5" fmla="*/ 216218 h 2426018"/>
                <a:gd name="connsiteX6" fmla="*/ 306705 w 2524125"/>
                <a:gd name="connsiteY6" fmla="*/ 1018223 h 2426018"/>
                <a:gd name="connsiteX7" fmla="*/ 0 w 2524125"/>
                <a:gd name="connsiteY7" fmla="*/ 1022985 h 2426018"/>
                <a:gd name="connsiteX8" fmla="*/ 5715 w 2524125"/>
                <a:gd name="connsiteY8" fmla="*/ 1759268 h 2426018"/>
                <a:gd name="connsiteX9" fmla="*/ 310515 w 2524125"/>
                <a:gd name="connsiteY9" fmla="*/ 1761173 h 2426018"/>
                <a:gd name="connsiteX10" fmla="*/ 308610 w 2524125"/>
                <a:gd name="connsiteY10" fmla="*/ 2237423 h 2426018"/>
                <a:gd name="connsiteX11" fmla="*/ 626745 w 2524125"/>
                <a:gd name="connsiteY11" fmla="*/ 2241233 h 2426018"/>
                <a:gd name="connsiteX12" fmla="*/ 634365 w 2524125"/>
                <a:gd name="connsiteY12" fmla="*/ 2309813 h 2426018"/>
                <a:gd name="connsiteX13" fmla="*/ 744855 w 2524125"/>
                <a:gd name="connsiteY13" fmla="*/ 2241233 h 2426018"/>
                <a:gd name="connsiteX14" fmla="*/ 1045845 w 2524125"/>
                <a:gd name="connsiteY14" fmla="*/ 2245043 h 2426018"/>
                <a:gd name="connsiteX15" fmla="*/ 1043940 w 2524125"/>
                <a:gd name="connsiteY15" fmla="*/ 2420303 h 2426018"/>
                <a:gd name="connsiteX16" fmla="*/ 1428750 w 2524125"/>
                <a:gd name="connsiteY16" fmla="*/ 2426018 h 2426018"/>
                <a:gd name="connsiteX17" fmla="*/ 1434465 w 2524125"/>
                <a:gd name="connsiteY17" fmla="*/ 2246948 h 2426018"/>
                <a:gd name="connsiteX18" fmla="*/ 1693545 w 2524125"/>
                <a:gd name="connsiteY18" fmla="*/ 2237423 h 2426018"/>
                <a:gd name="connsiteX19" fmla="*/ 1693545 w 2524125"/>
                <a:gd name="connsiteY19" fmla="*/ 2275523 h 2426018"/>
                <a:gd name="connsiteX20" fmla="*/ 1975485 w 2524125"/>
                <a:gd name="connsiteY20" fmla="*/ 2269808 h 2426018"/>
                <a:gd name="connsiteX21" fmla="*/ 1979295 w 2524125"/>
                <a:gd name="connsiteY21" fmla="*/ 2241233 h 2426018"/>
                <a:gd name="connsiteX22" fmla="*/ 2221230 w 2524125"/>
                <a:gd name="connsiteY22" fmla="*/ 2237423 h 2426018"/>
                <a:gd name="connsiteX23" fmla="*/ 2225040 w 2524125"/>
                <a:gd name="connsiteY23" fmla="*/ 1797368 h 2426018"/>
                <a:gd name="connsiteX24" fmla="*/ 2522220 w 2524125"/>
                <a:gd name="connsiteY24" fmla="*/ 1793558 h 2426018"/>
                <a:gd name="connsiteX25" fmla="*/ 2524125 w 2524125"/>
                <a:gd name="connsiteY25" fmla="*/ 1062038 h 2426018"/>
                <a:gd name="connsiteX26" fmla="*/ 2225040 w 2524125"/>
                <a:gd name="connsiteY26" fmla="*/ 1067753 h 2426018"/>
                <a:gd name="connsiteX27" fmla="*/ 2229803 w 2524125"/>
                <a:gd name="connsiteY27" fmla="*/ 220028 h 2426018"/>
                <a:gd name="connsiteX28" fmla="*/ 1905951 w 2524125"/>
                <a:gd name="connsiteY28" fmla="*/ 219076 h 2426018"/>
                <a:gd name="connsiteX29" fmla="*/ 1905953 w 2524125"/>
                <a:gd name="connsiteY29" fmla="*/ 142876 h 2426018"/>
                <a:gd name="connsiteX30" fmla="*/ 1777364 w 2524125"/>
                <a:gd name="connsiteY30" fmla="*/ 220027 h 2426018"/>
                <a:gd name="connsiteX31" fmla="*/ 1423035 w 2524125"/>
                <a:gd name="connsiteY31" fmla="*/ 218123 h 2426018"/>
                <a:gd name="connsiteX32" fmla="*/ 1422083 w 2524125"/>
                <a:gd name="connsiteY32" fmla="*/ 0 h 2426018"/>
                <a:gd name="connsiteX33" fmla="*/ 1041082 w 2524125"/>
                <a:gd name="connsiteY33" fmla="*/ 1 h 2426018"/>
                <a:gd name="connsiteX34" fmla="*/ 1042035 w 2524125"/>
                <a:gd name="connsiteY34" fmla="*/ 214313 h 2426018"/>
                <a:gd name="connsiteX0" fmla="*/ 1043715 w 2525805"/>
                <a:gd name="connsiteY0" fmla="*/ 214313 h 2426018"/>
                <a:gd name="connsiteX1" fmla="*/ 800828 w 2525805"/>
                <a:gd name="connsiteY1" fmla="*/ 215265 h 2426018"/>
                <a:gd name="connsiteX2" fmla="*/ 803685 w 2525805"/>
                <a:gd name="connsiteY2" fmla="*/ 188596 h 2426018"/>
                <a:gd name="connsiteX3" fmla="*/ 537938 w 2525805"/>
                <a:gd name="connsiteY3" fmla="*/ 189548 h 2426018"/>
                <a:gd name="connsiteX4" fmla="*/ 534127 w 2525805"/>
                <a:gd name="connsiteY4" fmla="*/ 216218 h 2426018"/>
                <a:gd name="connsiteX5" fmla="*/ 306480 w 2525805"/>
                <a:gd name="connsiteY5" fmla="*/ 216218 h 2426018"/>
                <a:gd name="connsiteX6" fmla="*/ 308385 w 2525805"/>
                <a:gd name="connsiteY6" fmla="*/ 1018223 h 2426018"/>
                <a:gd name="connsiteX7" fmla="*/ 1680 w 2525805"/>
                <a:gd name="connsiteY7" fmla="*/ 1022985 h 2426018"/>
                <a:gd name="connsiteX8" fmla="*/ 728 w 2525805"/>
                <a:gd name="connsiteY8" fmla="*/ 1765935 h 2426018"/>
                <a:gd name="connsiteX9" fmla="*/ 312195 w 2525805"/>
                <a:gd name="connsiteY9" fmla="*/ 1761173 h 2426018"/>
                <a:gd name="connsiteX10" fmla="*/ 310290 w 2525805"/>
                <a:gd name="connsiteY10" fmla="*/ 2237423 h 2426018"/>
                <a:gd name="connsiteX11" fmla="*/ 628425 w 2525805"/>
                <a:gd name="connsiteY11" fmla="*/ 2241233 h 2426018"/>
                <a:gd name="connsiteX12" fmla="*/ 636045 w 2525805"/>
                <a:gd name="connsiteY12" fmla="*/ 2309813 h 2426018"/>
                <a:gd name="connsiteX13" fmla="*/ 746535 w 2525805"/>
                <a:gd name="connsiteY13" fmla="*/ 2241233 h 2426018"/>
                <a:gd name="connsiteX14" fmla="*/ 1047525 w 2525805"/>
                <a:gd name="connsiteY14" fmla="*/ 2245043 h 2426018"/>
                <a:gd name="connsiteX15" fmla="*/ 1045620 w 2525805"/>
                <a:gd name="connsiteY15" fmla="*/ 2420303 h 2426018"/>
                <a:gd name="connsiteX16" fmla="*/ 1430430 w 2525805"/>
                <a:gd name="connsiteY16" fmla="*/ 2426018 h 2426018"/>
                <a:gd name="connsiteX17" fmla="*/ 1436145 w 2525805"/>
                <a:gd name="connsiteY17" fmla="*/ 2246948 h 2426018"/>
                <a:gd name="connsiteX18" fmla="*/ 1695225 w 2525805"/>
                <a:gd name="connsiteY18" fmla="*/ 2237423 h 2426018"/>
                <a:gd name="connsiteX19" fmla="*/ 1695225 w 2525805"/>
                <a:gd name="connsiteY19" fmla="*/ 2275523 h 2426018"/>
                <a:gd name="connsiteX20" fmla="*/ 1977165 w 2525805"/>
                <a:gd name="connsiteY20" fmla="*/ 2269808 h 2426018"/>
                <a:gd name="connsiteX21" fmla="*/ 1980975 w 2525805"/>
                <a:gd name="connsiteY21" fmla="*/ 2241233 h 2426018"/>
                <a:gd name="connsiteX22" fmla="*/ 2222910 w 2525805"/>
                <a:gd name="connsiteY22" fmla="*/ 2237423 h 2426018"/>
                <a:gd name="connsiteX23" fmla="*/ 2226720 w 2525805"/>
                <a:gd name="connsiteY23" fmla="*/ 1797368 h 2426018"/>
                <a:gd name="connsiteX24" fmla="*/ 2523900 w 2525805"/>
                <a:gd name="connsiteY24" fmla="*/ 1793558 h 2426018"/>
                <a:gd name="connsiteX25" fmla="*/ 2525805 w 2525805"/>
                <a:gd name="connsiteY25" fmla="*/ 1062038 h 2426018"/>
                <a:gd name="connsiteX26" fmla="*/ 2226720 w 2525805"/>
                <a:gd name="connsiteY26" fmla="*/ 1067753 h 2426018"/>
                <a:gd name="connsiteX27" fmla="*/ 2231483 w 2525805"/>
                <a:gd name="connsiteY27" fmla="*/ 220028 h 2426018"/>
                <a:gd name="connsiteX28" fmla="*/ 1907631 w 2525805"/>
                <a:gd name="connsiteY28" fmla="*/ 219076 h 2426018"/>
                <a:gd name="connsiteX29" fmla="*/ 1907633 w 2525805"/>
                <a:gd name="connsiteY29" fmla="*/ 142876 h 2426018"/>
                <a:gd name="connsiteX30" fmla="*/ 1779044 w 2525805"/>
                <a:gd name="connsiteY30" fmla="*/ 220027 h 2426018"/>
                <a:gd name="connsiteX31" fmla="*/ 1424715 w 2525805"/>
                <a:gd name="connsiteY31" fmla="*/ 218123 h 2426018"/>
                <a:gd name="connsiteX32" fmla="*/ 1423763 w 2525805"/>
                <a:gd name="connsiteY32" fmla="*/ 0 h 2426018"/>
                <a:gd name="connsiteX33" fmla="*/ 1042762 w 2525805"/>
                <a:gd name="connsiteY33" fmla="*/ 1 h 2426018"/>
                <a:gd name="connsiteX34" fmla="*/ 1043715 w 2525805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311467 w 2525077"/>
                <a:gd name="connsiteY9" fmla="*/ 176117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54380 w 2525077"/>
                <a:gd name="connsiteY13" fmla="*/ 2243138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5171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4790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9702 w 2525077"/>
                <a:gd name="connsiteY16" fmla="*/ 2426018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4087 w 2525077"/>
                <a:gd name="connsiteY23" fmla="*/ 180784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040 w 2525077"/>
                <a:gd name="connsiteY23" fmla="*/ 180403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5077 w 2530792"/>
                <a:gd name="connsiteY25" fmla="*/ 1062038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5632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30792" h="2436495">
                  <a:moveTo>
                    <a:pt x="1042987" y="214313"/>
                  </a:moveTo>
                  <a:lnTo>
                    <a:pt x="800100" y="215265"/>
                  </a:lnTo>
                  <a:lnTo>
                    <a:pt x="802957" y="188596"/>
                  </a:lnTo>
                  <a:lnTo>
                    <a:pt x="537210" y="189548"/>
                  </a:lnTo>
                  <a:lnTo>
                    <a:pt x="533399" y="216218"/>
                  </a:lnTo>
                  <a:lnTo>
                    <a:pt x="305752" y="216218"/>
                  </a:lnTo>
                  <a:lnTo>
                    <a:pt x="307657" y="1018223"/>
                  </a:lnTo>
                  <a:lnTo>
                    <a:pt x="952" y="1022985"/>
                  </a:lnTo>
                  <a:cubicBezTo>
                    <a:pt x="3810" y="1270000"/>
                    <a:pt x="1905" y="1519873"/>
                    <a:pt x="0" y="1766888"/>
                  </a:cubicBezTo>
                  <a:lnTo>
                    <a:pt x="298132" y="1768793"/>
                  </a:lnTo>
                  <a:lnTo>
                    <a:pt x="300037" y="2247900"/>
                  </a:lnTo>
                  <a:lnTo>
                    <a:pt x="625792" y="2247901"/>
                  </a:lnTo>
                  <a:lnTo>
                    <a:pt x="623887" y="2321243"/>
                  </a:lnTo>
                  <a:lnTo>
                    <a:pt x="746760" y="2247901"/>
                  </a:lnTo>
                  <a:lnTo>
                    <a:pt x="1046797" y="2245043"/>
                  </a:lnTo>
                  <a:lnTo>
                    <a:pt x="1046797" y="2436495"/>
                  </a:lnTo>
                  <a:lnTo>
                    <a:pt x="1428749" y="2434591"/>
                  </a:lnTo>
                  <a:cubicBezTo>
                    <a:pt x="1430019" y="2373313"/>
                    <a:pt x="1431290" y="2312036"/>
                    <a:pt x="1432560" y="2250758"/>
                  </a:cubicBezTo>
                  <a:lnTo>
                    <a:pt x="1696402" y="2246948"/>
                  </a:lnTo>
                  <a:lnTo>
                    <a:pt x="1694497" y="2275523"/>
                  </a:lnTo>
                  <a:lnTo>
                    <a:pt x="1977389" y="2276476"/>
                  </a:lnTo>
                  <a:lnTo>
                    <a:pt x="1980247" y="2245996"/>
                  </a:lnTo>
                  <a:lnTo>
                    <a:pt x="2225040" y="2247900"/>
                  </a:lnTo>
                  <a:cubicBezTo>
                    <a:pt x="2225357" y="2097723"/>
                    <a:pt x="2224723" y="1954213"/>
                    <a:pt x="2225040" y="1804036"/>
                  </a:cubicBezTo>
                  <a:lnTo>
                    <a:pt x="2530792" y="1804988"/>
                  </a:lnTo>
                  <a:cubicBezTo>
                    <a:pt x="2530475" y="1556386"/>
                    <a:pt x="2530157" y="1307783"/>
                    <a:pt x="2529840" y="1059181"/>
                  </a:cubicBezTo>
                  <a:lnTo>
                    <a:pt x="2225992" y="1056323"/>
                  </a:lnTo>
                  <a:cubicBezTo>
                    <a:pt x="2227580" y="773748"/>
                    <a:pt x="2229167" y="502603"/>
                    <a:pt x="2230755" y="220028"/>
                  </a:cubicBezTo>
                  <a:lnTo>
                    <a:pt x="1906903" y="219076"/>
                  </a:lnTo>
                  <a:cubicBezTo>
                    <a:pt x="1906586" y="195581"/>
                    <a:pt x="1907222" y="166371"/>
                    <a:pt x="1906905" y="142876"/>
                  </a:cubicBezTo>
                  <a:lnTo>
                    <a:pt x="1778316" y="220027"/>
                  </a:lnTo>
                  <a:lnTo>
                    <a:pt x="1423987" y="218123"/>
                  </a:lnTo>
                  <a:cubicBezTo>
                    <a:pt x="1423670" y="145415"/>
                    <a:pt x="1423352" y="72708"/>
                    <a:pt x="1423035" y="0"/>
                  </a:cubicBezTo>
                  <a:lnTo>
                    <a:pt x="1042034" y="1"/>
                  </a:lnTo>
                  <a:cubicBezTo>
                    <a:pt x="1042352" y="71438"/>
                    <a:pt x="1042669" y="142876"/>
                    <a:pt x="1042987" y="214313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74E63C-1323-9B86-D474-5F5567FBEF18}"/>
                </a:ext>
              </a:extLst>
            </p:cNvPr>
            <p:cNvSpPr/>
            <p:nvPr/>
          </p:nvSpPr>
          <p:spPr>
            <a:xfrm>
              <a:off x="551605" y="5471791"/>
              <a:ext cx="1005367" cy="28366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2AEE2D8-A322-4A89-B6C7-BD67530D4BD1}"/>
                </a:ext>
              </a:extLst>
            </p:cNvPr>
            <p:cNvSpPr/>
            <p:nvPr/>
          </p:nvSpPr>
          <p:spPr>
            <a:xfrm rot="5400000">
              <a:off x="1004979" y="5262682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B5BB301-29CF-5E9A-BCEB-595C78E84D9D}"/>
                </a:ext>
              </a:extLst>
            </p:cNvPr>
            <p:cNvSpPr/>
            <p:nvPr/>
          </p:nvSpPr>
          <p:spPr>
            <a:xfrm rot="5400000">
              <a:off x="1004979" y="5027365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DB0BA20-8318-1515-3475-B05E12C2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8786" y="2970984"/>
              <a:ext cx="472146" cy="1900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F24C80B-F347-2BE3-8679-14D29F66D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7547" y="4134200"/>
              <a:ext cx="524149" cy="21097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A8AED89-81E8-35EA-9FB6-DA0F91858EF9}"/>
              </a:ext>
            </a:extLst>
          </p:cNvPr>
          <p:cNvSpPr txBox="1"/>
          <p:nvPr/>
        </p:nvSpPr>
        <p:spPr>
          <a:xfrm>
            <a:off x="1076290" y="5891753"/>
            <a:ext cx="1062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TES is dispatching salt and transferring heat to the SSRC through S2W, increasing power generation</a:t>
            </a:r>
          </a:p>
        </p:txBody>
      </p:sp>
    </p:spTree>
    <p:extLst>
      <p:ext uri="{BB962C8B-B14F-4D97-AF65-F5344CB8AC3E}">
        <p14:creationId xmlns:p14="http://schemas.microsoft.com/office/powerpoint/2010/main" val="76211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6315959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40551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Supercritical steam-Rankine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770E7-8C04-4BD4-8E63-D299A66BFA9A}"/>
              </a:ext>
            </a:extLst>
          </p:cNvPr>
          <p:cNvSpPr txBox="1"/>
          <p:nvPr/>
        </p:nvSpPr>
        <p:spPr>
          <a:xfrm>
            <a:off x="95459" y="615043"/>
            <a:ext cx="121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D62AC-A6AB-CFD2-AE3C-4D07F3BC472C}"/>
              </a:ext>
            </a:extLst>
          </p:cNvPr>
          <p:cNvSpPr txBox="1"/>
          <p:nvPr/>
        </p:nvSpPr>
        <p:spPr>
          <a:xfrm>
            <a:off x="54992" y="597562"/>
            <a:ext cx="895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 of operation: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9B7D7-E967-F6C8-C6F5-20481E2C3F33}"/>
              </a:ext>
            </a:extLst>
          </p:cNvPr>
          <p:cNvSpPr txBox="1"/>
          <p:nvPr/>
        </p:nvSpPr>
        <p:spPr>
          <a:xfrm>
            <a:off x="54992" y="905592"/>
            <a:ext cx="621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1). ‘off’                 2). ‘charging’	3). ‘discharging’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3B3F08-ED1F-419A-3A18-01FB2529B546}"/>
              </a:ext>
            </a:extLst>
          </p:cNvPr>
          <p:cNvGrpSpPr/>
          <p:nvPr/>
        </p:nvGrpSpPr>
        <p:grpSpPr>
          <a:xfrm>
            <a:off x="0" y="1407713"/>
            <a:ext cx="12192000" cy="4364490"/>
            <a:chOff x="0" y="1407713"/>
            <a:chExt cx="12192000" cy="43644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3F4BF4-86EC-0796-9E18-2321D938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407713"/>
              <a:ext cx="12192000" cy="4042573"/>
            </a:xfrm>
            <a:prstGeom prst="rect">
              <a:avLst/>
            </a:prstGeom>
          </p:spPr>
        </p:pic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945DDC77-0761-D857-138A-707352CACFBD}"/>
                </a:ext>
              </a:extLst>
            </p:cNvPr>
            <p:cNvSpPr/>
            <p:nvPr/>
          </p:nvSpPr>
          <p:spPr>
            <a:xfrm flipV="1">
              <a:off x="3329174" y="3955883"/>
              <a:ext cx="228866" cy="631759"/>
            </a:xfrm>
            <a:prstGeom prst="bentArrow">
              <a:avLst>
                <a:gd name="adj1" fmla="val 23118"/>
                <a:gd name="adj2" fmla="val 11559"/>
                <a:gd name="adj3" fmla="val 0"/>
                <a:gd name="adj4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D029458-008A-1448-7EC2-A013B9A4D83D}"/>
                </a:ext>
              </a:extLst>
            </p:cNvPr>
            <p:cNvSpPr/>
            <p:nvPr/>
          </p:nvSpPr>
          <p:spPr>
            <a:xfrm>
              <a:off x="960120" y="1717040"/>
              <a:ext cx="4345940" cy="1443990"/>
            </a:xfrm>
            <a:prstGeom prst="bentArrow">
              <a:avLst>
                <a:gd name="adj1" fmla="val 3050"/>
                <a:gd name="adj2" fmla="val 1525"/>
                <a:gd name="adj3" fmla="val 0"/>
                <a:gd name="adj4" fmla="val 2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873FFA-1A01-2C9F-47EF-9B8922414C6E}"/>
                </a:ext>
              </a:extLst>
            </p:cNvPr>
            <p:cNvSpPr/>
            <p:nvPr/>
          </p:nvSpPr>
          <p:spPr>
            <a:xfrm>
              <a:off x="960120" y="3915410"/>
              <a:ext cx="45719" cy="8595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Bent 21">
              <a:extLst>
                <a:ext uri="{FF2B5EF4-FFF2-40B4-BE49-F238E27FC236}">
                  <a16:creationId xmlns:a16="http://schemas.microsoft.com/office/drawing/2014/main" id="{072A6B3E-331B-55A4-69F9-E4C5C93F9ADF}"/>
                </a:ext>
              </a:extLst>
            </p:cNvPr>
            <p:cNvSpPr/>
            <p:nvPr/>
          </p:nvSpPr>
          <p:spPr>
            <a:xfrm>
              <a:off x="3331464" y="2909570"/>
              <a:ext cx="489966" cy="290830"/>
            </a:xfrm>
            <a:prstGeom prst="bentArrow">
              <a:avLst>
                <a:gd name="adj1" fmla="val 17568"/>
                <a:gd name="adj2" fmla="val 8784"/>
                <a:gd name="adj3" fmla="val 0"/>
                <a:gd name="adj4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16D960D-E281-A842-02AD-56A9A79041C1}"/>
                </a:ext>
              </a:extLst>
            </p:cNvPr>
            <p:cNvSpPr/>
            <p:nvPr/>
          </p:nvSpPr>
          <p:spPr>
            <a:xfrm rot="10800000">
              <a:off x="3283012" y="4170679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14E5B09-D9A4-32F6-2648-DD7582599179}"/>
                </a:ext>
              </a:extLst>
            </p:cNvPr>
            <p:cNvSpPr/>
            <p:nvPr/>
          </p:nvSpPr>
          <p:spPr>
            <a:xfrm>
              <a:off x="911668" y="4320794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0525A47-CFC4-4FD1-B952-4C5B44FF77FF}"/>
                </a:ext>
              </a:extLst>
            </p:cNvPr>
            <p:cNvSpPr/>
            <p:nvPr/>
          </p:nvSpPr>
          <p:spPr>
            <a:xfrm rot="5400000">
              <a:off x="3061778" y="1676733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C743C1-C829-FB33-ED6A-0EEF6F2ADC55}"/>
                </a:ext>
              </a:extLst>
            </p:cNvPr>
            <p:cNvSpPr/>
            <p:nvPr/>
          </p:nvSpPr>
          <p:spPr>
            <a:xfrm>
              <a:off x="551606" y="5066896"/>
              <a:ext cx="1005367" cy="457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7CFA7E-FDF2-58AF-0EEC-2A48A2871D41}"/>
                </a:ext>
              </a:extLst>
            </p:cNvPr>
            <p:cNvSpPr/>
            <p:nvPr/>
          </p:nvSpPr>
          <p:spPr>
            <a:xfrm>
              <a:off x="551605" y="5301245"/>
              <a:ext cx="1005367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346F5-5EDC-C158-40AA-4161400FD491}"/>
                </a:ext>
              </a:extLst>
            </p:cNvPr>
            <p:cNvSpPr txBox="1"/>
            <p:nvPr/>
          </p:nvSpPr>
          <p:spPr>
            <a:xfrm>
              <a:off x="1525312" y="4935866"/>
              <a:ext cx="1712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Charging Flow Path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A287D6-6F79-0A30-BACE-5AB48E8A9598}"/>
                </a:ext>
              </a:extLst>
            </p:cNvPr>
            <p:cNvSpPr txBox="1"/>
            <p:nvPr/>
          </p:nvSpPr>
          <p:spPr>
            <a:xfrm>
              <a:off x="1525312" y="5170215"/>
              <a:ext cx="1931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Discharging Flow Path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17440B-D1F0-D3D3-4F0A-7EB4D3171001}"/>
                </a:ext>
              </a:extLst>
            </p:cNvPr>
            <p:cNvSpPr txBox="1"/>
            <p:nvPr/>
          </p:nvSpPr>
          <p:spPr>
            <a:xfrm>
              <a:off x="1525313" y="5464426"/>
              <a:ext cx="128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CSP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9F942-5310-9194-CE2E-07C80B8735F9}"/>
                </a:ext>
              </a:extLst>
            </p:cNvPr>
            <p:cNvSpPr/>
            <p:nvPr/>
          </p:nvSpPr>
          <p:spPr>
            <a:xfrm>
              <a:off x="917258" y="2144077"/>
              <a:ext cx="2530792" cy="2436495"/>
            </a:xfrm>
            <a:custGeom>
              <a:avLst/>
              <a:gdLst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3570 w 2518410"/>
                <a:gd name="connsiteY29" fmla="*/ 2724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89760 w 2518410"/>
                <a:gd name="connsiteY29" fmla="*/ 1200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1145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1649 w 2518410"/>
                <a:gd name="connsiteY30" fmla="*/ 217169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40130 w 2518410"/>
                <a:gd name="connsiteY33" fmla="*/ 2858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1528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299085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44893 w 2526983"/>
                <a:gd name="connsiteY0" fmla="*/ 214313 h 2426018"/>
                <a:gd name="connsiteX1" fmla="*/ 802006 w 2526983"/>
                <a:gd name="connsiteY1" fmla="*/ 215265 h 2426018"/>
                <a:gd name="connsiteX2" fmla="*/ 804863 w 2526983"/>
                <a:gd name="connsiteY2" fmla="*/ 188596 h 2426018"/>
                <a:gd name="connsiteX3" fmla="*/ 539116 w 2526983"/>
                <a:gd name="connsiteY3" fmla="*/ 189548 h 2426018"/>
                <a:gd name="connsiteX4" fmla="*/ 535305 w 2526983"/>
                <a:gd name="connsiteY4" fmla="*/ 216218 h 2426018"/>
                <a:gd name="connsiteX5" fmla="*/ 307658 w 2526983"/>
                <a:gd name="connsiteY5" fmla="*/ 216218 h 2426018"/>
                <a:gd name="connsiteX6" fmla="*/ 309563 w 2526983"/>
                <a:gd name="connsiteY6" fmla="*/ 1018223 h 2426018"/>
                <a:gd name="connsiteX7" fmla="*/ 0 w 2526983"/>
                <a:gd name="connsiteY7" fmla="*/ 1018223 h 2426018"/>
                <a:gd name="connsiteX8" fmla="*/ 8573 w 2526983"/>
                <a:gd name="connsiteY8" fmla="*/ 1759268 h 2426018"/>
                <a:gd name="connsiteX9" fmla="*/ 313373 w 2526983"/>
                <a:gd name="connsiteY9" fmla="*/ 1761173 h 2426018"/>
                <a:gd name="connsiteX10" fmla="*/ 311468 w 2526983"/>
                <a:gd name="connsiteY10" fmla="*/ 2237423 h 2426018"/>
                <a:gd name="connsiteX11" fmla="*/ 629603 w 2526983"/>
                <a:gd name="connsiteY11" fmla="*/ 2241233 h 2426018"/>
                <a:gd name="connsiteX12" fmla="*/ 637223 w 2526983"/>
                <a:gd name="connsiteY12" fmla="*/ 2309813 h 2426018"/>
                <a:gd name="connsiteX13" fmla="*/ 747713 w 2526983"/>
                <a:gd name="connsiteY13" fmla="*/ 2241233 h 2426018"/>
                <a:gd name="connsiteX14" fmla="*/ 1048703 w 2526983"/>
                <a:gd name="connsiteY14" fmla="*/ 2245043 h 2426018"/>
                <a:gd name="connsiteX15" fmla="*/ 1046798 w 2526983"/>
                <a:gd name="connsiteY15" fmla="*/ 2420303 h 2426018"/>
                <a:gd name="connsiteX16" fmla="*/ 1431608 w 2526983"/>
                <a:gd name="connsiteY16" fmla="*/ 2426018 h 2426018"/>
                <a:gd name="connsiteX17" fmla="*/ 1437323 w 2526983"/>
                <a:gd name="connsiteY17" fmla="*/ 2246948 h 2426018"/>
                <a:gd name="connsiteX18" fmla="*/ 1696403 w 2526983"/>
                <a:gd name="connsiteY18" fmla="*/ 2237423 h 2426018"/>
                <a:gd name="connsiteX19" fmla="*/ 1696403 w 2526983"/>
                <a:gd name="connsiteY19" fmla="*/ 2275523 h 2426018"/>
                <a:gd name="connsiteX20" fmla="*/ 1978343 w 2526983"/>
                <a:gd name="connsiteY20" fmla="*/ 2269808 h 2426018"/>
                <a:gd name="connsiteX21" fmla="*/ 1982153 w 2526983"/>
                <a:gd name="connsiteY21" fmla="*/ 2241233 h 2426018"/>
                <a:gd name="connsiteX22" fmla="*/ 2224088 w 2526983"/>
                <a:gd name="connsiteY22" fmla="*/ 2237423 h 2426018"/>
                <a:gd name="connsiteX23" fmla="*/ 2227898 w 2526983"/>
                <a:gd name="connsiteY23" fmla="*/ 1797368 h 2426018"/>
                <a:gd name="connsiteX24" fmla="*/ 2525078 w 2526983"/>
                <a:gd name="connsiteY24" fmla="*/ 1793558 h 2426018"/>
                <a:gd name="connsiteX25" fmla="*/ 2526983 w 2526983"/>
                <a:gd name="connsiteY25" fmla="*/ 1062038 h 2426018"/>
                <a:gd name="connsiteX26" fmla="*/ 2227898 w 2526983"/>
                <a:gd name="connsiteY26" fmla="*/ 1067753 h 2426018"/>
                <a:gd name="connsiteX27" fmla="*/ 2232661 w 2526983"/>
                <a:gd name="connsiteY27" fmla="*/ 220028 h 2426018"/>
                <a:gd name="connsiteX28" fmla="*/ 1908809 w 2526983"/>
                <a:gd name="connsiteY28" fmla="*/ 219076 h 2426018"/>
                <a:gd name="connsiteX29" fmla="*/ 1908811 w 2526983"/>
                <a:gd name="connsiteY29" fmla="*/ 142876 h 2426018"/>
                <a:gd name="connsiteX30" fmla="*/ 1780222 w 2526983"/>
                <a:gd name="connsiteY30" fmla="*/ 220027 h 2426018"/>
                <a:gd name="connsiteX31" fmla="*/ 1425893 w 2526983"/>
                <a:gd name="connsiteY31" fmla="*/ 218123 h 2426018"/>
                <a:gd name="connsiteX32" fmla="*/ 1424941 w 2526983"/>
                <a:gd name="connsiteY32" fmla="*/ 0 h 2426018"/>
                <a:gd name="connsiteX33" fmla="*/ 1043940 w 2526983"/>
                <a:gd name="connsiteY33" fmla="*/ 1 h 2426018"/>
                <a:gd name="connsiteX34" fmla="*/ 1044893 w 2526983"/>
                <a:gd name="connsiteY34" fmla="*/ 214313 h 2426018"/>
                <a:gd name="connsiteX0" fmla="*/ 1042035 w 2524125"/>
                <a:gd name="connsiteY0" fmla="*/ 214313 h 2426018"/>
                <a:gd name="connsiteX1" fmla="*/ 799148 w 2524125"/>
                <a:gd name="connsiteY1" fmla="*/ 215265 h 2426018"/>
                <a:gd name="connsiteX2" fmla="*/ 802005 w 2524125"/>
                <a:gd name="connsiteY2" fmla="*/ 188596 h 2426018"/>
                <a:gd name="connsiteX3" fmla="*/ 536258 w 2524125"/>
                <a:gd name="connsiteY3" fmla="*/ 189548 h 2426018"/>
                <a:gd name="connsiteX4" fmla="*/ 532447 w 2524125"/>
                <a:gd name="connsiteY4" fmla="*/ 216218 h 2426018"/>
                <a:gd name="connsiteX5" fmla="*/ 304800 w 2524125"/>
                <a:gd name="connsiteY5" fmla="*/ 216218 h 2426018"/>
                <a:gd name="connsiteX6" fmla="*/ 306705 w 2524125"/>
                <a:gd name="connsiteY6" fmla="*/ 1018223 h 2426018"/>
                <a:gd name="connsiteX7" fmla="*/ 0 w 2524125"/>
                <a:gd name="connsiteY7" fmla="*/ 1022985 h 2426018"/>
                <a:gd name="connsiteX8" fmla="*/ 5715 w 2524125"/>
                <a:gd name="connsiteY8" fmla="*/ 1759268 h 2426018"/>
                <a:gd name="connsiteX9" fmla="*/ 310515 w 2524125"/>
                <a:gd name="connsiteY9" fmla="*/ 1761173 h 2426018"/>
                <a:gd name="connsiteX10" fmla="*/ 308610 w 2524125"/>
                <a:gd name="connsiteY10" fmla="*/ 2237423 h 2426018"/>
                <a:gd name="connsiteX11" fmla="*/ 626745 w 2524125"/>
                <a:gd name="connsiteY11" fmla="*/ 2241233 h 2426018"/>
                <a:gd name="connsiteX12" fmla="*/ 634365 w 2524125"/>
                <a:gd name="connsiteY12" fmla="*/ 2309813 h 2426018"/>
                <a:gd name="connsiteX13" fmla="*/ 744855 w 2524125"/>
                <a:gd name="connsiteY13" fmla="*/ 2241233 h 2426018"/>
                <a:gd name="connsiteX14" fmla="*/ 1045845 w 2524125"/>
                <a:gd name="connsiteY14" fmla="*/ 2245043 h 2426018"/>
                <a:gd name="connsiteX15" fmla="*/ 1043940 w 2524125"/>
                <a:gd name="connsiteY15" fmla="*/ 2420303 h 2426018"/>
                <a:gd name="connsiteX16" fmla="*/ 1428750 w 2524125"/>
                <a:gd name="connsiteY16" fmla="*/ 2426018 h 2426018"/>
                <a:gd name="connsiteX17" fmla="*/ 1434465 w 2524125"/>
                <a:gd name="connsiteY17" fmla="*/ 2246948 h 2426018"/>
                <a:gd name="connsiteX18" fmla="*/ 1693545 w 2524125"/>
                <a:gd name="connsiteY18" fmla="*/ 2237423 h 2426018"/>
                <a:gd name="connsiteX19" fmla="*/ 1693545 w 2524125"/>
                <a:gd name="connsiteY19" fmla="*/ 2275523 h 2426018"/>
                <a:gd name="connsiteX20" fmla="*/ 1975485 w 2524125"/>
                <a:gd name="connsiteY20" fmla="*/ 2269808 h 2426018"/>
                <a:gd name="connsiteX21" fmla="*/ 1979295 w 2524125"/>
                <a:gd name="connsiteY21" fmla="*/ 2241233 h 2426018"/>
                <a:gd name="connsiteX22" fmla="*/ 2221230 w 2524125"/>
                <a:gd name="connsiteY22" fmla="*/ 2237423 h 2426018"/>
                <a:gd name="connsiteX23" fmla="*/ 2225040 w 2524125"/>
                <a:gd name="connsiteY23" fmla="*/ 1797368 h 2426018"/>
                <a:gd name="connsiteX24" fmla="*/ 2522220 w 2524125"/>
                <a:gd name="connsiteY24" fmla="*/ 1793558 h 2426018"/>
                <a:gd name="connsiteX25" fmla="*/ 2524125 w 2524125"/>
                <a:gd name="connsiteY25" fmla="*/ 1062038 h 2426018"/>
                <a:gd name="connsiteX26" fmla="*/ 2225040 w 2524125"/>
                <a:gd name="connsiteY26" fmla="*/ 1067753 h 2426018"/>
                <a:gd name="connsiteX27" fmla="*/ 2229803 w 2524125"/>
                <a:gd name="connsiteY27" fmla="*/ 220028 h 2426018"/>
                <a:gd name="connsiteX28" fmla="*/ 1905951 w 2524125"/>
                <a:gd name="connsiteY28" fmla="*/ 219076 h 2426018"/>
                <a:gd name="connsiteX29" fmla="*/ 1905953 w 2524125"/>
                <a:gd name="connsiteY29" fmla="*/ 142876 h 2426018"/>
                <a:gd name="connsiteX30" fmla="*/ 1777364 w 2524125"/>
                <a:gd name="connsiteY30" fmla="*/ 220027 h 2426018"/>
                <a:gd name="connsiteX31" fmla="*/ 1423035 w 2524125"/>
                <a:gd name="connsiteY31" fmla="*/ 218123 h 2426018"/>
                <a:gd name="connsiteX32" fmla="*/ 1422083 w 2524125"/>
                <a:gd name="connsiteY32" fmla="*/ 0 h 2426018"/>
                <a:gd name="connsiteX33" fmla="*/ 1041082 w 2524125"/>
                <a:gd name="connsiteY33" fmla="*/ 1 h 2426018"/>
                <a:gd name="connsiteX34" fmla="*/ 1042035 w 2524125"/>
                <a:gd name="connsiteY34" fmla="*/ 214313 h 2426018"/>
                <a:gd name="connsiteX0" fmla="*/ 1043715 w 2525805"/>
                <a:gd name="connsiteY0" fmla="*/ 214313 h 2426018"/>
                <a:gd name="connsiteX1" fmla="*/ 800828 w 2525805"/>
                <a:gd name="connsiteY1" fmla="*/ 215265 h 2426018"/>
                <a:gd name="connsiteX2" fmla="*/ 803685 w 2525805"/>
                <a:gd name="connsiteY2" fmla="*/ 188596 h 2426018"/>
                <a:gd name="connsiteX3" fmla="*/ 537938 w 2525805"/>
                <a:gd name="connsiteY3" fmla="*/ 189548 h 2426018"/>
                <a:gd name="connsiteX4" fmla="*/ 534127 w 2525805"/>
                <a:gd name="connsiteY4" fmla="*/ 216218 h 2426018"/>
                <a:gd name="connsiteX5" fmla="*/ 306480 w 2525805"/>
                <a:gd name="connsiteY5" fmla="*/ 216218 h 2426018"/>
                <a:gd name="connsiteX6" fmla="*/ 308385 w 2525805"/>
                <a:gd name="connsiteY6" fmla="*/ 1018223 h 2426018"/>
                <a:gd name="connsiteX7" fmla="*/ 1680 w 2525805"/>
                <a:gd name="connsiteY7" fmla="*/ 1022985 h 2426018"/>
                <a:gd name="connsiteX8" fmla="*/ 728 w 2525805"/>
                <a:gd name="connsiteY8" fmla="*/ 1765935 h 2426018"/>
                <a:gd name="connsiteX9" fmla="*/ 312195 w 2525805"/>
                <a:gd name="connsiteY9" fmla="*/ 1761173 h 2426018"/>
                <a:gd name="connsiteX10" fmla="*/ 310290 w 2525805"/>
                <a:gd name="connsiteY10" fmla="*/ 2237423 h 2426018"/>
                <a:gd name="connsiteX11" fmla="*/ 628425 w 2525805"/>
                <a:gd name="connsiteY11" fmla="*/ 2241233 h 2426018"/>
                <a:gd name="connsiteX12" fmla="*/ 636045 w 2525805"/>
                <a:gd name="connsiteY12" fmla="*/ 2309813 h 2426018"/>
                <a:gd name="connsiteX13" fmla="*/ 746535 w 2525805"/>
                <a:gd name="connsiteY13" fmla="*/ 2241233 h 2426018"/>
                <a:gd name="connsiteX14" fmla="*/ 1047525 w 2525805"/>
                <a:gd name="connsiteY14" fmla="*/ 2245043 h 2426018"/>
                <a:gd name="connsiteX15" fmla="*/ 1045620 w 2525805"/>
                <a:gd name="connsiteY15" fmla="*/ 2420303 h 2426018"/>
                <a:gd name="connsiteX16" fmla="*/ 1430430 w 2525805"/>
                <a:gd name="connsiteY16" fmla="*/ 2426018 h 2426018"/>
                <a:gd name="connsiteX17" fmla="*/ 1436145 w 2525805"/>
                <a:gd name="connsiteY17" fmla="*/ 2246948 h 2426018"/>
                <a:gd name="connsiteX18" fmla="*/ 1695225 w 2525805"/>
                <a:gd name="connsiteY18" fmla="*/ 2237423 h 2426018"/>
                <a:gd name="connsiteX19" fmla="*/ 1695225 w 2525805"/>
                <a:gd name="connsiteY19" fmla="*/ 2275523 h 2426018"/>
                <a:gd name="connsiteX20" fmla="*/ 1977165 w 2525805"/>
                <a:gd name="connsiteY20" fmla="*/ 2269808 h 2426018"/>
                <a:gd name="connsiteX21" fmla="*/ 1980975 w 2525805"/>
                <a:gd name="connsiteY21" fmla="*/ 2241233 h 2426018"/>
                <a:gd name="connsiteX22" fmla="*/ 2222910 w 2525805"/>
                <a:gd name="connsiteY22" fmla="*/ 2237423 h 2426018"/>
                <a:gd name="connsiteX23" fmla="*/ 2226720 w 2525805"/>
                <a:gd name="connsiteY23" fmla="*/ 1797368 h 2426018"/>
                <a:gd name="connsiteX24" fmla="*/ 2523900 w 2525805"/>
                <a:gd name="connsiteY24" fmla="*/ 1793558 h 2426018"/>
                <a:gd name="connsiteX25" fmla="*/ 2525805 w 2525805"/>
                <a:gd name="connsiteY25" fmla="*/ 1062038 h 2426018"/>
                <a:gd name="connsiteX26" fmla="*/ 2226720 w 2525805"/>
                <a:gd name="connsiteY26" fmla="*/ 1067753 h 2426018"/>
                <a:gd name="connsiteX27" fmla="*/ 2231483 w 2525805"/>
                <a:gd name="connsiteY27" fmla="*/ 220028 h 2426018"/>
                <a:gd name="connsiteX28" fmla="*/ 1907631 w 2525805"/>
                <a:gd name="connsiteY28" fmla="*/ 219076 h 2426018"/>
                <a:gd name="connsiteX29" fmla="*/ 1907633 w 2525805"/>
                <a:gd name="connsiteY29" fmla="*/ 142876 h 2426018"/>
                <a:gd name="connsiteX30" fmla="*/ 1779044 w 2525805"/>
                <a:gd name="connsiteY30" fmla="*/ 220027 h 2426018"/>
                <a:gd name="connsiteX31" fmla="*/ 1424715 w 2525805"/>
                <a:gd name="connsiteY31" fmla="*/ 218123 h 2426018"/>
                <a:gd name="connsiteX32" fmla="*/ 1423763 w 2525805"/>
                <a:gd name="connsiteY32" fmla="*/ 0 h 2426018"/>
                <a:gd name="connsiteX33" fmla="*/ 1042762 w 2525805"/>
                <a:gd name="connsiteY33" fmla="*/ 1 h 2426018"/>
                <a:gd name="connsiteX34" fmla="*/ 1043715 w 2525805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311467 w 2525077"/>
                <a:gd name="connsiteY9" fmla="*/ 176117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54380 w 2525077"/>
                <a:gd name="connsiteY13" fmla="*/ 2243138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5171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4790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9702 w 2525077"/>
                <a:gd name="connsiteY16" fmla="*/ 2426018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4087 w 2525077"/>
                <a:gd name="connsiteY23" fmla="*/ 180784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040 w 2525077"/>
                <a:gd name="connsiteY23" fmla="*/ 180403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5077 w 2530792"/>
                <a:gd name="connsiteY25" fmla="*/ 1062038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5632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30792" h="2436495">
                  <a:moveTo>
                    <a:pt x="1042987" y="214313"/>
                  </a:moveTo>
                  <a:lnTo>
                    <a:pt x="800100" y="215265"/>
                  </a:lnTo>
                  <a:lnTo>
                    <a:pt x="802957" y="188596"/>
                  </a:lnTo>
                  <a:lnTo>
                    <a:pt x="537210" y="189548"/>
                  </a:lnTo>
                  <a:lnTo>
                    <a:pt x="533399" y="216218"/>
                  </a:lnTo>
                  <a:lnTo>
                    <a:pt x="305752" y="216218"/>
                  </a:lnTo>
                  <a:lnTo>
                    <a:pt x="307657" y="1018223"/>
                  </a:lnTo>
                  <a:lnTo>
                    <a:pt x="952" y="1022985"/>
                  </a:lnTo>
                  <a:cubicBezTo>
                    <a:pt x="3810" y="1270000"/>
                    <a:pt x="1905" y="1519873"/>
                    <a:pt x="0" y="1766888"/>
                  </a:cubicBezTo>
                  <a:lnTo>
                    <a:pt x="298132" y="1768793"/>
                  </a:lnTo>
                  <a:lnTo>
                    <a:pt x="300037" y="2247900"/>
                  </a:lnTo>
                  <a:lnTo>
                    <a:pt x="625792" y="2247901"/>
                  </a:lnTo>
                  <a:lnTo>
                    <a:pt x="623887" y="2321243"/>
                  </a:lnTo>
                  <a:lnTo>
                    <a:pt x="746760" y="2247901"/>
                  </a:lnTo>
                  <a:lnTo>
                    <a:pt x="1046797" y="2245043"/>
                  </a:lnTo>
                  <a:lnTo>
                    <a:pt x="1046797" y="2436495"/>
                  </a:lnTo>
                  <a:lnTo>
                    <a:pt x="1428749" y="2434591"/>
                  </a:lnTo>
                  <a:cubicBezTo>
                    <a:pt x="1430019" y="2373313"/>
                    <a:pt x="1431290" y="2312036"/>
                    <a:pt x="1432560" y="2250758"/>
                  </a:cubicBezTo>
                  <a:lnTo>
                    <a:pt x="1696402" y="2246948"/>
                  </a:lnTo>
                  <a:lnTo>
                    <a:pt x="1694497" y="2275523"/>
                  </a:lnTo>
                  <a:lnTo>
                    <a:pt x="1977389" y="2276476"/>
                  </a:lnTo>
                  <a:lnTo>
                    <a:pt x="1980247" y="2245996"/>
                  </a:lnTo>
                  <a:lnTo>
                    <a:pt x="2225040" y="2247900"/>
                  </a:lnTo>
                  <a:cubicBezTo>
                    <a:pt x="2225357" y="2097723"/>
                    <a:pt x="2224723" y="1954213"/>
                    <a:pt x="2225040" y="1804036"/>
                  </a:cubicBezTo>
                  <a:lnTo>
                    <a:pt x="2530792" y="1804988"/>
                  </a:lnTo>
                  <a:cubicBezTo>
                    <a:pt x="2530475" y="1556386"/>
                    <a:pt x="2530157" y="1307783"/>
                    <a:pt x="2529840" y="1059181"/>
                  </a:cubicBezTo>
                  <a:lnTo>
                    <a:pt x="2225992" y="1056323"/>
                  </a:lnTo>
                  <a:cubicBezTo>
                    <a:pt x="2227580" y="773748"/>
                    <a:pt x="2229167" y="502603"/>
                    <a:pt x="2230755" y="220028"/>
                  </a:cubicBezTo>
                  <a:lnTo>
                    <a:pt x="1906903" y="219076"/>
                  </a:lnTo>
                  <a:cubicBezTo>
                    <a:pt x="1906586" y="195581"/>
                    <a:pt x="1907222" y="166371"/>
                    <a:pt x="1906905" y="142876"/>
                  </a:cubicBezTo>
                  <a:lnTo>
                    <a:pt x="1778316" y="220027"/>
                  </a:lnTo>
                  <a:lnTo>
                    <a:pt x="1423987" y="218123"/>
                  </a:lnTo>
                  <a:cubicBezTo>
                    <a:pt x="1423670" y="145415"/>
                    <a:pt x="1423352" y="72708"/>
                    <a:pt x="1423035" y="0"/>
                  </a:cubicBezTo>
                  <a:lnTo>
                    <a:pt x="1042034" y="1"/>
                  </a:lnTo>
                  <a:cubicBezTo>
                    <a:pt x="1042352" y="71438"/>
                    <a:pt x="1042669" y="142876"/>
                    <a:pt x="1042987" y="214313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B09CD4-6831-6E3E-E00A-9345EC00E35E}"/>
                </a:ext>
              </a:extLst>
            </p:cNvPr>
            <p:cNvSpPr/>
            <p:nvPr/>
          </p:nvSpPr>
          <p:spPr>
            <a:xfrm>
              <a:off x="551605" y="5471791"/>
              <a:ext cx="1005367" cy="28366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8998F4-F53C-06DA-5423-18391784D324}"/>
                </a:ext>
              </a:extLst>
            </p:cNvPr>
            <p:cNvSpPr/>
            <p:nvPr/>
          </p:nvSpPr>
          <p:spPr>
            <a:xfrm rot="5400000">
              <a:off x="1004979" y="5262682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767EDA71-6984-C8F5-1AF1-5D69ECD1EEAA}"/>
                </a:ext>
              </a:extLst>
            </p:cNvPr>
            <p:cNvSpPr/>
            <p:nvPr/>
          </p:nvSpPr>
          <p:spPr>
            <a:xfrm rot="5400000">
              <a:off x="1004979" y="5027365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FFB5687-33B2-6A49-A292-959170450DED}"/>
              </a:ext>
            </a:extLst>
          </p:cNvPr>
          <p:cNvSpPr txBox="1"/>
          <p:nvPr/>
        </p:nvSpPr>
        <p:spPr>
          <a:xfrm>
            <a:off x="1076290" y="5891753"/>
            <a:ext cx="987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cycle diagram showing ‘off’, ‘charging’ and ‘discharging’ modes of operation with CSP and TES </a:t>
            </a:r>
          </a:p>
        </p:txBody>
      </p:sp>
    </p:spTree>
    <p:extLst>
      <p:ext uri="{BB962C8B-B14F-4D97-AF65-F5344CB8AC3E}">
        <p14:creationId xmlns:p14="http://schemas.microsoft.com/office/powerpoint/2010/main" val="187492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6315959" cy="489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405514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Supercritical steam-Rankine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770E7-8C04-4BD4-8E63-D299A66BFA9A}"/>
              </a:ext>
            </a:extLst>
          </p:cNvPr>
          <p:cNvSpPr txBox="1"/>
          <p:nvPr/>
        </p:nvSpPr>
        <p:spPr>
          <a:xfrm>
            <a:off x="95459" y="615043"/>
            <a:ext cx="121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D62AC-A6AB-CFD2-AE3C-4D07F3BC472C}"/>
              </a:ext>
            </a:extLst>
          </p:cNvPr>
          <p:cNvSpPr txBox="1"/>
          <p:nvPr/>
        </p:nvSpPr>
        <p:spPr>
          <a:xfrm>
            <a:off x="54992" y="597562"/>
            <a:ext cx="895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modes of operation: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9B7D7-E967-F6C8-C6F5-20481E2C3F33}"/>
              </a:ext>
            </a:extLst>
          </p:cNvPr>
          <p:cNvSpPr txBox="1"/>
          <p:nvPr/>
        </p:nvSpPr>
        <p:spPr>
          <a:xfrm>
            <a:off x="54992" y="905592"/>
            <a:ext cx="621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1). ‘off’                 2). ‘charging’	3). ‘discharging’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3B3F08-ED1F-419A-3A18-01FB2529B546}"/>
              </a:ext>
            </a:extLst>
          </p:cNvPr>
          <p:cNvGrpSpPr/>
          <p:nvPr/>
        </p:nvGrpSpPr>
        <p:grpSpPr>
          <a:xfrm>
            <a:off x="0" y="1407713"/>
            <a:ext cx="12192000" cy="4364490"/>
            <a:chOff x="0" y="1407713"/>
            <a:chExt cx="12192000" cy="43644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3F4BF4-86EC-0796-9E18-2321D938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407713"/>
              <a:ext cx="12192000" cy="4042573"/>
            </a:xfrm>
            <a:prstGeom prst="rect">
              <a:avLst/>
            </a:prstGeom>
          </p:spPr>
        </p:pic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945DDC77-0761-D857-138A-707352CACFBD}"/>
                </a:ext>
              </a:extLst>
            </p:cNvPr>
            <p:cNvSpPr/>
            <p:nvPr/>
          </p:nvSpPr>
          <p:spPr>
            <a:xfrm flipV="1">
              <a:off x="3329174" y="3955883"/>
              <a:ext cx="228866" cy="631759"/>
            </a:xfrm>
            <a:prstGeom prst="bentArrow">
              <a:avLst>
                <a:gd name="adj1" fmla="val 23118"/>
                <a:gd name="adj2" fmla="val 11559"/>
                <a:gd name="adj3" fmla="val 0"/>
                <a:gd name="adj4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D029458-008A-1448-7EC2-A013B9A4D83D}"/>
                </a:ext>
              </a:extLst>
            </p:cNvPr>
            <p:cNvSpPr/>
            <p:nvPr/>
          </p:nvSpPr>
          <p:spPr>
            <a:xfrm>
              <a:off x="960120" y="1717040"/>
              <a:ext cx="4345940" cy="1443990"/>
            </a:xfrm>
            <a:prstGeom prst="bentArrow">
              <a:avLst>
                <a:gd name="adj1" fmla="val 3050"/>
                <a:gd name="adj2" fmla="val 1525"/>
                <a:gd name="adj3" fmla="val 0"/>
                <a:gd name="adj4" fmla="val 2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873FFA-1A01-2C9F-47EF-9B8922414C6E}"/>
                </a:ext>
              </a:extLst>
            </p:cNvPr>
            <p:cNvSpPr/>
            <p:nvPr/>
          </p:nvSpPr>
          <p:spPr>
            <a:xfrm>
              <a:off x="960120" y="3915410"/>
              <a:ext cx="45719" cy="85953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Bent 21">
              <a:extLst>
                <a:ext uri="{FF2B5EF4-FFF2-40B4-BE49-F238E27FC236}">
                  <a16:creationId xmlns:a16="http://schemas.microsoft.com/office/drawing/2014/main" id="{072A6B3E-331B-55A4-69F9-E4C5C93F9ADF}"/>
                </a:ext>
              </a:extLst>
            </p:cNvPr>
            <p:cNvSpPr/>
            <p:nvPr/>
          </p:nvSpPr>
          <p:spPr>
            <a:xfrm>
              <a:off x="3331464" y="2909570"/>
              <a:ext cx="489966" cy="290830"/>
            </a:xfrm>
            <a:prstGeom prst="bentArrow">
              <a:avLst>
                <a:gd name="adj1" fmla="val 17568"/>
                <a:gd name="adj2" fmla="val 8784"/>
                <a:gd name="adj3" fmla="val 0"/>
                <a:gd name="adj4" fmla="val 0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16D960D-E281-A842-02AD-56A9A79041C1}"/>
                </a:ext>
              </a:extLst>
            </p:cNvPr>
            <p:cNvSpPr/>
            <p:nvPr/>
          </p:nvSpPr>
          <p:spPr>
            <a:xfrm rot="10800000">
              <a:off x="3283012" y="4170679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E14E5B09-D9A4-32F6-2648-DD7582599179}"/>
                </a:ext>
              </a:extLst>
            </p:cNvPr>
            <p:cNvSpPr/>
            <p:nvPr/>
          </p:nvSpPr>
          <p:spPr>
            <a:xfrm>
              <a:off x="911668" y="4320794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D0525A47-CFC4-4FD1-B952-4C5B44FF77FF}"/>
                </a:ext>
              </a:extLst>
            </p:cNvPr>
            <p:cNvSpPr/>
            <p:nvPr/>
          </p:nvSpPr>
          <p:spPr>
            <a:xfrm rot="5400000">
              <a:off x="3061778" y="1676733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C743C1-C829-FB33-ED6A-0EEF6F2ADC55}"/>
                </a:ext>
              </a:extLst>
            </p:cNvPr>
            <p:cNvSpPr/>
            <p:nvPr/>
          </p:nvSpPr>
          <p:spPr>
            <a:xfrm>
              <a:off x="551606" y="5066896"/>
              <a:ext cx="1005367" cy="45719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7CFA7E-FDF2-58AF-0EEC-2A48A2871D41}"/>
                </a:ext>
              </a:extLst>
            </p:cNvPr>
            <p:cNvSpPr/>
            <p:nvPr/>
          </p:nvSpPr>
          <p:spPr>
            <a:xfrm>
              <a:off x="551605" y="5301245"/>
              <a:ext cx="1005367" cy="4571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6346F5-5EDC-C158-40AA-4161400FD491}"/>
                </a:ext>
              </a:extLst>
            </p:cNvPr>
            <p:cNvSpPr txBox="1"/>
            <p:nvPr/>
          </p:nvSpPr>
          <p:spPr>
            <a:xfrm>
              <a:off x="1525312" y="4935866"/>
              <a:ext cx="17122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Charging Flow Path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A287D6-6F79-0A30-BACE-5AB48E8A9598}"/>
                </a:ext>
              </a:extLst>
            </p:cNvPr>
            <p:cNvSpPr txBox="1"/>
            <p:nvPr/>
          </p:nvSpPr>
          <p:spPr>
            <a:xfrm>
              <a:off x="1525312" y="5170215"/>
              <a:ext cx="1931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Discharging Flow Path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217440B-D1F0-D3D3-4F0A-7EB4D3171001}"/>
                </a:ext>
              </a:extLst>
            </p:cNvPr>
            <p:cNvSpPr txBox="1"/>
            <p:nvPr/>
          </p:nvSpPr>
          <p:spPr>
            <a:xfrm>
              <a:off x="1525313" y="5464426"/>
              <a:ext cx="128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CSP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9F942-5310-9194-CE2E-07C80B8735F9}"/>
                </a:ext>
              </a:extLst>
            </p:cNvPr>
            <p:cNvSpPr/>
            <p:nvPr/>
          </p:nvSpPr>
          <p:spPr>
            <a:xfrm>
              <a:off x="917258" y="2144077"/>
              <a:ext cx="2530792" cy="2436495"/>
            </a:xfrm>
            <a:custGeom>
              <a:avLst/>
              <a:gdLst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3570 w 2518410"/>
                <a:gd name="connsiteY29" fmla="*/ 2724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89760 w 2518410"/>
                <a:gd name="connsiteY29" fmla="*/ 12001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86890 w 2518410"/>
                <a:gd name="connsiteY30" fmla="*/ 219075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5049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895475 w 2518410"/>
                <a:gd name="connsiteY28" fmla="*/ 220980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894523 w 2518410"/>
                <a:gd name="connsiteY29" fmla="*/ 139065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5952 w 2518410"/>
                <a:gd name="connsiteY28" fmla="*/ 21240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2288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3135 w 2518410"/>
                <a:gd name="connsiteY27" fmla="*/ 211455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1189 w 2518410"/>
                <a:gd name="connsiteY28" fmla="*/ 211455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24790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6412 w 2518410"/>
                <a:gd name="connsiteY30" fmla="*/ 210502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1455 h 2423160"/>
                <a:gd name="connsiteX1" fmla="*/ 805815 w 2518410"/>
                <a:gd name="connsiteY1" fmla="*/ 219075 h 2423160"/>
                <a:gd name="connsiteX2" fmla="*/ 800100 w 2518410"/>
                <a:gd name="connsiteY2" fmla="*/ 180975 h 2423160"/>
                <a:gd name="connsiteX3" fmla="*/ 523875 w 2518410"/>
                <a:gd name="connsiteY3" fmla="*/ 180975 h 2423160"/>
                <a:gd name="connsiteX4" fmla="*/ 523875 w 2518410"/>
                <a:gd name="connsiteY4" fmla="*/ 213360 h 2423160"/>
                <a:gd name="connsiteX5" fmla="*/ 308610 w 2518410"/>
                <a:gd name="connsiteY5" fmla="*/ 213360 h 2423160"/>
                <a:gd name="connsiteX6" fmla="*/ 300990 w 2518410"/>
                <a:gd name="connsiteY6" fmla="*/ 1015365 h 2423160"/>
                <a:gd name="connsiteX7" fmla="*/ 0 w 2518410"/>
                <a:gd name="connsiteY7" fmla="*/ 1021080 h 2423160"/>
                <a:gd name="connsiteX8" fmla="*/ 0 w 2518410"/>
                <a:gd name="connsiteY8" fmla="*/ 1756410 h 2423160"/>
                <a:gd name="connsiteX9" fmla="*/ 304800 w 2518410"/>
                <a:gd name="connsiteY9" fmla="*/ 1758315 h 2423160"/>
                <a:gd name="connsiteX10" fmla="*/ 302895 w 2518410"/>
                <a:gd name="connsiteY10" fmla="*/ 2234565 h 2423160"/>
                <a:gd name="connsiteX11" fmla="*/ 621030 w 2518410"/>
                <a:gd name="connsiteY11" fmla="*/ 2238375 h 2423160"/>
                <a:gd name="connsiteX12" fmla="*/ 628650 w 2518410"/>
                <a:gd name="connsiteY12" fmla="*/ 2306955 h 2423160"/>
                <a:gd name="connsiteX13" fmla="*/ 739140 w 2518410"/>
                <a:gd name="connsiteY13" fmla="*/ 2238375 h 2423160"/>
                <a:gd name="connsiteX14" fmla="*/ 1040130 w 2518410"/>
                <a:gd name="connsiteY14" fmla="*/ 2242185 h 2423160"/>
                <a:gd name="connsiteX15" fmla="*/ 1038225 w 2518410"/>
                <a:gd name="connsiteY15" fmla="*/ 2417445 h 2423160"/>
                <a:gd name="connsiteX16" fmla="*/ 1423035 w 2518410"/>
                <a:gd name="connsiteY16" fmla="*/ 2423160 h 2423160"/>
                <a:gd name="connsiteX17" fmla="*/ 1428750 w 2518410"/>
                <a:gd name="connsiteY17" fmla="*/ 2244090 h 2423160"/>
                <a:gd name="connsiteX18" fmla="*/ 1687830 w 2518410"/>
                <a:gd name="connsiteY18" fmla="*/ 2234565 h 2423160"/>
                <a:gd name="connsiteX19" fmla="*/ 1687830 w 2518410"/>
                <a:gd name="connsiteY19" fmla="*/ 2272665 h 2423160"/>
                <a:gd name="connsiteX20" fmla="*/ 1969770 w 2518410"/>
                <a:gd name="connsiteY20" fmla="*/ 2266950 h 2423160"/>
                <a:gd name="connsiteX21" fmla="*/ 1973580 w 2518410"/>
                <a:gd name="connsiteY21" fmla="*/ 2238375 h 2423160"/>
                <a:gd name="connsiteX22" fmla="*/ 2215515 w 2518410"/>
                <a:gd name="connsiteY22" fmla="*/ 2234565 h 2423160"/>
                <a:gd name="connsiteX23" fmla="*/ 2219325 w 2518410"/>
                <a:gd name="connsiteY23" fmla="*/ 1794510 h 2423160"/>
                <a:gd name="connsiteX24" fmla="*/ 2516505 w 2518410"/>
                <a:gd name="connsiteY24" fmla="*/ 1790700 h 2423160"/>
                <a:gd name="connsiteX25" fmla="*/ 2518410 w 2518410"/>
                <a:gd name="connsiteY25" fmla="*/ 1059180 h 2423160"/>
                <a:gd name="connsiteX26" fmla="*/ 2219325 w 2518410"/>
                <a:gd name="connsiteY26" fmla="*/ 1064895 h 2423160"/>
                <a:gd name="connsiteX27" fmla="*/ 2224088 w 2518410"/>
                <a:gd name="connsiteY27" fmla="*/ 217170 h 2423160"/>
                <a:gd name="connsiteX28" fmla="*/ 1900236 w 2518410"/>
                <a:gd name="connsiteY28" fmla="*/ 216218 h 2423160"/>
                <a:gd name="connsiteX29" fmla="*/ 1900238 w 2518410"/>
                <a:gd name="connsiteY29" fmla="*/ 140018 h 2423160"/>
                <a:gd name="connsiteX30" fmla="*/ 1771649 w 2518410"/>
                <a:gd name="connsiteY30" fmla="*/ 217169 h 2423160"/>
                <a:gd name="connsiteX31" fmla="*/ 1417320 w 2518410"/>
                <a:gd name="connsiteY31" fmla="*/ 215265 h 2423160"/>
                <a:gd name="connsiteX32" fmla="*/ 1407795 w 2518410"/>
                <a:gd name="connsiteY32" fmla="*/ 7620 h 2423160"/>
                <a:gd name="connsiteX33" fmla="*/ 1040130 w 2518410"/>
                <a:gd name="connsiteY33" fmla="*/ 0 h 2423160"/>
                <a:gd name="connsiteX34" fmla="*/ 1036320 w 2518410"/>
                <a:gd name="connsiteY34" fmla="*/ 211455 h 2423160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40130 w 2518410"/>
                <a:gd name="connsiteY33" fmla="*/ 2858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805815 w 2518410"/>
                <a:gd name="connsiteY1" fmla="*/ 221933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800100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1528 w 2518410"/>
                <a:gd name="connsiteY2" fmla="*/ 183833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23875 w 2518410"/>
                <a:gd name="connsiteY3" fmla="*/ 183833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5338 w 2518410"/>
                <a:gd name="connsiteY2" fmla="*/ 182881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3875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308610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36320 w 2518410"/>
                <a:gd name="connsiteY0" fmla="*/ 214313 h 2426018"/>
                <a:gd name="connsiteX1" fmla="*/ 793433 w 2518410"/>
                <a:gd name="connsiteY1" fmla="*/ 215265 h 2426018"/>
                <a:gd name="connsiteX2" fmla="*/ 796290 w 2518410"/>
                <a:gd name="connsiteY2" fmla="*/ 188596 h 2426018"/>
                <a:gd name="connsiteX3" fmla="*/ 530543 w 2518410"/>
                <a:gd name="connsiteY3" fmla="*/ 189548 h 2426018"/>
                <a:gd name="connsiteX4" fmla="*/ 526732 w 2518410"/>
                <a:gd name="connsiteY4" fmla="*/ 216218 h 2426018"/>
                <a:gd name="connsiteX5" fmla="*/ 299085 w 2518410"/>
                <a:gd name="connsiteY5" fmla="*/ 216218 h 2426018"/>
                <a:gd name="connsiteX6" fmla="*/ 300990 w 2518410"/>
                <a:gd name="connsiteY6" fmla="*/ 1018223 h 2426018"/>
                <a:gd name="connsiteX7" fmla="*/ 0 w 2518410"/>
                <a:gd name="connsiteY7" fmla="*/ 1023938 h 2426018"/>
                <a:gd name="connsiteX8" fmla="*/ 0 w 2518410"/>
                <a:gd name="connsiteY8" fmla="*/ 1759268 h 2426018"/>
                <a:gd name="connsiteX9" fmla="*/ 304800 w 2518410"/>
                <a:gd name="connsiteY9" fmla="*/ 1761173 h 2426018"/>
                <a:gd name="connsiteX10" fmla="*/ 302895 w 2518410"/>
                <a:gd name="connsiteY10" fmla="*/ 2237423 h 2426018"/>
                <a:gd name="connsiteX11" fmla="*/ 621030 w 2518410"/>
                <a:gd name="connsiteY11" fmla="*/ 2241233 h 2426018"/>
                <a:gd name="connsiteX12" fmla="*/ 628650 w 2518410"/>
                <a:gd name="connsiteY12" fmla="*/ 2309813 h 2426018"/>
                <a:gd name="connsiteX13" fmla="*/ 739140 w 2518410"/>
                <a:gd name="connsiteY13" fmla="*/ 2241233 h 2426018"/>
                <a:gd name="connsiteX14" fmla="*/ 1040130 w 2518410"/>
                <a:gd name="connsiteY14" fmla="*/ 2245043 h 2426018"/>
                <a:gd name="connsiteX15" fmla="*/ 1038225 w 2518410"/>
                <a:gd name="connsiteY15" fmla="*/ 2420303 h 2426018"/>
                <a:gd name="connsiteX16" fmla="*/ 1423035 w 2518410"/>
                <a:gd name="connsiteY16" fmla="*/ 2426018 h 2426018"/>
                <a:gd name="connsiteX17" fmla="*/ 1428750 w 2518410"/>
                <a:gd name="connsiteY17" fmla="*/ 2246948 h 2426018"/>
                <a:gd name="connsiteX18" fmla="*/ 1687830 w 2518410"/>
                <a:gd name="connsiteY18" fmla="*/ 2237423 h 2426018"/>
                <a:gd name="connsiteX19" fmla="*/ 1687830 w 2518410"/>
                <a:gd name="connsiteY19" fmla="*/ 2275523 h 2426018"/>
                <a:gd name="connsiteX20" fmla="*/ 1969770 w 2518410"/>
                <a:gd name="connsiteY20" fmla="*/ 2269808 h 2426018"/>
                <a:gd name="connsiteX21" fmla="*/ 1973580 w 2518410"/>
                <a:gd name="connsiteY21" fmla="*/ 2241233 h 2426018"/>
                <a:gd name="connsiteX22" fmla="*/ 2215515 w 2518410"/>
                <a:gd name="connsiteY22" fmla="*/ 2237423 h 2426018"/>
                <a:gd name="connsiteX23" fmla="*/ 2219325 w 2518410"/>
                <a:gd name="connsiteY23" fmla="*/ 1797368 h 2426018"/>
                <a:gd name="connsiteX24" fmla="*/ 2516505 w 2518410"/>
                <a:gd name="connsiteY24" fmla="*/ 1793558 h 2426018"/>
                <a:gd name="connsiteX25" fmla="*/ 2518410 w 2518410"/>
                <a:gd name="connsiteY25" fmla="*/ 1062038 h 2426018"/>
                <a:gd name="connsiteX26" fmla="*/ 2219325 w 2518410"/>
                <a:gd name="connsiteY26" fmla="*/ 1067753 h 2426018"/>
                <a:gd name="connsiteX27" fmla="*/ 2224088 w 2518410"/>
                <a:gd name="connsiteY27" fmla="*/ 220028 h 2426018"/>
                <a:gd name="connsiteX28" fmla="*/ 1900236 w 2518410"/>
                <a:gd name="connsiteY28" fmla="*/ 219076 h 2426018"/>
                <a:gd name="connsiteX29" fmla="*/ 1900238 w 2518410"/>
                <a:gd name="connsiteY29" fmla="*/ 142876 h 2426018"/>
                <a:gd name="connsiteX30" fmla="*/ 1771649 w 2518410"/>
                <a:gd name="connsiteY30" fmla="*/ 220027 h 2426018"/>
                <a:gd name="connsiteX31" fmla="*/ 1417320 w 2518410"/>
                <a:gd name="connsiteY31" fmla="*/ 218123 h 2426018"/>
                <a:gd name="connsiteX32" fmla="*/ 1416368 w 2518410"/>
                <a:gd name="connsiteY32" fmla="*/ 0 h 2426018"/>
                <a:gd name="connsiteX33" fmla="*/ 1035367 w 2518410"/>
                <a:gd name="connsiteY33" fmla="*/ 1 h 2426018"/>
                <a:gd name="connsiteX34" fmla="*/ 1036320 w 2518410"/>
                <a:gd name="connsiteY34" fmla="*/ 214313 h 2426018"/>
                <a:gd name="connsiteX0" fmla="*/ 1044893 w 2526983"/>
                <a:gd name="connsiteY0" fmla="*/ 214313 h 2426018"/>
                <a:gd name="connsiteX1" fmla="*/ 802006 w 2526983"/>
                <a:gd name="connsiteY1" fmla="*/ 215265 h 2426018"/>
                <a:gd name="connsiteX2" fmla="*/ 804863 w 2526983"/>
                <a:gd name="connsiteY2" fmla="*/ 188596 h 2426018"/>
                <a:gd name="connsiteX3" fmla="*/ 539116 w 2526983"/>
                <a:gd name="connsiteY3" fmla="*/ 189548 h 2426018"/>
                <a:gd name="connsiteX4" fmla="*/ 535305 w 2526983"/>
                <a:gd name="connsiteY4" fmla="*/ 216218 h 2426018"/>
                <a:gd name="connsiteX5" fmla="*/ 307658 w 2526983"/>
                <a:gd name="connsiteY5" fmla="*/ 216218 h 2426018"/>
                <a:gd name="connsiteX6" fmla="*/ 309563 w 2526983"/>
                <a:gd name="connsiteY6" fmla="*/ 1018223 h 2426018"/>
                <a:gd name="connsiteX7" fmla="*/ 0 w 2526983"/>
                <a:gd name="connsiteY7" fmla="*/ 1018223 h 2426018"/>
                <a:gd name="connsiteX8" fmla="*/ 8573 w 2526983"/>
                <a:gd name="connsiteY8" fmla="*/ 1759268 h 2426018"/>
                <a:gd name="connsiteX9" fmla="*/ 313373 w 2526983"/>
                <a:gd name="connsiteY9" fmla="*/ 1761173 h 2426018"/>
                <a:gd name="connsiteX10" fmla="*/ 311468 w 2526983"/>
                <a:gd name="connsiteY10" fmla="*/ 2237423 h 2426018"/>
                <a:gd name="connsiteX11" fmla="*/ 629603 w 2526983"/>
                <a:gd name="connsiteY11" fmla="*/ 2241233 h 2426018"/>
                <a:gd name="connsiteX12" fmla="*/ 637223 w 2526983"/>
                <a:gd name="connsiteY12" fmla="*/ 2309813 h 2426018"/>
                <a:gd name="connsiteX13" fmla="*/ 747713 w 2526983"/>
                <a:gd name="connsiteY13" fmla="*/ 2241233 h 2426018"/>
                <a:gd name="connsiteX14" fmla="*/ 1048703 w 2526983"/>
                <a:gd name="connsiteY14" fmla="*/ 2245043 h 2426018"/>
                <a:gd name="connsiteX15" fmla="*/ 1046798 w 2526983"/>
                <a:gd name="connsiteY15" fmla="*/ 2420303 h 2426018"/>
                <a:gd name="connsiteX16" fmla="*/ 1431608 w 2526983"/>
                <a:gd name="connsiteY16" fmla="*/ 2426018 h 2426018"/>
                <a:gd name="connsiteX17" fmla="*/ 1437323 w 2526983"/>
                <a:gd name="connsiteY17" fmla="*/ 2246948 h 2426018"/>
                <a:gd name="connsiteX18" fmla="*/ 1696403 w 2526983"/>
                <a:gd name="connsiteY18" fmla="*/ 2237423 h 2426018"/>
                <a:gd name="connsiteX19" fmla="*/ 1696403 w 2526983"/>
                <a:gd name="connsiteY19" fmla="*/ 2275523 h 2426018"/>
                <a:gd name="connsiteX20" fmla="*/ 1978343 w 2526983"/>
                <a:gd name="connsiteY20" fmla="*/ 2269808 h 2426018"/>
                <a:gd name="connsiteX21" fmla="*/ 1982153 w 2526983"/>
                <a:gd name="connsiteY21" fmla="*/ 2241233 h 2426018"/>
                <a:gd name="connsiteX22" fmla="*/ 2224088 w 2526983"/>
                <a:gd name="connsiteY22" fmla="*/ 2237423 h 2426018"/>
                <a:gd name="connsiteX23" fmla="*/ 2227898 w 2526983"/>
                <a:gd name="connsiteY23" fmla="*/ 1797368 h 2426018"/>
                <a:gd name="connsiteX24" fmla="*/ 2525078 w 2526983"/>
                <a:gd name="connsiteY24" fmla="*/ 1793558 h 2426018"/>
                <a:gd name="connsiteX25" fmla="*/ 2526983 w 2526983"/>
                <a:gd name="connsiteY25" fmla="*/ 1062038 h 2426018"/>
                <a:gd name="connsiteX26" fmla="*/ 2227898 w 2526983"/>
                <a:gd name="connsiteY26" fmla="*/ 1067753 h 2426018"/>
                <a:gd name="connsiteX27" fmla="*/ 2232661 w 2526983"/>
                <a:gd name="connsiteY27" fmla="*/ 220028 h 2426018"/>
                <a:gd name="connsiteX28" fmla="*/ 1908809 w 2526983"/>
                <a:gd name="connsiteY28" fmla="*/ 219076 h 2426018"/>
                <a:gd name="connsiteX29" fmla="*/ 1908811 w 2526983"/>
                <a:gd name="connsiteY29" fmla="*/ 142876 h 2426018"/>
                <a:gd name="connsiteX30" fmla="*/ 1780222 w 2526983"/>
                <a:gd name="connsiteY30" fmla="*/ 220027 h 2426018"/>
                <a:gd name="connsiteX31" fmla="*/ 1425893 w 2526983"/>
                <a:gd name="connsiteY31" fmla="*/ 218123 h 2426018"/>
                <a:gd name="connsiteX32" fmla="*/ 1424941 w 2526983"/>
                <a:gd name="connsiteY32" fmla="*/ 0 h 2426018"/>
                <a:gd name="connsiteX33" fmla="*/ 1043940 w 2526983"/>
                <a:gd name="connsiteY33" fmla="*/ 1 h 2426018"/>
                <a:gd name="connsiteX34" fmla="*/ 1044893 w 2526983"/>
                <a:gd name="connsiteY34" fmla="*/ 214313 h 2426018"/>
                <a:gd name="connsiteX0" fmla="*/ 1042035 w 2524125"/>
                <a:gd name="connsiteY0" fmla="*/ 214313 h 2426018"/>
                <a:gd name="connsiteX1" fmla="*/ 799148 w 2524125"/>
                <a:gd name="connsiteY1" fmla="*/ 215265 h 2426018"/>
                <a:gd name="connsiteX2" fmla="*/ 802005 w 2524125"/>
                <a:gd name="connsiteY2" fmla="*/ 188596 h 2426018"/>
                <a:gd name="connsiteX3" fmla="*/ 536258 w 2524125"/>
                <a:gd name="connsiteY3" fmla="*/ 189548 h 2426018"/>
                <a:gd name="connsiteX4" fmla="*/ 532447 w 2524125"/>
                <a:gd name="connsiteY4" fmla="*/ 216218 h 2426018"/>
                <a:gd name="connsiteX5" fmla="*/ 304800 w 2524125"/>
                <a:gd name="connsiteY5" fmla="*/ 216218 h 2426018"/>
                <a:gd name="connsiteX6" fmla="*/ 306705 w 2524125"/>
                <a:gd name="connsiteY6" fmla="*/ 1018223 h 2426018"/>
                <a:gd name="connsiteX7" fmla="*/ 0 w 2524125"/>
                <a:gd name="connsiteY7" fmla="*/ 1022985 h 2426018"/>
                <a:gd name="connsiteX8" fmla="*/ 5715 w 2524125"/>
                <a:gd name="connsiteY8" fmla="*/ 1759268 h 2426018"/>
                <a:gd name="connsiteX9" fmla="*/ 310515 w 2524125"/>
                <a:gd name="connsiteY9" fmla="*/ 1761173 h 2426018"/>
                <a:gd name="connsiteX10" fmla="*/ 308610 w 2524125"/>
                <a:gd name="connsiteY10" fmla="*/ 2237423 h 2426018"/>
                <a:gd name="connsiteX11" fmla="*/ 626745 w 2524125"/>
                <a:gd name="connsiteY11" fmla="*/ 2241233 h 2426018"/>
                <a:gd name="connsiteX12" fmla="*/ 634365 w 2524125"/>
                <a:gd name="connsiteY12" fmla="*/ 2309813 h 2426018"/>
                <a:gd name="connsiteX13" fmla="*/ 744855 w 2524125"/>
                <a:gd name="connsiteY13" fmla="*/ 2241233 h 2426018"/>
                <a:gd name="connsiteX14" fmla="*/ 1045845 w 2524125"/>
                <a:gd name="connsiteY14" fmla="*/ 2245043 h 2426018"/>
                <a:gd name="connsiteX15" fmla="*/ 1043940 w 2524125"/>
                <a:gd name="connsiteY15" fmla="*/ 2420303 h 2426018"/>
                <a:gd name="connsiteX16" fmla="*/ 1428750 w 2524125"/>
                <a:gd name="connsiteY16" fmla="*/ 2426018 h 2426018"/>
                <a:gd name="connsiteX17" fmla="*/ 1434465 w 2524125"/>
                <a:gd name="connsiteY17" fmla="*/ 2246948 h 2426018"/>
                <a:gd name="connsiteX18" fmla="*/ 1693545 w 2524125"/>
                <a:gd name="connsiteY18" fmla="*/ 2237423 h 2426018"/>
                <a:gd name="connsiteX19" fmla="*/ 1693545 w 2524125"/>
                <a:gd name="connsiteY19" fmla="*/ 2275523 h 2426018"/>
                <a:gd name="connsiteX20" fmla="*/ 1975485 w 2524125"/>
                <a:gd name="connsiteY20" fmla="*/ 2269808 h 2426018"/>
                <a:gd name="connsiteX21" fmla="*/ 1979295 w 2524125"/>
                <a:gd name="connsiteY21" fmla="*/ 2241233 h 2426018"/>
                <a:gd name="connsiteX22" fmla="*/ 2221230 w 2524125"/>
                <a:gd name="connsiteY22" fmla="*/ 2237423 h 2426018"/>
                <a:gd name="connsiteX23" fmla="*/ 2225040 w 2524125"/>
                <a:gd name="connsiteY23" fmla="*/ 1797368 h 2426018"/>
                <a:gd name="connsiteX24" fmla="*/ 2522220 w 2524125"/>
                <a:gd name="connsiteY24" fmla="*/ 1793558 h 2426018"/>
                <a:gd name="connsiteX25" fmla="*/ 2524125 w 2524125"/>
                <a:gd name="connsiteY25" fmla="*/ 1062038 h 2426018"/>
                <a:gd name="connsiteX26" fmla="*/ 2225040 w 2524125"/>
                <a:gd name="connsiteY26" fmla="*/ 1067753 h 2426018"/>
                <a:gd name="connsiteX27" fmla="*/ 2229803 w 2524125"/>
                <a:gd name="connsiteY27" fmla="*/ 220028 h 2426018"/>
                <a:gd name="connsiteX28" fmla="*/ 1905951 w 2524125"/>
                <a:gd name="connsiteY28" fmla="*/ 219076 h 2426018"/>
                <a:gd name="connsiteX29" fmla="*/ 1905953 w 2524125"/>
                <a:gd name="connsiteY29" fmla="*/ 142876 h 2426018"/>
                <a:gd name="connsiteX30" fmla="*/ 1777364 w 2524125"/>
                <a:gd name="connsiteY30" fmla="*/ 220027 h 2426018"/>
                <a:gd name="connsiteX31" fmla="*/ 1423035 w 2524125"/>
                <a:gd name="connsiteY31" fmla="*/ 218123 h 2426018"/>
                <a:gd name="connsiteX32" fmla="*/ 1422083 w 2524125"/>
                <a:gd name="connsiteY32" fmla="*/ 0 h 2426018"/>
                <a:gd name="connsiteX33" fmla="*/ 1041082 w 2524125"/>
                <a:gd name="connsiteY33" fmla="*/ 1 h 2426018"/>
                <a:gd name="connsiteX34" fmla="*/ 1042035 w 2524125"/>
                <a:gd name="connsiteY34" fmla="*/ 214313 h 2426018"/>
                <a:gd name="connsiteX0" fmla="*/ 1043715 w 2525805"/>
                <a:gd name="connsiteY0" fmla="*/ 214313 h 2426018"/>
                <a:gd name="connsiteX1" fmla="*/ 800828 w 2525805"/>
                <a:gd name="connsiteY1" fmla="*/ 215265 h 2426018"/>
                <a:gd name="connsiteX2" fmla="*/ 803685 w 2525805"/>
                <a:gd name="connsiteY2" fmla="*/ 188596 h 2426018"/>
                <a:gd name="connsiteX3" fmla="*/ 537938 w 2525805"/>
                <a:gd name="connsiteY3" fmla="*/ 189548 h 2426018"/>
                <a:gd name="connsiteX4" fmla="*/ 534127 w 2525805"/>
                <a:gd name="connsiteY4" fmla="*/ 216218 h 2426018"/>
                <a:gd name="connsiteX5" fmla="*/ 306480 w 2525805"/>
                <a:gd name="connsiteY5" fmla="*/ 216218 h 2426018"/>
                <a:gd name="connsiteX6" fmla="*/ 308385 w 2525805"/>
                <a:gd name="connsiteY6" fmla="*/ 1018223 h 2426018"/>
                <a:gd name="connsiteX7" fmla="*/ 1680 w 2525805"/>
                <a:gd name="connsiteY7" fmla="*/ 1022985 h 2426018"/>
                <a:gd name="connsiteX8" fmla="*/ 728 w 2525805"/>
                <a:gd name="connsiteY8" fmla="*/ 1765935 h 2426018"/>
                <a:gd name="connsiteX9" fmla="*/ 312195 w 2525805"/>
                <a:gd name="connsiteY9" fmla="*/ 1761173 h 2426018"/>
                <a:gd name="connsiteX10" fmla="*/ 310290 w 2525805"/>
                <a:gd name="connsiteY10" fmla="*/ 2237423 h 2426018"/>
                <a:gd name="connsiteX11" fmla="*/ 628425 w 2525805"/>
                <a:gd name="connsiteY11" fmla="*/ 2241233 h 2426018"/>
                <a:gd name="connsiteX12" fmla="*/ 636045 w 2525805"/>
                <a:gd name="connsiteY12" fmla="*/ 2309813 h 2426018"/>
                <a:gd name="connsiteX13" fmla="*/ 746535 w 2525805"/>
                <a:gd name="connsiteY13" fmla="*/ 2241233 h 2426018"/>
                <a:gd name="connsiteX14" fmla="*/ 1047525 w 2525805"/>
                <a:gd name="connsiteY14" fmla="*/ 2245043 h 2426018"/>
                <a:gd name="connsiteX15" fmla="*/ 1045620 w 2525805"/>
                <a:gd name="connsiteY15" fmla="*/ 2420303 h 2426018"/>
                <a:gd name="connsiteX16" fmla="*/ 1430430 w 2525805"/>
                <a:gd name="connsiteY16" fmla="*/ 2426018 h 2426018"/>
                <a:gd name="connsiteX17" fmla="*/ 1436145 w 2525805"/>
                <a:gd name="connsiteY17" fmla="*/ 2246948 h 2426018"/>
                <a:gd name="connsiteX18" fmla="*/ 1695225 w 2525805"/>
                <a:gd name="connsiteY18" fmla="*/ 2237423 h 2426018"/>
                <a:gd name="connsiteX19" fmla="*/ 1695225 w 2525805"/>
                <a:gd name="connsiteY19" fmla="*/ 2275523 h 2426018"/>
                <a:gd name="connsiteX20" fmla="*/ 1977165 w 2525805"/>
                <a:gd name="connsiteY20" fmla="*/ 2269808 h 2426018"/>
                <a:gd name="connsiteX21" fmla="*/ 1980975 w 2525805"/>
                <a:gd name="connsiteY21" fmla="*/ 2241233 h 2426018"/>
                <a:gd name="connsiteX22" fmla="*/ 2222910 w 2525805"/>
                <a:gd name="connsiteY22" fmla="*/ 2237423 h 2426018"/>
                <a:gd name="connsiteX23" fmla="*/ 2226720 w 2525805"/>
                <a:gd name="connsiteY23" fmla="*/ 1797368 h 2426018"/>
                <a:gd name="connsiteX24" fmla="*/ 2523900 w 2525805"/>
                <a:gd name="connsiteY24" fmla="*/ 1793558 h 2426018"/>
                <a:gd name="connsiteX25" fmla="*/ 2525805 w 2525805"/>
                <a:gd name="connsiteY25" fmla="*/ 1062038 h 2426018"/>
                <a:gd name="connsiteX26" fmla="*/ 2226720 w 2525805"/>
                <a:gd name="connsiteY26" fmla="*/ 1067753 h 2426018"/>
                <a:gd name="connsiteX27" fmla="*/ 2231483 w 2525805"/>
                <a:gd name="connsiteY27" fmla="*/ 220028 h 2426018"/>
                <a:gd name="connsiteX28" fmla="*/ 1907631 w 2525805"/>
                <a:gd name="connsiteY28" fmla="*/ 219076 h 2426018"/>
                <a:gd name="connsiteX29" fmla="*/ 1907633 w 2525805"/>
                <a:gd name="connsiteY29" fmla="*/ 142876 h 2426018"/>
                <a:gd name="connsiteX30" fmla="*/ 1779044 w 2525805"/>
                <a:gd name="connsiteY30" fmla="*/ 220027 h 2426018"/>
                <a:gd name="connsiteX31" fmla="*/ 1424715 w 2525805"/>
                <a:gd name="connsiteY31" fmla="*/ 218123 h 2426018"/>
                <a:gd name="connsiteX32" fmla="*/ 1423763 w 2525805"/>
                <a:gd name="connsiteY32" fmla="*/ 0 h 2426018"/>
                <a:gd name="connsiteX33" fmla="*/ 1042762 w 2525805"/>
                <a:gd name="connsiteY33" fmla="*/ 1 h 2426018"/>
                <a:gd name="connsiteX34" fmla="*/ 1043715 w 2525805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311467 w 2525077"/>
                <a:gd name="connsiteY9" fmla="*/ 176117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5935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9562 w 2525077"/>
                <a:gd name="connsiteY10" fmla="*/ 2237423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7697 w 2525077"/>
                <a:gd name="connsiteY11" fmla="*/ 2241233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35317 w 2525077"/>
                <a:gd name="connsiteY12" fmla="*/ 230981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5807 w 2525077"/>
                <a:gd name="connsiteY13" fmla="*/ 2241233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54380 w 2525077"/>
                <a:gd name="connsiteY13" fmla="*/ 2243138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5171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26018"/>
                <a:gd name="connsiteX1" fmla="*/ 800100 w 2525077"/>
                <a:gd name="connsiteY1" fmla="*/ 215265 h 2426018"/>
                <a:gd name="connsiteX2" fmla="*/ 802957 w 2525077"/>
                <a:gd name="connsiteY2" fmla="*/ 188596 h 2426018"/>
                <a:gd name="connsiteX3" fmla="*/ 537210 w 2525077"/>
                <a:gd name="connsiteY3" fmla="*/ 189548 h 2426018"/>
                <a:gd name="connsiteX4" fmla="*/ 533399 w 2525077"/>
                <a:gd name="connsiteY4" fmla="*/ 216218 h 2426018"/>
                <a:gd name="connsiteX5" fmla="*/ 305752 w 2525077"/>
                <a:gd name="connsiteY5" fmla="*/ 216218 h 2426018"/>
                <a:gd name="connsiteX6" fmla="*/ 307657 w 2525077"/>
                <a:gd name="connsiteY6" fmla="*/ 1018223 h 2426018"/>
                <a:gd name="connsiteX7" fmla="*/ 952 w 2525077"/>
                <a:gd name="connsiteY7" fmla="*/ 1022985 h 2426018"/>
                <a:gd name="connsiteX8" fmla="*/ 0 w 2525077"/>
                <a:gd name="connsiteY8" fmla="*/ 1766888 h 2426018"/>
                <a:gd name="connsiteX9" fmla="*/ 298132 w 2525077"/>
                <a:gd name="connsiteY9" fmla="*/ 1768793 h 2426018"/>
                <a:gd name="connsiteX10" fmla="*/ 300037 w 2525077"/>
                <a:gd name="connsiteY10" fmla="*/ 2247900 h 2426018"/>
                <a:gd name="connsiteX11" fmla="*/ 625792 w 2525077"/>
                <a:gd name="connsiteY11" fmla="*/ 2247901 h 2426018"/>
                <a:gd name="connsiteX12" fmla="*/ 623887 w 2525077"/>
                <a:gd name="connsiteY12" fmla="*/ 2321243 h 2426018"/>
                <a:gd name="connsiteX13" fmla="*/ 746760 w 2525077"/>
                <a:gd name="connsiteY13" fmla="*/ 2247901 h 2426018"/>
                <a:gd name="connsiteX14" fmla="*/ 1046797 w 2525077"/>
                <a:gd name="connsiteY14" fmla="*/ 2245043 h 2426018"/>
                <a:gd name="connsiteX15" fmla="*/ 1044892 w 2525077"/>
                <a:gd name="connsiteY15" fmla="*/ 2420303 h 2426018"/>
                <a:gd name="connsiteX16" fmla="*/ 1429702 w 2525077"/>
                <a:gd name="connsiteY16" fmla="*/ 2426018 h 2426018"/>
                <a:gd name="connsiteX17" fmla="*/ 1435417 w 2525077"/>
                <a:gd name="connsiteY17" fmla="*/ 2246948 h 2426018"/>
                <a:gd name="connsiteX18" fmla="*/ 1694497 w 2525077"/>
                <a:gd name="connsiteY18" fmla="*/ 2237423 h 2426018"/>
                <a:gd name="connsiteX19" fmla="*/ 1694497 w 2525077"/>
                <a:gd name="connsiteY19" fmla="*/ 2275523 h 2426018"/>
                <a:gd name="connsiteX20" fmla="*/ 1976437 w 2525077"/>
                <a:gd name="connsiteY20" fmla="*/ 2269808 h 2426018"/>
                <a:gd name="connsiteX21" fmla="*/ 1980247 w 2525077"/>
                <a:gd name="connsiteY21" fmla="*/ 2241233 h 2426018"/>
                <a:gd name="connsiteX22" fmla="*/ 2222182 w 2525077"/>
                <a:gd name="connsiteY22" fmla="*/ 2237423 h 2426018"/>
                <a:gd name="connsiteX23" fmla="*/ 2225992 w 2525077"/>
                <a:gd name="connsiteY23" fmla="*/ 1797368 h 2426018"/>
                <a:gd name="connsiteX24" fmla="*/ 2523172 w 2525077"/>
                <a:gd name="connsiteY24" fmla="*/ 1793558 h 2426018"/>
                <a:gd name="connsiteX25" fmla="*/ 2525077 w 2525077"/>
                <a:gd name="connsiteY25" fmla="*/ 1062038 h 2426018"/>
                <a:gd name="connsiteX26" fmla="*/ 2225992 w 2525077"/>
                <a:gd name="connsiteY26" fmla="*/ 1067753 h 2426018"/>
                <a:gd name="connsiteX27" fmla="*/ 2230755 w 2525077"/>
                <a:gd name="connsiteY27" fmla="*/ 220028 h 2426018"/>
                <a:gd name="connsiteX28" fmla="*/ 1906903 w 2525077"/>
                <a:gd name="connsiteY28" fmla="*/ 219076 h 2426018"/>
                <a:gd name="connsiteX29" fmla="*/ 1906905 w 2525077"/>
                <a:gd name="connsiteY29" fmla="*/ 142876 h 2426018"/>
                <a:gd name="connsiteX30" fmla="*/ 1778316 w 2525077"/>
                <a:gd name="connsiteY30" fmla="*/ 220027 h 2426018"/>
                <a:gd name="connsiteX31" fmla="*/ 1423987 w 2525077"/>
                <a:gd name="connsiteY31" fmla="*/ 218123 h 2426018"/>
                <a:gd name="connsiteX32" fmla="*/ 1423035 w 2525077"/>
                <a:gd name="connsiteY32" fmla="*/ 0 h 2426018"/>
                <a:gd name="connsiteX33" fmla="*/ 1042034 w 2525077"/>
                <a:gd name="connsiteY33" fmla="*/ 1 h 2426018"/>
                <a:gd name="connsiteX34" fmla="*/ 1042987 w 2525077"/>
                <a:gd name="connsiteY34" fmla="*/ 214313 h 2426018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9702 w 2525077"/>
                <a:gd name="connsiteY16" fmla="*/ 2426018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5417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4465 w 2525077"/>
                <a:gd name="connsiteY17" fmla="*/ 224694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4497 w 2525077"/>
                <a:gd name="connsiteY18" fmla="*/ 2237423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6437 w 2525077"/>
                <a:gd name="connsiteY20" fmla="*/ 2269808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1233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2182 w 2525077"/>
                <a:gd name="connsiteY22" fmla="*/ 2237423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992 w 2525077"/>
                <a:gd name="connsiteY23" fmla="*/ 1797368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4087 w 2525077"/>
                <a:gd name="connsiteY23" fmla="*/ 180784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25077"/>
                <a:gd name="connsiteY0" fmla="*/ 214313 h 2436495"/>
                <a:gd name="connsiteX1" fmla="*/ 800100 w 2525077"/>
                <a:gd name="connsiteY1" fmla="*/ 215265 h 2436495"/>
                <a:gd name="connsiteX2" fmla="*/ 802957 w 2525077"/>
                <a:gd name="connsiteY2" fmla="*/ 188596 h 2436495"/>
                <a:gd name="connsiteX3" fmla="*/ 537210 w 2525077"/>
                <a:gd name="connsiteY3" fmla="*/ 189548 h 2436495"/>
                <a:gd name="connsiteX4" fmla="*/ 533399 w 2525077"/>
                <a:gd name="connsiteY4" fmla="*/ 216218 h 2436495"/>
                <a:gd name="connsiteX5" fmla="*/ 305752 w 2525077"/>
                <a:gd name="connsiteY5" fmla="*/ 216218 h 2436495"/>
                <a:gd name="connsiteX6" fmla="*/ 307657 w 2525077"/>
                <a:gd name="connsiteY6" fmla="*/ 1018223 h 2436495"/>
                <a:gd name="connsiteX7" fmla="*/ 952 w 2525077"/>
                <a:gd name="connsiteY7" fmla="*/ 1022985 h 2436495"/>
                <a:gd name="connsiteX8" fmla="*/ 0 w 2525077"/>
                <a:gd name="connsiteY8" fmla="*/ 1766888 h 2436495"/>
                <a:gd name="connsiteX9" fmla="*/ 298132 w 2525077"/>
                <a:gd name="connsiteY9" fmla="*/ 1768793 h 2436495"/>
                <a:gd name="connsiteX10" fmla="*/ 300037 w 2525077"/>
                <a:gd name="connsiteY10" fmla="*/ 2247900 h 2436495"/>
                <a:gd name="connsiteX11" fmla="*/ 625792 w 2525077"/>
                <a:gd name="connsiteY11" fmla="*/ 2247901 h 2436495"/>
                <a:gd name="connsiteX12" fmla="*/ 623887 w 2525077"/>
                <a:gd name="connsiteY12" fmla="*/ 2321243 h 2436495"/>
                <a:gd name="connsiteX13" fmla="*/ 746760 w 2525077"/>
                <a:gd name="connsiteY13" fmla="*/ 2247901 h 2436495"/>
                <a:gd name="connsiteX14" fmla="*/ 1046797 w 2525077"/>
                <a:gd name="connsiteY14" fmla="*/ 2245043 h 2436495"/>
                <a:gd name="connsiteX15" fmla="*/ 1046797 w 2525077"/>
                <a:gd name="connsiteY15" fmla="*/ 2436495 h 2436495"/>
                <a:gd name="connsiteX16" fmla="*/ 1428749 w 2525077"/>
                <a:gd name="connsiteY16" fmla="*/ 2434591 h 2436495"/>
                <a:gd name="connsiteX17" fmla="*/ 1432560 w 2525077"/>
                <a:gd name="connsiteY17" fmla="*/ 2250758 h 2436495"/>
                <a:gd name="connsiteX18" fmla="*/ 1696402 w 2525077"/>
                <a:gd name="connsiteY18" fmla="*/ 2246948 h 2436495"/>
                <a:gd name="connsiteX19" fmla="*/ 1694497 w 2525077"/>
                <a:gd name="connsiteY19" fmla="*/ 2275523 h 2436495"/>
                <a:gd name="connsiteX20" fmla="*/ 1977389 w 2525077"/>
                <a:gd name="connsiteY20" fmla="*/ 2276476 h 2436495"/>
                <a:gd name="connsiteX21" fmla="*/ 1980247 w 2525077"/>
                <a:gd name="connsiteY21" fmla="*/ 2245996 h 2436495"/>
                <a:gd name="connsiteX22" fmla="*/ 2225040 w 2525077"/>
                <a:gd name="connsiteY22" fmla="*/ 2247900 h 2436495"/>
                <a:gd name="connsiteX23" fmla="*/ 2225040 w 2525077"/>
                <a:gd name="connsiteY23" fmla="*/ 1804036 h 2436495"/>
                <a:gd name="connsiteX24" fmla="*/ 2523172 w 2525077"/>
                <a:gd name="connsiteY24" fmla="*/ 1793558 h 2436495"/>
                <a:gd name="connsiteX25" fmla="*/ 2525077 w 2525077"/>
                <a:gd name="connsiteY25" fmla="*/ 1062038 h 2436495"/>
                <a:gd name="connsiteX26" fmla="*/ 2225992 w 2525077"/>
                <a:gd name="connsiteY26" fmla="*/ 1067753 h 2436495"/>
                <a:gd name="connsiteX27" fmla="*/ 2230755 w 2525077"/>
                <a:gd name="connsiteY27" fmla="*/ 220028 h 2436495"/>
                <a:gd name="connsiteX28" fmla="*/ 1906903 w 2525077"/>
                <a:gd name="connsiteY28" fmla="*/ 219076 h 2436495"/>
                <a:gd name="connsiteX29" fmla="*/ 1906905 w 2525077"/>
                <a:gd name="connsiteY29" fmla="*/ 142876 h 2436495"/>
                <a:gd name="connsiteX30" fmla="*/ 1778316 w 2525077"/>
                <a:gd name="connsiteY30" fmla="*/ 220027 h 2436495"/>
                <a:gd name="connsiteX31" fmla="*/ 1423987 w 2525077"/>
                <a:gd name="connsiteY31" fmla="*/ 218123 h 2436495"/>
                <a:gd name="connsiteX32" fmla="*/ 1423035 w 2525077"/>
                <a:gd name="connsiteY32" fmla="*/ 0 h 2436495"/>
                <a:gd name="connsiteX33" fmla="*/ 1042034 w 2525077"/>
                <a:gd name="connsiteY33" fmla="*/ 1 h 2436495"/>
                <a:gd name="connsiteX34" fmla="*/ 1042987 w 2525077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5077 w 2530792"/>
                <a:gd name="connsiteY25" fmla="*/ 1062038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6775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  <a:gd name="connsiteX0" fmla="*/ 1042987 w 2530792"/>
                <a:gd name="connsiteY0" fmla="*/ 214313 h 2436495"/>
                <a:gd name="connsiteX1" fmla="*/ 800100 w 2530792"/>
                <a:gd name="connsiteY1" fmla="*/ 215265 h 2436495"/>
                <a:gd name="connsiteX2" fmla="*/ 802957 w 2530792"/>
                <a:gd name="connsiteY2" fmla="*/ 188596 h 2436495"/>
                <a:gd name="connsiteX3" fmla="*/ 537210 w 2530792"/>
                <a:gd name="connsiteY3" fmla="*/ 189548 h 2436495"/>
                <a:gd name="connsiteX4" fmla="*/ 533399 w 2530792"/>
                <a:gd name="connsiteY4" fmla="*/ 216218 h 2436495"/>
                <a:gd name="connsiteX5" fmla="*/ 305752 w 2530792"/>
                <a:gd name="connsiteY5" fmla="*/ 216218 h 2436495"/>
                <a:gd name="connsiteX6" fmla="*/ 307657 w 2530792"/>
                <a:gd name="connsiteY6" fmla="*/ 1018223 h 2436495"/>
                <a:gd name="connsiteX7" fmla="*/ 952 w 2530792"/>
                <a:gd name="connsiteY7" fmla="*/ 1022985 h 2436495"/>
                <a:gd name="connsiteX8" fmla="*/ 0 w 2530792"/>
                <a:gd name="connsiteY8" fmla="*/ 1766888 h 2436495"/>
                <a:gd name="connsiteX9" fmla="*/ 298132 w 2530792"/>
                <a:gd name="connsiteY9" fmla="*/ 1768793 h 2436495"/>
                <a:gd name="connsiteX10" fmla="*/ 300037 w 2530792"/>
                <a:gd name="connsiteY10" fmla="*/ 2247900 h 2436495"/>
                <a:gd name="connsiteX11" fmla="*/ 625792 w 2530792"/>
                <a:gd name="connsiteY11" fmla="*/ 2247901 h 2436495"/>
                <a:gd name="connsiteX12" fmla="*/ 623887 w 2530792"/>
                <a:gd name="connsiteY12" fmla="*/ 2321243 h 2436495"/>
                <a:gd name="connsiteX13" fmla="*/ 746760 w 2530792"/>
                <a:gd name="connsiteY13" fmla="*/ 2247901 h 2436495"/>
                <a:gd name="connsiteX14" fmla="*/ 1046797 w 2530792"/>
                <a:gd name="connsiteY14" fmla="*/ 2245043 h 2436495"/>
                <a:gd name="connsiteX15" fmla="*/ 1046797 w 2530792"/>
                <a:gd name="connsiteY15" fmla="*/ 2436495 h 2436495"/>
                <a:gd name="connsiteX16" fmla="*/ 1428749 w 2530792"/>
                <a:gd name="connsiteY16" fmla="*/ 2434591 h 2436495"/>
                <a:gd name="connsiteX17" fmla="*/ 1432560 w 2530792"/>
                <a:gd name="connsiteY17" fmla="*/ 2250758 h 2436495"/>
                <a:gd name="connsiteX18" fmla="*/ 1696402 w 2530792"/>
                <a:gd name="connsiteY18" fmla="*/ 2246948 h 2436495"/>
                <a:gd name="connsiteX19" fmla="*/ 1694497 w 2530792"/>
                <a:gd name="connsiteY19" fmla="*/ 2275523 h 2436495"/>
                <a:gd name="connsiteX20" fmla="*/ 1977389 w 2530792"/>
                <a:gd name="connsiteY20" fmla="*/ 2276476 h 2436495"/>
                <a:gd name="connsiteX21" fmla="*/ 1980247 w 2530792"/>
                <a:gd name="connsiteY21" fmla="*/ 2245996 h 2436495"/>
                <a:gd name="connsiteX22" fmla="*/ 2225040 w 2530792"/>
                <a:gd name="connsiteY22" fmla="*/ 2247900 h 2436495"/>
                <a:gd name="connsiteX23" fmla="*/ 2225040 w 2530792"/>
                <a:gd name="connsiteY23" fmla="*/ 1804036 h 2436495"/>
                <a:gd name="connsiteX24" fmla="*/ 2530792 w 2530792"/>
                <a:gd name="connsiteY24" fmla="*/ 1804988 h 2436495"/>
                <a:gd name="connsiteX25" fmla="*/ 2529840 w 2530792"/>
                <a:gd name="connsiteY25" fmla="*/ 1059181 h 2436495"/>
                <a:gd name="connsiteX26" fmla="*/ 2225992 w 2530792"/>
                <a:gd name="connsiteY26" fmla="*/ 1056323 h 2436495"/>
                <a:gd name="connsiteX27" fmla="*/ 2230755 w 2530792"/>
                <a:gd name="connsiteY27" fmla="*/ 220028 h 2436495"/>
                <a:gd name="connsiteX28" fmla="*/ 1906903 w 2530792"/>
                <a:gd name="connsiteY28" fmla="*/ 219076 h 2436495"/>
                <a:gd name="connsiteX29" fmla="*/ 1906905 w 2530792"/>
                <a:gd name="connsiteY29" fmla="*/ 142876 h 2436495"/>
                <a:gd name="connsiteX30" fmla="*/ 1778316 w 2530792"/>
                <a:gd name="connsiteY30" fmla="*/ 220027 h 2436495"/>
                <a:gd name="connsiteX31" fmla="*/ 1423987 w 2530792"/>
                <a:gd name="connsiteY31" fmla="*/ 218123 h 2436495"/>
                <a:gd name="connsiteX32" fmla="*/ 1423035 w 2530792"/>
                <a:gd name="connsiteY32" fmla="*/ 0 h 2436495"/>
                <a:gd name="connsiteX33" fmla="*/ 1042034 w 2530792"/>
                <a:gd name="connsiteY33" fmla="*/ 1 h 2436495"/>
                <a:gd name="connsiteX34" fmla="*/ 1042987 w 2530792"/>
                <a:gd name="connsiteY34" fmla="*/ 214313 h 243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30792" h="2436495">
                  <a:moveTo>
                    <a:pt x="1042987" y="214313"/>
                  </a:moveTo>
                  <a:lnTo>
                    <a:pt x="800100" y="215265"/>
                  </a:lnTo>
                  <a:lnTo>
                    <a:pt x="802957" y="188596"/>
                  </a:lnTo>
                  <a:lnTo>
                    <a:pt x="537210" y="189548"/>
                  </a:lnTo>
                  <a:lnTo>
                    <a:pt x="533399" y="216218"/>
                  </a:lnTo>
                  <a:lnTo>
                    <a:pt x="305752" y="216218"/>
                  </a:lnTo>
                  <a:lnTo>
                    <a:pt x="307657" y="1018223"/>
                  </a:lnTo>
                  <a:lnTo>
                    <a:pt x="952" y="1022985"/>
                  </a:lnTo>
                  <a:cubicBezTo>
                    <a:pt x="3810" y="1270000"/>
                    <a:pt x="1905" y="1519873"/>
                    <a:pt x="0" y="1766888"/>
                  </a:cubicBezTo>
                  <a:lnTo>
                    <a:pt x="298132" y="1768793"/>
                  </a:lnTo>
                  <a:lnTo>
                    <a:pt x="300037" y="2247900"/>
                  </a:lnTo>
                  <a:lnTo>
                    <a:pt x="625792" y="2247901"/>
                  </a:lnTo>
                  <a:lnTo>
                    <a:pt x="623887" y="2321243"/>
                  </a:lnTo>
                  <a:lnTo>
                    <a:pt x="746760" y="2247901"/>
                  </a:lnTo>
                  <a:lnTo>
                    <a:pt x="1046797" y="2245043"/>
                  </a:lnTo>
                  <a:lnTo>
                    <a:pt x="1046797" y="2436495"/>
                  </a:lnTo>
                  <a:lnTo>
                    <a:pt x="1428749" y="2434591"/>
                  </a:lnTo>
                  <a:cubicBezTo>
                    <a:pt x="1430019" y="2373313"/>
                    <a:pt x="1431290" y="2312036"/>
                    <a:pt x="1432560" y="2250758"/>
                  </a:cubicBezTo>
                  <a:lnTo>
                    <a:pt x="1696402" y="2246948"/>
                  </a:lnTo>
                  <a:lnTo>
                    <a:pt x="1694497" y="2275523"/>
                  </a:lnTo>
                  <a:lnTo>
                    <a:pt x="1977389" y="2276476"/>
                  </a:lnTo>
                  <a:lnTo>
                    <a:pt x="1980247" y="2245996"/>
                  </a:lnTo>
                  <a:lnTo>
                    <a:pt x="2225040" y="2247900"/>
                  </a:lnTo>
                  <a:cubicBezTo>
                    <a:pt x="2225357" y="2097723"/>
                    <a:pt x="2224723" y="1954213"/>
                    <a:pt x="2225040" y="1804036"/>
                  </a:cubicBezTo>
                  <a:lnTo>
                    <a:pt x="2530792" y="1804988"/>
                  </a:lnTo>
                  <a:cubicBezTo>
                    <a:pt x="2530475" y="1556386"/>
                    <a:pt x="2530157" y="1307783"/>
                    <a:pt x="2529840" y="1059181"/>
                  </a:cubicBezTo>
                  <a:lnTo>
                    <a:pt x="2225992" y="1056323"/>
                  </a:lnTo>
                  <a:cubicBezTo>
                    <a:pt x="2227580" y="773748"/>
                    <a:pt x="2229167" y="502603"/>
                    <a:pt x="2230755" y="220028"/>
                  </a:cubicBezTo>
                  <a:lnTo>
                    <a:pt x="1906903" y="219076"/>
                  </a:lnTo>
                  <a:cubicBezTo>
                    <a:pt x="1906586" y="195581"/>
                    <a:pt x="1907222" y="166371"/>
                    <a:pt x="1906905" y="142876"/>
                  </a:cubicBezTo>
                  <a:lnTo>
                    <a:pt x="1778316" y="220027"/>
                  </a:lnTo>
                  <a:lnTo>
                    <a:pt x="1423987" y="218123"/>
                  </a:lnTo>
                  <a:cubicBezTo>
                    <a:pt x="1423670" y="145415"/>
                    <a:pt x="1423352" y="72708"/>
                    <a:pt x="1423035" y="0"/>
                  </a:cubicBezTo>
                  <a:lnTo>
                    <a:pt x="1042034" y="1"/>
                  </a:lnTo>
                  <a:cubicBezTo>
                    <a:pt x="1042352" y="71438"/>
                    <a:pt x="1042669" y="142876"/>
                    <a:pt x="1042987" y="214313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B09CD4-6831-6E3E-E00A-9345EC00E35E}"/>
                </a:ext>
              </a:extLst>
            </p:cNvPr>
            <p:cNvSpPr/>
            <p:nvPr/>
          </p:nvSpPr>
          <p:spPr>
            <a:xfrm>
              <a:off x="551605" y="5471791"/>
              <a:ext cx="1005367" cy="28366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C8998F4-F53C-06DA-5423-18391784D324}"/>
                </a:ext>
              </a:extLst>
            </p:cNvPr>
            <p:cNvSpPr/>
            <p:nvPr/>
          </p:nvSpPr>
          <p:spPr>
            <a:xfrm rot="5400000">
              <a:off x="1004979" y="5262682"/>
              <a:ext cx="142622" cy="125453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767EDA71-6984-C8F5-1AF1-5D69ECD1EEAA}"/>
                </a:ext>
              </a:extLst>
            </p:cNvPr>
            <p:cNvSpPr/>
            <p:nvPr/>
          </p:nvSpPr>
          <p:spPr>
            <a:xfrm rot="5400000">
              <a:off x="1004979" y="5027365"/>
              <a:ext cx="142622" cy="12545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FFB5687-33B2-6A49-A292-959170450DED}"/>
              </a:ext>
            </a:extLst>
          </p:cNvPr>
          <p:cNvSpPr txBox="1"/>
          <p:nvPr/>
        </p:nvSpPr>
        <p:spPr>
          <a:xfrm>
            <a:off x="1076290" y="5891753"/>
            <a:ext cx="1075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CSP is producing sufficient heat for storage, SSRC may never enter ‘charging’ mode</a:t>
            </a:r>
          </a:p>
        </p:txBody>
      </p:sp>
    </p:spTree>
    <p:extLst>
      <p:ext uri="{BB962C8B-B14F-4D97-AF65-F5344CB8AC3E}">
        <p14:creationId xmlns:p14="http://schemas.microsoft.com/office/powerpoint/2010/main" val="331809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0" y="557692"/>
            <a:ext cx="4619134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5350092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Results: SSRC On-Design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261A8-90B8-4A13-83F9-081664F7D103}"/>
                  </a:ext>
                </a:extLst>
              </p:cNvPr>
              <p:cNvSpPr txBox="1"/>
              <p:nvPr/>
            </p:nvSpPr>
            <p:spPr>
              <a:xfrm>
                <a:off x="2421885" y="5698334"/>
                <a:ext cx="7348230" cy="532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1500" i="1" smtClean="0">
                              <a:latin typeface="Cambria Math" panose="02040503050406030204" pitchFamily="18" charset="0"/>
                            </a:rPr>
                            <m:t>ⴄ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𝑝𝑟𝑜𝑑𝑢𝑐𝑒𝑑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h𝑒𝑎𝑡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den>
                      </m:f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𝐻𝑃𝑇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𝑃𝑇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𝑃𝑇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)−(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𝐻𝑃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𝑃𝑢𝑚𝑝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𝐿𝑃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𝑃𝑢𝑚𝑝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𝐿𝐹𝑅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261A8-90B8-4A13-83F9-081664F7D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5" y="5698334"/>
                <a:ext cx="7348230" cy="53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C4CF14A-017E-EB69-16F3-3233B3B13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331" y="3196282"/>
            <a:ext cx="8213338" cy="2399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A067D-D37D-17D4-0063-E956BC08934B}"/>
              </a:ext>
            </a:extLst>
          </p:cNvPr>
          <p:cNvSpPr txBox="1"/>
          <p:nvPr/>
        </p:nvSpPr>
        <p:spPr>
          <a:xfrm>
            <a:off x="127262" y="601792"/>
            <a:ext cx="11166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LFR operating at full capacity or base-load while flexibility to grid demand is accomplished by TES storage salt dispatch</a:t>
            </a:r>
          </a:p>
          <a:p>
            <a:endParaRPr lang="en-US" dirty="0"/>
          </a:p>
          <a:p>
            <a:r>
              <a:rPr lang="en-US" dirty="0"/>
              <a:t>SSRC operating modes follow their intended use-case: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‘off’ – operating as base-load to grid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Generates 508 MW at 52.35% thermal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‘charging’ – stores heat in hot TES when grid demand is low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Generates 477.1 MW, or 30.9 MW less than ‘off’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‘discharging’ – increases steam mass flow through turbines for increased grid demand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Generates 587.8 MW, or 79.8 MW more than ‘off’</a:t>
            </a:r>
          </a:p>
        </p:txBody>
      </p:sp>
    </p:spTree>
    <p:extLst>
      <p:ext uri="{BB962C8B-B14F-4D97-AF65-F5344CB8AC3E}">
        <p14:creationId xmlns:p14="http://schemas.microsoft.com/office/powerpoint/2010/main" val="147271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5C2A5A-5DD9-A0E8-1941-CF2539E56CD7}"/>
              </a:ext>
            </a:extLst>
          </p:cNvPr>
          <p:cNvSpPr/>
          <p:nvPr/>
        </p:nvSpPr>
        <p:spPr>
          <a:xfrm>
            <a:off x="6945631" y="2484230"/>
            <a:ext cx="2948268" cy="2196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44F3DA-C483-2E72-D01E-6E274B93017D}"/>
              </a:ext>
            </a:extLst>
          </p:cNvPr>
          <p:cNvSpPr/>
          <p:nvPr/>
        </p:nvSpPr>
        <p:spPr>
          <a:xfrm>
            <a:off x="8736017" y="58743"/>
            <a:ext cx="2948268" cy="2196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F3B283-FFE0-4790-9689-59236923753C}"/>
              </a:ext>
            </a:extLst>
          </p:cNvPr>
          <p:cNvSpPr/>
          <p:nvPr/>
        </p:nvSpPr>
        <p:spPr>
          <a:xfrm>
            <a:off x="5097183" y="58743"/>
            <a:ext cx="2948268" cy="21967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FDA1B-7ADD-45A9-930B-8F2BFE7C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528" y="4842776"/>
            <a:ext cx="9066826" cy="1283197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Hometown: Green Lake, Wisconsin</a:t>
            </a:r>
            <a:br>
              <a:rPr lang="en-US" sz="3000" dirty="0"/>
            </a:br>
            <a:r>
              <a:rPr lang="en-US" sz="3000" dirty="0"/>
              <a:t>Undergrad Degree: UW-Madison Mechanical Engineering</a:t>
            </a:r>
            <a:br>
              <a:rPr lang="en-US" sz="3000" dirty="0"/>
            </a:br>
            <a:r>
              <a:rPr lang="en-US" sz="3000" dirty="0"/>
              <a:t>Activities: Fishing, Tennis, Volleyball, Cooking, Downhill Skiing.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6ADAE-AF25-48C9-99E7-E8FF6239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Personal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D404C-3BC9-4588-9E9B-43ADA61EB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4027714" cy="45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509633-AE3D-4F32-89A6-6EAA35A12B72}"/>
              </a:ext>
            </a:extLst>
          </p:cNvPr>
          <p:cNvGrpSpPr/>
          <p:nvPr/>
        </p:nvGrpSpPr>
        <p:grpSpPr>
          <a:xfrm>
            <a:off x="676328" y="756905"/>
            <a:ext cx="4291130" cy="4111051"/>
            <a:chOff x="6738258" y="747758"/>
            <a:chExt cx="5095480" cy="465155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9402FD3-78C3-4408-8A50-0363FD04A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258" y="747758"/>
              <a:ext cx="5095480" cy="460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F53889-57C3-412F-9681-7E8FA84F0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09014" y="5184807"/>
              <a:ext cx="1124792" cy="1692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A447A1-AE31-46A9-8E67-9CAC019E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16237" y="5269440"/>
              <a:ext cx="717501" cy="129874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9D00A12-648E-46BB-907C-75E28418DEEE}"/>
              </a:ext>
            </a:extLst>
          </p:cNvPr>
          <p:cNvSpPr/>
          <p:nvPr/>
        </p:nvSpPr>
        <p:spPr>
          <a:xfrm>
            <a:off x="3272077" y="3508851"/>
            <a:ext cx="300433" cy="284639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3562FA70-F7E6-4C1C-B19A-906021A8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92" y="94725"/>
            <a:ext cx="2888850" cy="2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C625F1C-F064-4A8E-8334-D7374E5773D7}"/>
              </a:ext>
            </a:extLst>
          </p:cNvPr>
          <p:cNvCxnSpPr>
            <a:cxnSpLocks/>
            <a:stCxn id="18" idx="0"/>
            <a:endCxn id="1030" idx="1"/>
          </p:cNvCxnSpPr>
          <p:nvPr/>
        </p:nvCxnSpPr>
        <p:spPr>
          <a:xfrm rot="5400000" flipH="1" flipV="1">
            <a:off x="3099583" y="1481542"/>
            <a:ext cx="2350020" cy="1704598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40936F2A-9BBC-2C9D-3D79-15A93425E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1" b="13798"/>
          <a:stretch/>
        </p:blipFill>
        <p:spPr bwMode="auto">
          <a:xfrm>
            <a:off x="8765726" y="94725"/>
            <a:ext cx="2888850" cy="21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description available.">
            <a:extLst>
              <a:ext uri="{FF2B5EF4-FFF2-40B4-BE49-F238E27FC236}">
                <a16:creationId xmlns:a16="http://schemas.microsoft.com/office/drawing/2014/main" id="{FD4A161F-DC5F-8991-9D66-EE7BF8E1F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"/>
          <a:stretch/>
        </p:blipFill>
        <p:spPr bwMode="auto">
          <a:xfrm>
            <a:off x="6975340" y="2519698"/>
            <a:ext cx="2888850" cy="2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391AD5-34A1-161F-7291-562104902A47}"/>
              </a:ext>
            </a:extLst>
          </p:cNvPr>
          <p:cNvSpPr txBox="1"/>
          <p:nvPr/>
        </p:nvSpPr>
        <p:spPr>
          <a:xfrm>
            <a:off x="5574114" y="2204365"/>
            <a:ext cx="1994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Early Morning - Green Lake, WI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822AB-2608-6048-12C5-6BC50911B589}"/>
              </a:ext>
            </a:extLst>
          </p:cNvPr>
          <p:cNvSpPr txBox="1"/>
          <p:nvPr/>
        </p:nvSpPr>
        <p:spPr>
          <a:xfrm>
            <a:off x="9091308" y="2227451"/>
            <a:ext cx="2237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Heliostat - Sandia National Lab, NM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47F7D0-6878-01BD-FF76-FE0F3D35A57E}"/>
              </a:ext>
            </a:extLst>
          </p:cNvPr>
          <p:cNvSpPr txBox="1"/>
          <p:nvPr/>
        </p:nvSpPr>
        <p:spPr>
          <a:xfrm>
            <a:off x="7056791" y="4619641"/>
            <a:ext cx="2725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Ice Fishing Trout – Ontario, Canada</a:t>
            </a:r>
          </a:p>
        </p:txBody>
      </p:sp>
    </p:spTree>
    <p:extLst>
      <p:ext uri="{BB962C8B-B14F-4D97-AF65-F5344CB8AC3E}">
        <p14:creationId xmlns:p14="http://schemas.microsoft.com/office/powerpoint/2010/main" val="399373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309199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SSRC Off-Design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0BFD5-D435-C402-8032-ED0253C46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46" y="4021333"/>
            <a:ext cx="11772507" cy="1745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C15774-81D3-4EBC-E38F-4C5DD58DBB55}"/>
              </a:ext>
            </a:extLst>
          </p:cNvPr>
          <p:cNvSpPr txBox="1"/>
          <p:nvPr/>
        </p:nvSpPr>
        <p:spPr>
          <a:xfrm>
            <a:off x="130574" y="849852"/>
            <a:ext cx="12276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On-design studies show SSRC power outputs with minimum of 477.1 to maximum 587.8 MW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‘charging’ and ‘discharging’ for on-design were done at 100%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‘charging’ on-design is limited to 190 kg/s of salt storage to TES by HTP exhaust temperature and mass flow restrictions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‘discharging’ on-design is 100 kg/s of excess steam to the SSRC and 525 kg/s of salt dispatch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/>
              <a:t>Off-design studies observe fractional range of SSRC power outputs from 477.1 to 587.8 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‘charging’ varies salt mass flow rate values from 10%-100%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[19 kg/s-190kg/s] </a:t>
            </a:r>
            <a:r>
              <a:rPr lang="en-US" dirty="0"/>
              <a:t>in 10% increments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‘discharging’ varies additional steam mass flow rate values from 10%-100%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[10 kg/s-100kg/s] </a:t>
            </a:r>
            <a:r>
              <a:rPr lang="en-US" dirty="0"/>
              <a:t>in 10% increments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‘discharging’ has above-design cases from 100%-441%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[100 kg/s-441kg/s] </a:t>
            </a:r>
            <a:r>
              <a:rPr lang="en-US" dirty="0"/>
              <a:t>of additional steam mass flow 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BB31C9-123C-8249-C746-C76386CEC57C}"/>
              </a:ext>
            </a:extLst>
          </p:cNvPr>
          <p:cNvSpPr txBox="1"/>
          <p:nvPr/>
        </p:nvSpPr>
        <p:spPr>
          <a:xfrm>
            <a:off x="1535624" y="5732052"/>
            <a:ext cx="912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‘Discharging’ and ‘Charging’ modes of operation percentage case studies with associated salt and steam mass flow rates</a:t>
            </a:r>
          </a:p>
        </p:txBody>
      </p:sp>
    </p:spTree>
    <p:extLst>
      <p:ext uri="{BB962C8B-B14F-4D97-AF65-F5344CB8AC3E}">
        <p14:creationId xmlns:p14="http://schemas.microsoft.com/office/powerpoint/2010/main" val="154396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35AB4-0CBC-2A56-AB6F-BC56474341E0}"/>
                  </a:ext>
                </a:extLst>
              </p:cNvPr>
              <p:cNvSpPr txBox="1"/>
              <p:nvPr/>
            </p:nvSpPr>
            <p:spPr>
              <a:xfrm>
                <a:off x="259236" y="735291"/>
                <a:ext cx="11759939" cy="481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Conductance (UA) for FWH: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Area (A) is assumed to remain constant with convective heat transfer coefficients (</a:t>
                </a:r>
                <a:r>
                  <a:rPr lang="en-US" i="1" dirty="0"/>
                  <a:t>h</a:t>
                </a:r>
                <a:r>
                  <a:rPr lang="en-US" dirty="0"/>
                  <a:t>) change with variable mass flow rates in FWHs during SSRC three modes of operation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FWH UA power law scaling technique from </a:t>
                </a:r>
                <a:r>
                  <a:rPr lang="en-US" dirty="0" err="1"/>
                  <a:t>Patnode</a:t>
                </a:r>
                <a:r>
                  <a:rPr lang="en-US" dirty="0"/>
                  <a:t> 2006 thesis: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UA</a:t>
                </a:r>
                <a:r>
                  <a:rPr lang="en-US" baseline="-25000" dirty="0"/>
                  <a:t>REF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𝑅𝐸𝐹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𝑅𝐸𝐹</m:t>
                        </m:r>
                      </m:sub>
                    </m:sSub>
                  </m:oMath>
                </a14:m>
                <a:r>
                  <a:rPr lang="en-US" dirty="0"/>
                  <a:t> reference values set from ‘discharging’ on-design mode of operation with TTD = 3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𝐹𝑊𝐻</m:t>
                        </m:r>
                      </m:sub>
                    </m:sSub>
                  </m:oMath>
                </a14:m>
                <a:r>
                  <a:rPr lang="en-US" dirty="0"/>
                  <a:t> = 5.55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F35AB4-0CBC-2A56-AB6F-BC5647434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6" y="735291"/>
                <a:ext cx="11759939" cy="4813497"/>
              </a:xfrm>
              <a:prstGeom prst="rect">
                <a:avLst/>
              </a:prstGeom>
              <a:blipFill>
                <a:blip r:embed="rId9"/>
                <a:stretch>
                  <a:fillRect l="-363" t="-76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8851"/>
          <a:stretch/>
        </p:blipFill>
        <p:spPr>
          <a:xfrm>
            <a:off x="1" y="566056"/>
            <a:ext cx="3479799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SSRC FWH Scaling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5A6213-474F-91CB-5AD7-0A51F33C4121}"/>
                  </a:ext>
                </a:extLst>
              </p:cNvPr>
              <p:cNvSpPr txBox="1"/>
              <p:nvPr/>
            </p:nvSpPr>
            <p:spPr>
              <a:xfrm>
                <a:off x="2568845" y="3138271"/>
                <a:ext cx="6847772" cy="79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𝐹𝑊𝐻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𝑅𝐸𝐹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𝐹𝑊𝐻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𝐹𝑊𝐻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𝑅𝐸𝐹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𝑅𝐸𝐹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𝑅𝐸𝐹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𝑅𝐸𝐹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𝐹𝑊𝐻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𝐹𝑊𝐻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0.8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5A6213-474F-91CB-5AD7-0A51F33C4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45" y="3138271"/>
                <a:ext cx="6847772" cy="798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BBF33E8-0258-FA4E-9D18-5FA98B09F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186088"/>
              </p:ext>
            </p:extLst>
          </p:nvPr>
        </p:nvGraphicFramePr>
        <p:xfrm>
          <a:off x="5202238" y="3368675"/>
          <a:ext cx="1785937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15" imgW="1785828" imgH="118792" progId="MSGraph.Chart.8">
                  <p:embed followColorScheme="full"/>
                </p:oleObj>
              </mc:Choice>
              <mc:Fallback>
                <p:oleObj name="Chart" r:id="rId15" imgW="1785828" imgH="118792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02238" y="3368675"/>
                        <a:ext cx="1785937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7A0F0D-9E10-87EA-C5A5-860205AE3EA6}"/>
                  </a:ext>
                </a:extLst>
              </p:cNvPr>
              <p:cNvSpPr txBox="1"/>
              <p:nvPr/>
            </p:nvSpPr>
            <p:spPr>
              <a:xfrm>
                <a:off x="2568845" y="1114709"/>
                <a:ext cx="6344458" cy="6305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𝑈𝐴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7A0F0D-9E10-87EA-C5A5-860205AE3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845" y="1114709"/>
                <a:ext cx="6344458" cy="630557"/>
              </a:xfrm>
              <a:prstGeom prst="rect">
                <a:avLst/>
              </a:prstGeom>
              <a:blipFill>
                <a:blip r:embed="rId17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6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hart, calendar&#10;&#10;Description automatically generated">
            <a:extLst>
              <a:ext uri="{FF2B5EF4-FFF2-40B4-BE49-F238E27FC236}">
                <a16:creationId xmlns:a16="http://schemas.microsoft.com/office/drawing/2014/main" id="{7256116C-99A7-CD35-8549-2CBD8312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40" y="2484767"/>
            <a:ext cx="5635415" cy="349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362778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Results: Off-Design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BC660ED0-6298-F5AE-464E-264485B1CD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1" y="2424795"/>
            <a:ext cx="5755640" cy="3491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37027E-F633-B976-62B2-413DDEAD9EC1}"/>
              </a:ext>
            </a:extLst>
          </p:cNvPr>
          <p:cNvSpPr txBox="1"/>
          <p:nvPr/>
        </p:nvSpPr>
        <p:spPr>
          <a:xfrm>
            <a:off x="172721" y="611775"/>
            <a:ext cx="10708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‘Charging’ 10%-100% cases: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Generation power of HPT, LPT and IPT decrease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Increases steam mass flow from HPT exhaust, reducing available mass flow for subsequent turbines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UA values for FWHs A-F decrease by marginal amount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Small changes in mass flows through FWHs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FWH G UA value is increasing due to largest changes in mass flow for salt storage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4F6B1-BB2A-26F2-C2DE-F9E2A174C090}"/>
              </a:ext>
            </a:extLst>
          </p:cNvPr>
          <p:cNvSpPr txBox="1"/>
          <p:nvPr/>
        </p:nvSpPr>
        <p:spPr>
          <a:xfrm>
            <a:off x="984800" y="5998237"/>
            <a:ext cx="10963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FWH UA (left) and HPT, IPT, LPT, and total turbine generation (right) as a function of 10%-100% ‘charging’ salt mass flow percentage case studies </a:t>
            </a:r>
          </a:p>
        </p:txBody>
      </p:sp>
    </p:spTree>
    <p:extLst>
      <p:ext uri="{BB962C8B-B14F-4D97-AF65-F5344CB8AC3E}">
        <p14:creationId xmlns:p14="http://schemas.microsoft.com/office/powerpoint/2010/main" val="1489449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AC1CD717-E730-077F-DA83-60BADF7E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28" y="2611493"/>
            <a:ext cx="5355398" cy="332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362778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Results: Off-Design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8B14B-B5B2-654D-D23C-F4E0CF877D19}"/>
              </a:ext>
            </a:extLst>
          </p:cNvPr>
          <p:cNvSpPr txBox="1"/>
          <p:nvPr/>
        </p:nvSpPr>
        <p:spPr>
          <a:xfrm>
            <a:off x="50440" y="5977613"/>
            <a:ext cx="1209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FWH UA (left) and HPT, IPT, LPT, and total turbine generation (right) as a function of 10%-441% ‘discharging’ additional steam mass flow percentage case studies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5EB5A5-6113-9835-D609-6753F4616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74" y="2518799"/>
            <a:ext cx="5745903" cy="34178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4408B3-0B13-718D-9DC9-8707E0001F0D}"/>
              </a:ext>
            </a:extLst>
          </p:cNvPr>
          <p:cNvSpPr txBox="1"/>
          <p:nvPr/>
        </p:nvSpPr>
        <p:spPr>
          <a:xfrm>
            <a:off x="162560" y="652788"/>
            <a:ext cx="116179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‘Discharging’ 10%-441% cases: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FWHs increase mass flow while remaining at constant size, increasing the UA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Mass flow injected prior to IPT increasing power generation of subsequent turbines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FWH G is the lowest UA value due to turbine exhaust supercritical operation and higher capacitance ratio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UA is driven to higher values in FWHs A-F by pinch point</a:t>
            </a:r>
          </a:p>
        </p:txBody>
      </p:sp>
    </p:spTree>
    <p:extLst>
      <p:ext uri="{BB962C8B-B14F-4D97-AF65-F5344CB8AC3E}">
        <p14:creationId xmlns:p14="http://schemas.microsoft.com/office/powerpoint/2010/main" val="148013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84100B9-AA67-CEF0-422D-E876D6FFC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67" y="1512918"/>
            <a:ext cx="9216533" cy="4545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6"/>
            <a:ext cx="362778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Results: Off-Design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3B124A9-B7F3-2648-0307-B9DFC46C6639}"/>
              </a:ext>
            </a:extLst>
          </p:cNvPr>
          <p:cNvSpPr/>
          <p:nvPr/>
        </p:nvSpPr>
        <p:spPr>
          <a:xfrm rot="5400000">
            <a:off x="3137905" y="872828"/>
            <a:ext cx="204987" cy="1280178"/>
          </a:xfrm>
          <a:prstGeom prst="leftBrace">
            <a:avLst>
              <a:gd name="adj1" fmla="val 19892"/>
              <a:gd name="adj2" fmla="val 7115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8B8C9089-2EC2-F463-D50B-B9AC0DB25C69}"/>
              </a:ext>
            </a:extLst>
          </p:cNvPr>
          <p:cNvSpPr/>
          <p:nvPr/>
        </p:nvSpPr>
        <p:spPr>
          <a:xfrm rot="5400000">
            <a:off x="7122445" y="-1550419"/>
            <a:ext cx="206343" cy="6128032"/>
          </a:xfrm>
          <a:prstGeom prst="leftBrace">
            <a:avLst>
              <a:gd name="adj1" fmla="val 34560"/>
              <a:gd name="adj2" fmla="val 480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E9850F-4DD3-5042-47BB-1F48198973E0}"/>
              </a:ext>
            </a:extLst>
          </p:cNvPr>
          <p:cNvCxnSpPr>
            <a:cxnSpLocks/>
          </p:cNvCxnSpPr>
          <p:nvPr/>
        </p:nvCxnSpPr>
        <p:spPr>
          <a:xfrm>
            <a:off x="4003627" y="1008581"/>
            <a:ext cx="0" cy="590853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49EE94-AA4A-7E33-44F2-6A8EBBE6806F}"/>
              </a:ext>
            </a:extLst>
          </p:cNvPr>
          <p:cNvSpPr txBox="1"/>
          <p:nvPr/>
        </p:nvSpPr>
        <p:spPr>
          <a:xfrm>
            <a:off x="6251270" y="1092340"/>
            <a:ext cx="260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10%-441% ‘discharging’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83E374-3A19-F0C0-A276-386FD09A847C}"/>
              </a:ext>
            </a:extLst>
          </p:cNvPr>
          <p:cNvSpPr txBox="1"/>
          <p:nvPr/>
        </p:nvSpPr>
        <p:spPr>
          <a:xfrm>
            <a:off x="1755985" y="1069560"/>
            <a:ext cx="2609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100%-10% ‘charging’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05DAFF-08F3-00E0-3BBD-6949B73CF25F}"/>
              </a:ext>
            </a:extLst>
          </p:cNvPr>
          <p:cNvSpPr txBox="1"/>
          <p:nvPr/>
        </p:nvSpPr>
        <p:spPr>
          <a:xfrm>
            <a:off x="3473775" y="685801"/>
            <a:ext cx="107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‘off’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52428-62AC-3520-7F09-44CD1FD86C94}"/>
              </a:ext>
            </a:extLst>
          </p:cNvPr>
          <p:cNvSpPr txBox="1"/>
          <p:nvPr/>
        </p:nvSpPr>
        <p:spPr>
          <a:xfrm>
            <a:off x="1356004" y="6014072"/>
            <a:ext cx="1021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*‘Discharging’ percentage case based on additional steam mass flow while ‘Charging’ percentage case done on salt mass flow rate*</a:t>
            </a:r>
          </a:p>
        </p:txBody>
      </p:sp>
    </p:spTree>
    <p:extLst>
      <p:ext uri="{BB962C8B-B14F-4D97-AF65-F5344CB8AC3E}">
        <p14:creationId xmlns:p14="http://schemas.microsoft.com/office/powerpoint/2010/main" val="110990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3124985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Future Research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E3FC62E-8ACF-6488-6316-148F2FE95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9" y="1311357"/>
            <a:ext cx="9868882" cy="43484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FFD3B8-D550-3BFE-9120-439BCB8DA793}"/>
              </a:ext>
            </a:extLst>
          </p:cNvPr>
          <p:cNvSpPr txBox="1"/>
          <p:nvPr/>
        </p:nvSpPr>
        <p:spPr>
          <a:xfrm>
            <a:off x="0" y="6388040"/>
            <a:ext cx="8632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IES graphic from: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Soto, Gabriel J, Una Baker, Brian White, Ben Lindley, and Mike Wagner. 2021. Modeling a lead-cooled fast reactor with thermal energy storage using optimal dispatch and SAM. Transactions of the American Nuclear Society 125(2116).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446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E5D0A-3203-4B4D-B2FE-5D0E2150D303}"/>
              </a:ext>
            </a:extLst>
          </p:cNvPr>
          <p:cNvSpPr txBox="1"/>
          <p:nvPr/>
        </p:nvSpPr>
        <p:spPr>
          <a:xfrm>
            <a:off x="222059" y="1013096"/>
            <a:ext cx="117478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Coupling the CSP and LFR into SSRC allows for the LFR to maintain full capacity operation load-following via the CSP thermal energy storage: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‘Charging’ – salt storage rate up to 190 kg/s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Reduces power generation by 30.9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‘Discharging’ – additional steam mass flow of 100 kg/s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Increases power generation by 79.8 MW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Off-design and above-design cases display SSRC flexibility to grid demand with associated efficiency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10%-100% ‘charging’ – incremental decreases in power from 508 - 477.1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10%-100% ‘discharging’ – incremental increases in power from 508 – 587.8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100%-441% ‘discharging’ above-design – increase in power from 587.8 – 863.8 MW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738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490EF-83D2-4D3D-B13F-A981E1003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8383" y="2958301"/>
            <a:ext cx="4775233" cy="941398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chemeClr val="bg1">
                    <a:lumMod val="9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458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EE3F811-7BDE-2656-04C0-ECEFD9DDB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177" y="87427"/>
            <a:ext cx="8298382" cy="6147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A7116-BD5D-0381-8DBE-31F93240A3D5}"/>
              </a:ext>
            </a:extLst>
          </p:cNvPr>
          <p:cNvSpPr txBox="1"/>
          <p:nvPr/>
        </p:nvSpPr>
        <p:spPr>
          <a:xfrm>
            <a:off x="106261" y="716165"/>
            <a:ext cx="364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‘Off’ mode of operation T-s diagram showing moisture separation in turbines</a:t>
            </a:r>
          </a:p>
        </p:txBody>
      </p:sp>
    </p:spTree>
    <p:extLst>
      <p:ext uri="{BB962C8B-B14F-4D97-AF65-F5344CB8AC3E}">
        <p14:creationId xmlns:p14="http://schemas.microsoft.com/office/powerpoint/2010/main" val="402516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A7116-BD5D-0381-8DBE-31F93240A3D5}"/>
              </a:ext>
            </a:extLst>
          </p:cNvPr>
          <p:cNvSpPr txBox="1"/>
          <p:nvPr/>
        </p:nvSpPr>
        <p:spPr>
          <a:xfrm>
            <a:off x="106261" y="716165"/>
            <a:ext cx="48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‘Charging’ 10% - 100% FWH heat transfer rates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5060E03-32AF-FB8A-733E-3A69F61B6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08" y="1182799"/>
            <a:ext cx="8001961" cy="49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7"/>
            <a:ext cx="6825005" cy="4668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2063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Integrated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9CF30-85A9-4223-B31B-BD9E03B2C6B5}"/>
              </a:ext>
            </a:extLst>
          </p:cNvPr>
          <p:cNvSpPr txBox="1"/>
          <p:nvPr/>
        </p:nvSpPr>
        <p:spPr>
          <a:xfrm>
            <a:off x="59489" y="685801"/>
            <a:ext cx="7059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Combines technologies in a logical sense: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waste heat from one process in another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Coupling power cycles to offset drawbacks of each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Intermittency of solar and wind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Non-load following nuclear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Energy storage needs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03E8DEF-3334-7B56-F652-37430B31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06" y="1799673"/>
            <a:ext cx="5307505" cy="36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CFAD2F-9C12-8379-C8F2-F9B2ADD99A27}"/>
              </a:ext>
            </a:extLst>
          </p:cNvPr>
          <p:cNvSpPr txBox="1"/>
          <p:nvPr/>
        </p:nvSpPr>
        <p:spPr>
          <a:xfrm>
            <a:off x="0" y="6405331"/>
            <a:ext cx="1124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Integrated technology illustration from:</a:t>
            </a:r>
          </a:p>
          <a:p>
            <a:r>
              <a:rPr lang="en-US" sz="1000" dirty="0">
                <a:solidFill>
                  <a:schemeClr val="bg1"/>
                </a:solidFill>
              </a:rPr>
              <a:t>https://www.powerengineeringint.com/renewables/greece-to-expand-renewables-deployment-with-e2-27bn-aid/ </a:t>
            </a:r>
          </a:p>
        </p:txBody>
      </p:sp>
    </p:spTree>
    <p:extLst>
      <p:ext uri="{BB962C8B-B14F-4D97-AF65-F5344CB8AC3E}">
        <p14:creationId xmlns:p14="http://schemas.microsoft.com/office/powerpoint/2010/main" val="2436648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A7116-BD5D-0381-8DBE-31F93240A3D5}"/>
              </a:ext>
            </a:extLst>
          </p:cNvPr>
          <p:cNvSpPr txBox="1"/>
          <p:nvPr/>
        </p:nvSpPr>
        <p:spPr>
          <a:xfrm>
            <a:off x="106261" y="716165"/>
            <a:ext cx="48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‘Discharging’ 10% - 441% FWH heat transfer rates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5B4F99B-2B45-3AEE-FC1C-7225AF280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7" y="1188147"/>
            <a:ext cx="9031771" cy="50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10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7F7F795F-CF37-DB37-1037-0DA082A15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660"/>
            <a:ext cx="12192000" cy="42986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A19463-151D-2D26-D535-AAB8AA68D656}"/>
              </a:ext>
            </a:extLst>
          </p:cNvPr>
          <p:cNvSpPr txBox="1"/>
          <p:nvPr/>
        </p:nvSpPr>
        <p:spPr>
          <a:xfrm>
            <a:off x="372358" y="854660"/>
            <a:ext cx="8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‘Off’ mode of operation diagram</a:t>
            </a:r>
          </a:p>
        </p:txBody>
      </p:sp>
    </p:spTree>
    <p:extLst>
      <p:ext uri="{BB962C8B-B14F-4D97-AF65-F5344CB8AC3E}">
        <p14:creationId xmlns:p14="http://schemas.microsoft.com/office/powerpoint/2010/main" val="369290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19463-151D-2D26-D535-AAB8AA68D656}"/>
              </a:ext>
            </a:extLst>
          </p:cNvPr>
          <p:cNvSpPr txBox="1"/>
          <p:nvPr/>
        </p:nvSpPr>
        <p:spPr>
          <a:xfrm>
            <a:off x="372358" y="854660"/>
            <a:ext cx="8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‘charging’ mode of operation SSRC diagram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DB3F3FF-76CF-0C70-77F0-7A707AD66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424"/>
            <a:ext cx="12192000" cy="42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8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19463-151D-2D26-D535-AAB8AA68D656}"/>
              </a:ext>
            </a:extLst>
          </p:cNvPr>
          <p:cNvSpPr txBox="1"/>
          <p:nvPr/>
        </p:nvSpPr>
        <p:spPr>
          <a:xfrm>
            <a:off x="372358" y="854660"/>
            <a:ext cx="8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‘charging’ mode of operation CSP diagram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182B391C-419D-AC86-6AB3-D01443A68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03" y="1310120"/>
            <a:ext cx="9003841" cy="52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2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19463-151D-2D26-D535-AAB8AA68D656}"/>
              </a:ext>
            </a:extLst>
          </p:cNvPr>
          <p:cNvSpPr txBox="1"/>
          <p:nvPr/>
        </p:nvSpPr>
        <p:spPr>
          <a:xfrm>
            <a:off x="372358" y="854660"/>
            <a:ext cx="8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‘discharging’ mode of operation SSRC diagram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D08923F-4CA9-2652-F626-0E7DC2D6A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570"/>
            <a:ext cx="12192000" cy="43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84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1" y="566056"/>
            <a:ext cx="2002970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41964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Extra Slides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19463-151D-2D26-D535-AAB8AA68D656}"/>
              </a:ext>
            </a:extLst>
          </p:cNvPr>
          <p:cNvSpPr txBox="1"/>
          <p:nvPr/>
        </p:nvSpPr>
        <p:spPr>
          <a:xfrm>
            <a:off x="372358" y="854660"/>
            <a:ext cx="8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‘discharging’ mode of operation CSP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46BCE5C-5389-3BD8-EB4D-F63FEA32C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58" y="1177830"/>
            <a:ext cx="8730710" cy="5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1" y="566057"/>
            <a:ext cx="6821258" cy="4668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206343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Integrated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9CF30-85A9-4223-B31B-BD9E03B2C6B5}"/>
              </a:ext>
            </a:extLst>
          </p:cNvPr>
          <p:cNvSpPr txBox="1"/>
          <p:nvPr/>
        </p:nvSpPr>
        <p:spPr>
          <a:xfrm>
            <a:off x="59489" y="685801"/>
            <a:ext cx="676177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Combines technologies in a logical sense: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waste heat from one process in another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Coupling power cycles to offset drawbacks of each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Intermittency of solar and wind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Non-load following nuclear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Energy storage needs</a:t>
            </a:r>
          </a:p>
          <a:p>
            <a:pPr lvl="2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Integrating Concentrating Solar Power Tower (CSP) and Lead-Cooled Fast Reactor (LFR):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Increases dispatchability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LFR as base load with thermal energy storage (TES) load following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Solar irradiance variable on weather and time of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LFR and CSP share 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03E8DEF-3334-7B56-F652-37430B31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06" y="1799673"/>
            <a:ext cx="5307505" cy="36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5DC513-3CA1-17CA-EF49-ED55EF4D084E}"/>
              </a:ext>
            </a:extLst>
          </p:cNvPr>
          <p:cNvSpPr/>
          <p:nvPr/>
        </p:nvSpPr>
        <p:spPr>
          <a:xfrm>
            <a:off x="10209229" y="1871221"/>
            <a:ext cx="1640264" cy="10133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25AA33-5796-42E3-CE06-9A8360DF15C9}"/>
              </a:ext>
            </a:extLst>
          </p:cNvPr>
          <p:cNvSpPr/>
          <p:nvPr/>
        </p:nvSpPr>
        <p:spPr>
          <a:xfrm>
            <a:off x="6962356" y="2978905"/>
            <a:ext cx="1744539" cy="1379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F3368E-83CA-0ED7-EBD3-058180964720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8733955" y="2736196"/>
            <a:ext cx="1715485" cy="982911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40077F-04A4-F577-0DCD-55B0134D11C5}"/>
              </a:ext>
            </a:extLst>
          </p:cNvPr>
          <p:cNvCxnSpPr>
            <a:cxnSpLocks/>
          </p:cNvCxnSpPr>
          <p:nvPr/>
        </p:nvCxnSpPr>
        <p:spPr>
          <a:xfrm flipH="1">
            <a:off x="8471526" y="3595834"/>
            <a:ext cx="2095330" cy="12371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E1B517-7371-8460-A670-B999BAA05E66}"/>
              </a:ext>
            </a:extLst>
          </p:cNvPr>
          <p:cNvCxnSpPr>
            <a:cxnSpLocks/>
          </p:cNvCxnSpPr>
          <p:nvPr/>
        </p:nvCxnSpPr>
        <p:spPr>
          <a:xfrm>
            <a:off x="9726263" y="3142693"/>
            <a:ext cx="840593" cy="4739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9ECD8A7-C9D2-A8E4-7919-38ADDC7E063C}"/>
              </a:ext>
            </a:extLst>
          </p:cNvPr>
          <p:cNvSpPr txBox="1"/>
          <p:nvPr/>
        </p:nvSpPr>
        <p:spPr>
          <a:xfrm>
            <a:off x="0" y="6405331"/>
            <a:ext cx="11241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Integrated technology illustration from:</a:t>
            </a:r>
          </a:p>
          <a:p>
            <a:r>
              <a:rPr lang="en-US" sz="1000" dirty="0">
                <a:solidFill>
                  <a:schemeClr val="bg1"/>
                </a:solidFill>
              </a:rPr>
              <a:t>https://www.powerengineeringint.com/renewables/greece-to-expand-renewables-deployment-with-e2-27bn-aid/ </a:t>
            </a:r>
          </a:p>
        </p:txBody>
      </p:sp>
    </p:spTree>
    <p:extLst>
      <p:ext uri="{BB962C8B-B14F-4D97-AF65-F5344CB8AC3E}">
        <p14:creationId xmlns:p14="http://schemas.microsoft.com/office/powerpoint/2010/main" val="401067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4B4A3DA-F373-235F-63AD-1CCDBE681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48" y="3434178"/>
            <a:ext cx="5805893" cy="2552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51"/>
          <a:stretch/>
        </p:blipFill>
        <p:spPr>
          <a:xfrm>
            <a:off x="-1" y="566055"/>
            <a:ext cx="8930777" cy="4571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8930777" cy="685800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Concentrating Solar Power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9CF30-85A9-4223-B31B-BD9E03B2C6B5}"/>
              </a:ext>
            </a:extLst>
          </p:cNvPr>
          <p:cNvSpPr txBox="1"/>
          <p:nvPr/>
        </p:nvSpPr>
        <p:spPr>
          <a:xfrm>
            <a:off x="-52241" y="611774"/>
            <a:ext cx="668131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Heat Transfer Fluid: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Solar Salt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60% Sodium Nitrate (NaNO</a:t>
            </a:r>
            <a:r>
              <a:rPr lang="en-US" sz="1600" baseline="-25000" dirty="0"/>
              <a:t>3</a:t>
            </a:r>
            <a:r>
              <a:rPr lang="en-US" sz="1600" dirty="0"/>
              <a:t>) and 40% Potassium Nitrate (KNO</a:t>
            </a:r>
            <a:r>
              <a:rPr lang="en-US" sz="1600" baseline="-25000" dirty="0"/>
              <a:t>3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Thermal Energy Storage (TES):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Hot storage at 560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Cold Storage at 350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Water-to-Salt (W2S) heat exchanger transfers heat from steam-Rankine for storage in hot storage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Salt-to-Water (S2W) heat exchanger transfers heat from hot storage tank to steam-Rankine increasing steam mass flow and power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Receiver power is 750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Dependent on time of day and weather conditions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7AC0B-DF78-4DD8-E31E-A69C3838E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4054" y="611774"/>
            <a:ext cx="4130072" cy="26561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407F09-CAF6-85A6-CA91-16E1B2B82EC2}"/>
              </a:ext>
            </a:extLst>
          </p:cNvPr>
          <p:cNvSpPr txBox="1"/>
          <p:nvPr/>
        </p:nvSpPr>
        <p:spPr>
          <a:xfrm>
            <a:off x="7905186" y="3130704"/>
            <a:ext cx="298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CSP salt cycle diagram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916DE2-53C9-7142-D2A9-E16E60E93E80}"/>
              </a:ext>
            </a:extLst>
          </p:cNvPr>
          <p:cNvSpPr txBox="1"/>
          <p:nvPr/>
        </p:nvSpPr>
        <p:spPr>
          <a:xfrm>
            <a:off x="7720390" y="5938449"/>
            <a:ext cx="298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CSP plant visual diagram</a:t>
            </a:r>
          </a:p>
        </p:txBody>
      </p:sp>
    </p:spTree>
    <p:extLst>
      <p:ext uri="{BB962C8B-B14F-4D97-AF65-F5344CB8AC3E}">
        <p14:creationId xmlns:p14="http://schemas.microsoft.com/office/powerpoint/2010/main" val="185046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995B540-2E83-751E-5194-290222538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35" y="1534270"/>
            <a:ext cx="6965087" cy="3664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64847-F22B-4539-9C97-B4AF341E2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51"/>
          <a:stretch/>
        </p:blipFill>
        <p:spPr>
          <a:xfrm>
            <a:off x="0" y="566056"/>
            <a:ext cx="7402285" cy="4571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3CC8B0F-6669-480A-8E5C-4ABB630E4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7527471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Lead-Cooled Fast Reactor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FD6E9-4203-4C5B-90DB-7A6A9F1360BE}"/>
              </a:ext>
            </a:extLst>
          </p:cNvPr>
          <p:cNvSpPr txBox="1"/>
          <p:nvPr/>
        </p:nvSpPr>
        <p:spPr>
          <a:xfrm>
            <a:off x="44940" y="1087199"/>
            <a:ext cx="507739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Fission chain reaction sustained by fast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 Transfer Fluid: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Liquid lead is primary coolant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Circulated through LFR exchanging heat from the core to power cycle via heat exchangers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Operating Temperatures: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Steam Outlet is 632 </a:t>
            </a:r>
            <a:r>
              <a:rPr lang="en-US" sz="2200" baseline="30000" dirty="0" err="1"/>
              <a:t>o</a:t>
            </a:r>
            <a:r>
              <a:rPr lang="en-US" sz="2200" dirty="0" err="1"/>
              <a:t>C</a:t>
            </a: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Steam Inlet is 340 </a:t>
            </a:r>
            <a:r>
              <a:rPr lang="en-US" sz="2200" baseline="30000" dirty="0" err="1"/>
              <a:t>o</a:t>
            </a:r>
            <a:r>
              <a:rPr lang="en-US" sz="2200" dirty="0" err="1"/>
              <a:t>C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Input is 950 MW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Values provided by Westinghouse Electric Company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6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6"/>
            <a:ext cx="9005741" cy="510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"/>
            <a:ext cx="9209989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Background – Supercritical Steam-Rankine Cycle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F1550-8361-47D7-8D5C-32E77A180052}"/>
              </a:ext>
            </a:extLst>
          </p:cNvPr>
          <p:cNvSpPr txBox="1"/>
          <p:nvPr/>
        </p:nvSpPr>
        <p:spPr>
          <a:xfrm>
            <a:off x="36433" y="672676"/>
            <a:ext cx="110554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Supercritical Steam-Rankine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~6% higher efficiencies than subcritical steam-Rankine on average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Typically need reheat to ensure high quality steam in LP turbine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Quality &lt;90% water droplets lead to flow accelerated corrosion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Simple Steam Rankine Cycle with T-s diagrams: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4099741-F3DC-BC73-C9BF-26FB2CB4A24B}"/>
              </a:ext>
            </a:extLst>
          </p:cNvPr>
          <p:cNvGrpSpPr/>
          <p:nvPr/>
        </p:nvGrpSpPr>
        <p:grpSpPr>
          <a:xfrm>
            <a:off x="138033" y="2864460"/>
            <a:ext cx="12173162" cy="3164189"/>
            <a:chOff x="148193" y="3172966"/>
            <a:chExt cx="12173162" cy="3164189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A7468E89-4109-FA35-B29D-ED3EF567F5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01308" y="3417940"/>
              <a:ext cx="3058548" cy="2734056"/>
              <a:chOff x="2168249" y="1393569"/>
              <a:chExt cx="2790176" cy="2494159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12AA4E9-8AFC-198F-DD6B-BEB541471C0E}"/>
                  </a:ext>
                </a:extLst>
              </p:cNvPr>
              <p:cNvSpPr/>
              <p:nvPr/>
            </p:nvSpPr>
            <p:spPr>
              <a:xfrm>
                <a:off x="3806976" y="2371725"/>
                <a:ext cx="157329" cy="188856"/>
              </a:xfrm>
              <a:custGeom>
                <a:avLst/>
                <a:gdLst>
                  <a:gd name="connsiteX0" fmla="*/ 0 w 156210"/>
                  <a:gd name="connsiteY0" fmla="*/ 177165 h 177165"/>
                  <a:gd name="connsiteX1" fmla="*/ 80010 w 156210"/>
                  <a:gd name="connsiteY1" fmla="*/ 106680 h 177165"/>
                  <a:gd name="connsiteX2" fmla="*/ 156210 w 156210"/>
                  <a:gd name="connsiteY2" fmla="*/ 0 h 177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210" h="177165">
                    <a:moveTo>
                      <a:pt x="0" y="177165"/>
                    </a:moveTo>
                    <a:cubicBezTo>
                      <a:pt x="26987" y="156686"/>
                      <a:pt x="53975" y="136207"/>
                      <a:pt x="80010" y="106680"/>
                    </a:cubicBezTo>
                    <a:cubicBezTo>
                      <a:pt x="106045" y="77153"/>
                      <a:pt x="147320" y="8255"/>
                      <a:pt x="156210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C6D76B74-90E8-A1FB-BFE6-40FA70FA5794}"/>
                  </a:ext>
                </a:extLst>
              </p:cNvPr>
              <p:cNvCxnSpPr/>
              <p:nvPr/>
            </p:nvCxnSpPr>
            <p:spPr>
              <a:xfrm>
                <a:off x="2168249" y="3887728"/>
                <a:ext cx="279017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6D341A87-9208-90F1-6C1F-7A53BCC51F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8249" y="1393569"/>
                <a:ext cx="0" cy="24941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791F719F-BAAA-35FA-6FF1-895A362C5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8096" y="2563483"/>
                <a:ext cx="719999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9C63CF43-1AFB-9AC6-AD66-E4861C732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401" y="3083462"/>
                <a:ext cx="1189261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FFB0197-3EA3-E68F-8EA2-48C512175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7974" y="3737016"/>
                <a:ext cx="1779523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73634DBA-90C0-2983-F749-63BC883027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392" y="3385380"/>
                <a:ext cx="11282" cy="35163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ACC256A-94C3-8AB7-05BB-490BBA11C02E}"/>
                  </a:ext>
                </a:extLst>
              </p:cNvPr>
              <p:cNvSpPr/>
              <p:nvPr/>
            </p:nvSpPr>
            <p:spPr>
              <a:xfrm>
                <a:off x="3097266" y="2557342"/>
                <a:ext cx="45719" cy="526120"/>
              </a:xfrm>
              <a:custGeom>
                <a:avLst/>
                <a:gdLst>
                  <a:gd name="connsiteX0" fmla="*/ 0 w 176784"/>
                  <a:gd name="connsiteY0" fmla="*/ 0 h 829056"/>
                  <a:gd name="connsiteX1" fmla="*/ 60960 w 176784"/>
                  <a:gd name="connsiteY1" fmla="*/ 393192 h 829056"/>
                  <a:gd name="connsiteX2" fmla="*/ 176784 w 176784"/>
                  <a:gd name="connsiteY2" fmla="*/ 829056 h 82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784" h="829056">
                    <a:moveTo>
                      <a:pt x="0" y="0"/>
                    </a:moveTo>
                    <a:cubicBezTo>
                      <a:pt x="15748" y="127508"/>
                      <a:pt x="31496" y="255016"/>
                      <a:pt x="60960" y="393192"/>
                    </a:cubicBezTo>
                    <a:cubicBezTo>
                      <a:pt x="90424" y="531368"/>
                      <a:pt x="136144" y="751840"/>
                      <a:pt x="176784" y="829056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2B8E175-A033-45DC-2646-2C7BB5CF8746}"/>
                  </a:ext>
                </a:extLst>
              </p:cNvPr>
              <p:cNvSpPr/>
              <p:nvPr/>
            </p:nvSpPr>
            <p:spPr>
              <a:xfrm>
                <a:off x="2790020" y="3092638"/>
                <a:ext cx="112185" cy="641539"/>
              </a:xfrm>
              <a:custGeom>
                <a:avLst/>
                <a:gdLst>
                  <a:gd name="connsiteX0" fmla="*/ 0 w 155448"/>
                  <a:gd name="connsiteY0" fmla="*/ 0 h 697992"/>
                  <a:gd name="connsiteX1" fmla="*/ 60960 w 155448"/>
                  <a:gd name="connsiteY1" fmla="*/ 377952 h 697992"/>
                  <a:gd name="connsiteX2" fmla="*/ 155448 w 155448"/>
                  <a:gd name="connsiteY2" fmla="*/ 697992 h 69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48" h="697992">
                    <a:moveTo>
                      <a:pt x="0" y="0"/>
                    </a:moveTo>
                    <a:cubicBezTo>
                      <a:pt x="17526" y="130810"/>
                      <a:pt x="35052" y="261620"/>
                      <a:pt x="60960" y="377952"/>
                    </a:cubicBezTo>
                    <a:cubicBezTo>
                      <a:pt x="86868" y="494284"/>
                      <a:pt x="121158" y="596138"/>
                      <a:pt x="155448" y="697992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DB76806-10C8-AFC3-B03C-2F2F91D5415E}"/>
                  </a:ext>
                </a:extLst>
              </p:cNvPr>
              <p:cNvSpPr/>
              <p:nvPr/>
            </p:nvSpPr>
            <p:spPr>
              <a:xfrm>
                <a:off x="2359665" y="1776996"/>
                <a:ext cx="1620997" cy="1611537"/>
              </a:xfrm>
              <a:custGeom>
                <a:avLst/>
                <a:gdLst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092187 w 2554356"/>
                  <a:gd name="connsiteY5" fmla="*/ 561561 h 2539448"/>
                  <a:gd name="connsiteX6" fmla="*/ 2554356 w 2554356"/>
                  <a:gd name="connsiteY6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092187 w 2554356"/>
                  <a:gd name="connsiteY5" fmla="*/ 561561 h 2539448"/>
                  <a:gd name="connsiteX6" fmla="*/ 2554356 w 2554356"/>
                  <a:gd name="connsiteY6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236304 w 2554356"/>
                  <a:gd name="connsiteY5" fmla="*/ 506895 h 2539448"/>
                  <a:gd name="connsiteX6" fmla="*/ 2554356 w 2554356"/>
                  <a:gd name="connsiteY6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236304 w 2554356"/>
                  <a:gd name="connsiteY5" fmla="*/ 506895 h 2539448"/>
                  <a:gd name="connsiteX6" fmla="*/ 2554356 w 2554356"/>
                  <a:gd name="connsiteY6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236304 w 2554356"/>
                  <a:gd name="connsiteY5" fmla="*/ 506895 h 2539448"/>
                  <a:gd name="connsiteX6" fmla="*/ 2554356 w 2554356"/>
                  <a:gd name="connsiteY6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236304 w 2554356"/>
                  <a:gd name="connsiteY5" fmla="*/ 506895 h 2539448"/>
                  <a:gd name="connsiteX6" fmla="*/ 2554356 w 2554356"/>
                  <a:gd name="connsiteY6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779104 w 2554356"/>
                  <a:gd name="connsiteY4" fmla="*/ 606287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2221395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2221395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2221395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2221395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972917 w 2554356"/>
                  <a:gd name="connsiteY4" fmla="*/ 521804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1972917 w 2554356"/>
                  <a:gd name="connsiteY4" fmla="*/ 521804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346752 w 2554356"/>
                  <a:gd name="connsiteY3" fmla="*/ 780222 h 2539448"/>
                  <a:gd name="connsiteX4" fmla="*/ 2156791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639957 w 2554356"/>
                  <a:gd name="connsiteY3" fmla="*/ 611256 h 2539448"/>
                  <a:gd name="connsiteX4" fmla="*/ 2156791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639957 w 2554356"/>
                  <a:gd name="connsiteY3" fmla="*/ 611256 h 2539448"/>
                  <a:gd name="connsiteX4" fmla="*/ 2156791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156791 w 2554356"/>
                  <a:gd name="connsiteY4" fmla="*/ 501926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  <a:gd name="connsiteX0" fmla="*/ 0 w 2554356"/>
                  <a:gd name="connsiteY0" fmla="*/ 2539448 h 2539448"/>
                  <a:gd name="connsiteX1" fmla="*/ 327991 w 2554356"/>
                  <a:gd name="connsiteY1" fmla="*/ 2171700 h 2539448"/>
                  <a:gd name="connsiteX2" fmla="*/ 979004 w 2554356"/>
                  <a:gd name="connsiteY2" fmla="*/ 1262270 h 2539448"/>
                  <a:gd name="connsiteX3" fmla="*/ 1789044 w 2554356"/>
                  <a:gd name="connsiteY3" fmla="*/ 591378 h 2539448"/>
                  <a:gd name="connsiteX4" fmla="*/ 2300908 w 2554356"/>
                  <a:gd name="connsiteY4" fmla="*/ 442291 h 2539448"/>
                  <a:gd name="connsiteX5" fmla="*/ 2554356 w 2554356"/>
                  <a:gd name="connsiteY5" fmla="*/ 0 h 253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356" h="2539448">
                    <a:moveTo>
                      <a:pt x="0" y="2539448"/>
                    </a:moveTo>
                    <a:cubicBezTo>
                      <a:pt x="82412" y="2462005"/>
                      <a:pt x="164824" y="2404441"/>
                      <a:pt x="327991" y="2171700"/>
                    </a:cubicBezTo>
                    <a:cubicBezTo>
                      <a:pt x="491158" y="1938959"/>
                      <a:pt x="760343" y="1570384"/>
                      <a:pt x="979004" y="1262270"/>
                    </a:cubicBezTo>
                    <a:cubicBezTo>
                      <a:pt x="1197665" y="954156"/>
                      <a:pt x="1538909" y="598833"/>
                      <a:pt x="1789044" y="591378"/>
                    </a:cubicBezTo>
                    <a:cubicBezTo>
                      <a:pt x="2039179" y="583923"/>
                      <a:pt x="2252869" y="491159"/>
                      <a:pt x="2300908" y="442291"/>
                    </a:cubicBezTo>
                    <a:cubicBezTo>
                      <a:pt x="2348947" y="393423"/>
                      <a:pt x="2452480" y="354909"/>
                      <a:pt x="2554356" y="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11EDD5A-BA9F-2FBD-CEF6-9F8BE9DF9397}"/>
                  </a:ext>
                </a:extLst>
              </p:cNvPr>
              <p:cNvSpPr/>
              <p:nvPr/>
            </p:nvSpPr>
            <p:spPr>
              <a:xfrm>
                <a:off x="3962096" y="2902496"/>
                <a:ext cx="157329" cy="831685"/>
              </a:xfrm>
              <a:custGeom>
                <a:avLst/>
                <a:gdLst>
                  <a:gd name="connsiteX0" fmla="*/ 0 w 248478"/>
                  <a:gd name="connsiteY0" fmla="*/ 0 h 1272209"/>
                  <a:gd name="connsiteX1" fmla="*/ 49695 w 248478"/>
                  <a:gd name="connsiteY1" fmla="*/ 397565 h 1272209"/>
                  <a:gd name="connsiteX2" fmla="*/ 149087 w 248478"/>
                  <a:gd name="connsiteY2" fmla="*/ 879613 h 1272209"/>
                  <a:gd name="connsiteX3" fmla="*/ 248478 w 248478"/>
                  <a:gd name="connsiteY3" fmla="*/ 1272209 h 127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478" h="1272209">
                    <a:moveTo>
                      <a:pt x="0" y="0"/>
                    </a:moveTo>
                    <a:cubicBezTo>
                      <a:pt x="12423" y="125481"/>
                      <a:pt x="24847" y="250963"/>
                      <a:pt x="49695" y="397565"/>
                    </a:cubicBezTo>
                    <a:cubicBezTo>
                      <a:pt x="74543" y="544167"/>
                      <a:pt x="115957" y="733839"/>
                      <a:pt x="149087" y="879613"/>
                    </a:cubicBezTo>
                    <a:cubicBezTo>
                      <a:pt x="182218" y="1025387"/>
                      <a:pt x="248478" y="1272209"/>
                      <a:pt x="248478" y="1272209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F7648C3-67CA-FC9F-E444-79BF951425F4}"/>
                  </a:ext>
                </a:extLst>
              </p:cNvPr>
              <p:cNvSpPr/>
              <p:nvPr/>
            </p:nvSpPr>
            <p:spPr>
              <a:xfrm>
                <a:off x="3962096" y="1776996"/>
                <a:ext cx="21686" cy="1125501"/>
              </a:xfrm>
              <a:custGeom>
                <a:avLst/>
                <a:gdLst>
                  <a:gd name="connsiteX0" fmla="*/ 34172 w 34172"/>
                  <a:gd name="connsiteY0" fmla="*/ 0 h 1773555"/>
                  <a:gd name="connsiteX1" fmla="*/ 3692 w 34172"/>
                  <a:gd name="connsiteY1" fmla="*/ 786765 h 1773555"/>
                  <a:gd name="connsiteX2" fmla="*/ 1787 w 34172"/>
                  <a:gd name="connsiteY2" fmla="*/ 1493520 h 1773555"/>
                  <a:gd name="connsiteX3" fmla="*/ 15122 w 34172"/>
                  <a:gd name="connsiteY3" fmla="*/ 1773555 h 177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172" h="1773555">
                    <a:moveTo>
                      <a:pt x="34172" y="0"/>
                    </a:moveTo>
                    <a:cubicBezTo>
                      <a:pt x="21630" y="268922"/>
                      <a:pt x="9089" y="537845"/>
                      <a:pt x="3692" y="786765"/>
                    </a:cubicBezTo>
                    <a:cubicBezTo>
                      <a:pt x="-1705" y="1035685"/>
                      <a:pt x="-118" y="1329055"/>
                      <a:pt x="1787" y="1493520"/>
                    </a:cubicBezTo>
                    <a:cubicBezTo>
                      <a:pt x="3692" y="1657985"/>
                      <a:pt x="9407" y="1715770"/>
                      <a:pt x="15122" y="1773555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B73EF0-EA0E-1003-E8E2-6DDD66C133B9}"/>
                  </a:ext>
                </a:extLst>
              </p:cNvPr>
              <p:cNvSpPr/>
              <p:nvPr/>
            </p:nvSpPr>
            <p:spPr>
              <a:xfrm>
                <a:off x="2168249" y="2253882"/>
                <a:ext cx="2620928" cy="1633846"/>
              </a:xfrm>
              <a:custGeom>
                <a:avLst/>
                <a:gdLst>
                  <a:gd name="connsiteX0" fmla="*/ 0 w 4130040"/>
                  <a:gd name="connsiteY0" fmla="*/ 2574601 h 2574601"/>
                  <a:gd name="connsiteX1" fmla="*/ 662940 w 4130040"/>
                  <a:gd name="connsiteY1" fmla="*/ 1822761 h 2574601"/>
                  <a:gd name="connsiteX2" fmla="*/ 1696720 w 4130040"/>
                  <a:gd name="connsiteY2" fmla="*/ 176841 h 2574601"/>
                  <a:gd name="connsiteX3" fmla="*/ 2346960 w 4130040"/>
                  <a:gd name="connsiteY3" fmla="*/ 133661 h 2574601"/>
                  <a:gd name="connsiteX4" fmla="*/ 2799080 w 4130040"/>
                  <a:gd name="connsiteY4" fmla="*/ 956621 h 2574601"/>
                  <a:gd name="connsiteX5" fmla="*/ 3235960 w 4130040"/>
                  <a:gd name="connsiteY5" fmla="*/ 1718621 h 2574601"/>
                  <a:gd name="connsiteX6" fmla="*/ 3698240 w 4130040"/>
                  <a:gd name="connsiteY6" fmla="*/ 2241861 h 2574601"/>
                  <a:gd name="connsiteX7" fmla="*/ 4130040 w 4130040"/>
                  <a:gd name="connsiteY7" fmla="*/ 2513641 h 257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0040" h="2574601">
                    <a:moveTo>
                      <a:pt x="0" y="2574601"/>
                    </a:moveTo>
                    <a:cubicBezTo>
                      <a:pt x="190076" y="2398494"/>
                      <a:pt x="380153" y="2222388"/>
                      <a:pt x="662940" y="1822761"/>
                    </a:cubicBezTo>
                    <a:cubicBezTo>
                      <a:pt x="945727" y="1423134"/>
                      <a:pt x="1416050" y="458358"/>
                      <a:pt x="1696720" y="176841"/>
                    </a:cubicBezTo>
                    <a:cubicBezTo>
                      <a:pt x="1977390" y="-104676"/>
                      <a:pt x="2163233" y="3698"/>
                      <a:pt x="2346960" y="133661"/>
                    </a:cubicBezTo>
                    <a:cubicBezTo>
                      <a:pt x="2530687" y="263624"/>
                      <a:pt x="2650913" y="692461"/>
                      <a:pt x="2799080" y="956621"/>
                    </a:cubicBezTo>
                    <a:cubicBezTo>
                      <a:pt x="2947247" y="1220781"/>
                      <a:pt x="3086100" y="1504414"/>
                      <a:pt x="3235960" y="1718621"/>
                    </a:cubicBezTo>
                    <a:cubicBezTo>
                      <a:pt x="3385820" y="1932828"/>
                      <a:pt x="3549227" y="2109358"/>
                      <a:pt x="3698240" y="2241861"/>
                    </a:cubicBezTo>
                    <a:cubicBezTo>
                      <a:pt x="3847253" y="2374364"/>
                      <a:pt x="3988646" y="2444002"/>
                      <a:pt x="4130040" y="25136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B3F0AEA-0AF2-D2E2-3BB0-9D9F5E35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193" y="3510638"/>
              <a:ext cx="4552586" cy="2676448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8010A4B-1CB1-05C4-D8EB-0FEABBC241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96425" y="3429164"/>
              <a:ext cx="3053982" cy="2729977"/>
              <a:chOff x="7536180" y="1393563"/>
              <a:chExt cx="4396740" cy="3930276"/>
            </a:xfrm>
          </p:grpSpPr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8C7D859F-935D-32A5-303C-7E8DF5CCE13D}"/>
                  </a:ext>
                </a:extLst>
              </p:cNvPr>
              <p:cNvCxnSpPr/>
              <p:nvPr/>
            </p:nvCxnSpPr>
            <p:spPr>
              <a:xfrm>
                <a:off x="7536180" y="5323839"/>
                <a:ext cx="43967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F739C95B-4420-E88E-772B-10942D753D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6180" y="1393563"/>
                <a:ext cx="0" cy="39302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D5D3C7C-6289-8DCF-B04D-6D66C8D653C9}"/>
                  </a:ext>
                </a:extLst>
              </p:cNvPr>
              <p:cNvSpPr/>
              <p:nvPr/>
            </p:nvSpPr>
            <p:spPr>
              <a:xfrm>
                <a:off x="10865570" y="2000248"/>
                <a:ext cx="141261" cy="2773801"/>
              </a:xfrm>
              <a:custGeom>
                <a:avLst/>
                <a:gdLst>
                  <a:gd name="connsiteX0" fmla="*/ 35889 w 264489"/>
                  <a:gd name="connsiteY0" fmla="*/ 0 h 3086100"/>
                  <a:gd name="connsiteX1" fmla="*/ 1599 w 264489"/>
                  <a:gd name="connsiteY1" fmla="*/ 1409700 h 3086100"/>
                  <a:gd name="connsiteX2" fmla="*/ 81609 w 264489"/>
                  <a:gd name="connsiteY2" fmla="*/ 2366010 h 3086100"/>
                  <a:gd name="connsiteX3" fmla="*/ 264489 w 264489"/>
                  <a:gd name="connsiteY3" fmla="*/ 308610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489" h="3086100">
                    <a:moveTo>
                      <a:pt x="35889" y="0"/>
                    </a:moveTo>
                    <a:cubicBezTo>
                      <a:pt x="14934" y="507682"/>
                      <a:pt x="-6021" y="1015365"/>
                      <a:pt x="1599" y="1409700"/>
                    </a:cubicBezTo>
                    <a:cubicBezTo>
                      <a:pt x="9219" y="1804035"/>
                      <a:pt x="37794" y="2086610"/>
                      <a:pt x="81609" y="2366010"/>
                    </a:cubicBezTo>
                    <a:cubicBezTo>
                      <a:pt x="125424" y="2645410"/>
                      <a:pt x="225119" y="2966085"/>
                      <a:pt x="264489" y="308610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E2A408F-C27F-0DF1-4CE2-9BCBFC1948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6376" y="3028393"/>
                <a:ext cx="879480" cy="4365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A9AEB81-C7F3-C3B8-C7A1-00C9614D5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99720" y="3543297"/>
                <a:ext cx="1455003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B79082C-3772-2436-9B7F-5AE0CA010D8A}"/>
                  </a:ext>
                </a:extLst>
              </p:cNvPr>
              <p:cNvCxnSpPr>
                <a:cxnSpLocks/>
                <a:stCxn id="137" idx="0"/>
              </p:cNvCxnSpPr>
              <p:nvPr/>
            </p:nvCxnSpPr>
            <p:spPr>
              <a:xfrm flipV="1">
                <a:off x="8341359" y="4362289"/>
                <a:ext cx="2357121" cy="854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D1E23739-62B8-94E7-64F9-66B1F7A186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3200" y="5045379"/>
                <a:ext cx="3229610" cy="36508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10DD94A-A430-E36B-7ADC-96C36C4A9BA5}"/>
                  </a:ext>
                </a:extLst>
              </p:cNvPr>
              <p:cNvCxnSpPr/>
              <p:nvPr/>
            </p:nvCxnSpPr>
            <p:spPr>
              <a:xfrm flipV="1">
                <a:off x="7823200" y="4800599"/>
                <a:ext cx="0" cy="28575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125A5EA-1F90-4841-72A7-315479D1E507}"/>
                  </a:ext>
                </a:extLst>
              </p:cNvPr>
              <p:cNvSpPr/>
              <p:nvPr/>
            </p:nvSpPr>
            <p:spPr>
              <a:xfrm>
                <a:off x="7815579" y="3022911"/>
                <a:ext cx="1320787" cy="1785307"/>
              </a:xfrm>
              <a:custGeom>
                <a:avLst/>
                <a:gdLst>
                  <a:gd name="connsiteX0" fmla="*/ 0 w 1024890"/>
                  <a:gd name="connsiteY0" fmla="*/ 1295400 h 1295400"/>
                  <a:gd name="connsiteX1" fmla="*/ 369570 w 1024890"/>
                  <a:gd name="connsiteY1" fmla="*/ 895350 h 1295400"/>
                  <a:gd name="connsiteX2" fmla="*/ 1024890 w 1024890"/>
                  <a:gd name="connsiteY2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4890" h="1295400">
                    <a:moveTo>
                      <a:pt x="0" y="1295400"/>
                    </a:moveTo>
                    <a:cubicBezTo>
                      <a:pt x="99377" y="1203325"/>
                      <a:pt x="198755" y="1111250"/>
                      <a:pt x="369570" y="895350"/>
                    </a:cubicBezTo>
                    <a:cubicBezTo>
                      <a:pt x="540385" y="679450"/>
                      <a:pt x="888365" y="179705"/>
                      <a:pt x="1024890" y="0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AEE0BAE-70FB-4299-1FEE-43FDEA97A0C5}"/>
                  </a:ext>
                </a:extLst>
              </p:cNvPr>
              <p:cNvSpPr/>
              <p:nvPr/>
            </p:nvSpPr>
            <p:spPr>
              <a:xfrm>
                <a:off x="8798560" y="3538727"/>
                <a:ext cx="176784" cy="829056"/>
              </a:xfrm>
              <a:custGeom>
                <a:avLst/>
                <a:gdLst>
                  <a:gd name="connsiteX0" fmla="*/ 0 w 176784"/>
                  <a:gd name="connsiteY0" fmla="*/ 0 h 829056"/>
                  <a:gd name="connsiteX1" fmla="*/ 60960 w 176784"/>
                  <a:gd name="connsiteY1" fmla="*/ 393192 h 829056"/>
                  <a:gd name="connsiteX2" fmla="*/ 176784 w 176784"/>
                  <a:gd name="connsiteY2" fmla="*/ 829056 h 82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784" h="829056">
                    <a:moveTo>
                      <a:pt x="0" y="0"/>
                    </a:moveTo>
                    <a:cubicBezTo>
                      <a:pt x="15748" y="127508"/>
                      <a:pt x="31496" y="255016"/>
                      <a:pt x="60960" y="393192"/>
                    </a:cubicBezTo>
                    <a:cubicBezTo>
                      <a:pt x="90424" y="531368"/>
                      <a:pt x="136144" y="751840"/>
                      <a:pt x="176784" y="829056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0C60149-F0BD-7A9F-C736-885A40250E9A}"/>
                  </a:ext>
                </a:extLst>
              </p:cNvPr>
              <p:cNvSpPr/>
              <p:nvPr/>
            </p:nvSpPr>
            <p:spPr>
              <a:xfrm>
                <a:off x="8341359" y="4370830"/>
                <a:ext cx="176781" cy="711057"/>
              </a:xfrm>
              <a:custGeom>
                <a:avLst/>
                <a:gdLst>
                  <a:gd name="connsiteX0" fmla="*/ 0 w 155448"/>
                  <a:gd name="connsiteY0" fmla="*/ 0 h 697992"/>
                  <a:gd name="connsiteX1" fmla="*/ 60960 w 155448"/>
                  <a:gd name="connsiteY1" fmla="*/ 377952 h 697992"/>
                  <a:gd name="connsiteX2" fmla="*/ 155448 w 155448"/>
                  <a:gd name="connsiteY2" fmla="*/ 697992 h 69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48" h="697992">
                    <a:moveTo>
                      <a:pt x="0" y="0"/>
                    </a:moveTo>
                    <a:cubicBezTo>
                      <a:pt x="17526" y="130810"/>
                      <a:pt x="35052" y="261620"/>
                      <a:pt x="60960" y="377952"/>
                    </a:cubicBezTo>
                    <a:cubicBezTo>
                      <a:pt x="86868" y="494284"/>
                      <a:pt x="121158" y="596138"/>
                      <a:pt x="155448" y="697992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506FF28-B724-1946-0036-56683138AC4E}"/>
                  </a:ext>
                </a:extLst>
              </p:cNvPr>
              <p:cNvSpPr/>
              <p:nvPr/>
            </p:nvSpPr>
            <p:spPr>
              <a:xfrm>
                <a:off x="10247376" y="2773680"/>
                <a:ext cx="621792" cy="765048"/>
              </a:xfrm>
              <a:custGeom>
                <a:avLst/>
                <a:gdLst>
                  <a:gd name="connsiteX0" fmla="*/ 0 w 621792"/>
                  <a:gd name="connsiteY0" fmla="*/ 765048 h 765048"/>
                  <a:gd name="connsiteX1" fmla="*/ 213360 w 621792"/>
                  <a:gd name="connsiteY1" fmla="*/ 704088 h 765048"/>
                  <a:gd name="connsiteX2" fmla="*/ 390144 w 621792"/>
                  <a:gd name="connsiteY2" fmla="*/ 472440 h 765048"/>
                  <a:gd name="connsiteX3" fmla="*/ 621792 w 621792"/>
                  <a:gd name="connsiteY3" fmla="*/ 0 h 765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1792" h="765048">
                    <a:moveTo>
                      <a:pt x="0" y="765048"/>
                    </a:moveTo>
                    <a:cubicBezTo>
                      <a:pt x="74168" y="758952"/>
                      <a:pt x="148336" y="752856"/>
                      <a:pt x="213360" y="704088"/>
                    </a:cubicBezTo>
                    <a:cubicBezTo>
                      <a:pt x="278384" y="655320"/>
                      <a:pt x="322072" y="589788"/>
                      <a:pt x="390144" y="472440"/>
                    </a:cubicBezTo>
                    <a:cubicBezTo>
                      <a:pt x="458216" y="355092"/>
                      <a:pt x="540004" y="177546"/>
                      <a:pt x="621792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5B8BFC4-A620-E3E4-B0D5-63744938D7CF}"/>
                  </a:ext>
                </a:extLst>
              </p:cNvPr>
              <p:cNvSpPr/>
              <p:nvPr/>
            </p:nvSpPr>
            <p:spPr>
              <a:xfrm>
                <a:off x="10024872" y="1990344"/>
                <a:ext cx="871728" cy="1030224"/>
              </a:xfrm>
              <a:custGeom>
                <a:avLst/>
                <a:gdLst>
                  <a:gd name="connsiteX0" fmla="*/ 0 w 871728"/>
                  <a:gd name="connsiteY0" fmla="*/ 1030224 h 1030224"/>
                  <a:gd name="connsiteX1" fmla="*/ 259080 w 871728"/>
                  <a:gd name="connsiteY1" fmla="*/ 926592 h 1030224"/>
                  <a:gd name="connsiteX2" fmla="*/ 481584 w 871728"/>
                  <a:gd name="connsiteY2" fmla="*/ 643128 h 1030224"/>
                  <a:gd name="connsiteX3" fmla="*/ 871728 w 871728"/>
                  <a:gd name="connsiteY3" fmla="*/ 0 h 1030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728" h="1030224">
                    <a:moveTo>
                      <a:pt x="0" y="1030224"/>
                    </a:moveTo>
                    <a:cubicBezTo>
                      <a:pt x="89408" y="1010666"/>
                      <a:pt x="178816" y="991108"/>
                      <a:pt x="259080" y="926592"/>
                    </a:cubicBezTo>
                    <a:cubicBezTo>
                      <a:pt x="339344" y="862076"/>
                      <a:pt x="379476" y="797560"/>
                      <a:pt x="481584" y="643128"/>
                    </a:cubicBezTo>
                    <a:cubicBezTo>
                      <a:pt x="583692" y="488696"/>
                      <a:pt x="805180" y="100584"/>
                      <a:pt x="871728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B0CF1E6-64CB-B116-1B64-CBB3FDA5765C}"/>
                  </a:ext>
                </a:extLst>
              </p:cNvPr>
              <p:cNvSpPr/>
              <p:nvPr/>
            </p:nvSpPr>
            <p:spPr>
              <a:xfrm>
                <a:off x="10716768" y="4078224"/>
                <a:ext cx="192024" cy="283464"/>
              </a:xfrm>
              <a:custGeom>
                <a:avLst/>
                <a:gdLst>
                  <a:gd name="connsiteX0" fmla="*/ 0 w 192024"/>
                  <a:gd name="connsiteY0" fmla="*/ 283464 h 283464"/>
                  <a:gd name="connsiteX1" fmla="*/ 115824 w 192024"/>
                  <a:gd name="connsiteY1" fmla="*/ 201168 h 283464"/>
                  <a:gd name="connsiteX2" fmla="*/ 192024 w 192024"/>
                  <a:gd name="connsiteY2" fmla="*/ 0 h 283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024" h="283464">
                    <a:moveTo>
                      <a:pt x="0" y="283464"/>
                    </a:moveTo>
                    <a:cubicBezTo>
                      <a:pt x="41910" y="265938"/>
                      <a:pt x="83820" y="248412"/>
                      <a:pt x="115824" y="201168"/>
                    </a:cubicBezTo>
                    <a:cubicBezTo>
                      <a:pt x="147828" y="153924"/>
                      <a:pt x="169926" y="76962"/>
                      <a:pt x="192024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2CDDE959-2713-08FC-7EF7-F9AAD8AA64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831" y="4774049"/>
                <a:ext cx="45979" cy="271659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769958D-5FB7-C4A1-CC5E-6C4EF1F841EB}"/>
                  </a:ext>
                </a:extLst>
              </p:cNvPr>
              <p:cNvSpPr/>
              <p:nvPr/>
            </p:nvSpPr>
            <p:spPr>
              <a:xfrm>
                <a:off x="7536180" y="2749238"/>
                <a:ext cx="4130040" cy="2574601"/>
              </a:xfrm>
              <a:custGeom>
                <a:avLst/>
                <a:gdLst>
                  <a:gd name="connsiteX0" fmla="*/ 0 w 4130040"/>
                  <a:gd name="connsiteY0" fmla="*/ 2574601 h 2574601"/>
                  <a:gd name="connsiteX1" fmla="*/ 662940 w 4130040"/>
                  <a:gd name="connsiteY1" fmla="*/ 1822761 h 2574601"/>
                  <a:gd name="connsiteX2" fmla="*/ 1696720 w 4130040"/>
                  <a:gd name="connsiteY2" fmla="*/ 176841 h 2574601"/>
                  <a:gd name="connsiteX3" fmla="*/ 2346960 w 4130040"/>
                  <a:gd name="connsiteY3" fmla="*/ 133661 h 2574601"/>
                  <a:gd name="connsiteX4" fmla="*/ 2799080 w 4130040"/>
                  <a:gd name="connsiteY4" fmla="*/ 956621 h 2574601"/>
                  <a:gd name="connsiteX5" fmla="*/ 3235960 w 4130040"/>
                  <a:gd name="connsiteY5" fmla="*/ 1718621 h 2574601"/>
                  <a:gd name="connsiteX6" fmla="*/ 3698240 w 4130040"/>
                  <a:gd name="connsiteY6" fmla="*/ 2241861 h 2574601"/>
                  <a:gd name="connsiteX7" fmla="*/ 4130040 w 4130040"/>
                  <a:gd name="connsiteY7" fmla="*/ 2513641 h 257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0040" h="2574601">
                    <a:moveTo>
                      <a:pt x="0" y="2574601"/>
                    </a:moveTo>
                    <a:cubicBezTo>
                      <a:pt x="190076" y="2398494"/>
                      <a:pt x="380153" y="2222388"/>
                      <a:pt x="662940" y="1822761"/>
                    </a:cubicBezTo>
                    <a:cubicBezTo>
                      <a:pt x="945727" y="1423134"/>
                      <a:pt x="1416050" y="458358"/>
                      <a:pt x="1696720" y="176841"/>
                    </a:cubicBezTo>
                    <a:cubicBezTo>
                      <a:pt x="1977390" y="-104676"/>
                      <a:pt x="2163233" y="3698"/>
                      <a:pt x="2346960" y="133661"/>
                    </a:cubicBezTo>
                    <a:cubicBezTo>
                      <a:pt x="2530687" y="263624"/>
                      <a:pt x="2650913" y="692461"/>
                      <a:pt x="2799080" y="956621"/>
                    </a:cubicBezTo>
                    <a:cubicBezTo>
                      <a:pt x="2947247" y="1220781"/>
                      <a:pt x="3086100" y="1504414"/>
                      <a:pt x="3235960" y="1718621"/>
                    </a:cubicBezTo>
                    <a:cubicBezTo>
                      <a:pt x="3385820" y="1932828"/>
                      <a:pt x="3549227" y="2109358"/>
                      <a:pt x="3698240" y="2241861"/>
                    </a:cubicBezTo>
                    <a:cubicBezTo>
                      <a:pt x="3847253" y="2374364"/>
                      <a:pt x="3988646" y="2444002"/>
                      <a:pt x="4130040" y="251364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4C09D82-80E6-A8D2-155B-471448500911}"/>
                </a:ext>
              </a:extLst>
            </p:cNvPr>
            <p:cNvSpPr txBox="1"/>
            <p:nvPr/>
          </p:nvSpPr>
          <p:spPr>
            <a:xfrm>
              <a:off x="1899156" y="4677122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EF7BA08-3F03-C137-2CDC-638BD5797866}"/>
                </a:ext>
              </a:extLst>
            </p:cNvPr>
            <p:cNvSpPr txBox="1"/>
            <p:nvPr/>
          </p:nvSpPr>
          <p:spPr>
            <a:xfrm>
              <a:off x="1466950" y="4675412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065F276-2C7B-8843-90A3-E69A5AD6B6EA}"/>
                </a:ext>
              </a:extLst>
            </p:cNvPr>
            <p:cNvSpPr txBox="1"/>
            <p:nvPr/>
          </p:nvSpPr>
          <p:spPr>
            <a:xfrm>
              <a:off x="1009601" y="3372138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1BF2AD8-DEE4-74F5-8284-901E63E15077}"/>
                </a:ext>
              </a:extLst>
            </p:cNvPr>
            <p:cNvSpPr txBox="1"/>
            <p:nvPr/>
          </p:nvSpPr>
          <p:spPr>
            <a:xfrm>
              <a:off x="2875768" y="4482401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ED25466-A3C0-CF22-5CDA-2343944CFDB7}"/>
                </a:ext>
              </a:extLst>
            </p:cNvPr>
            <p:cNvSpPr txBox="1"/>
            <p:nvPr/>
          </p:nvSpPr>
          <p:spPr>
            <a:xfrm>
              <a:off x="4169765" y="5071015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F3C9B7E-0D0A-0EBD-04E8-F52812E0DF51}"/>
                </a:ext>
              </a:extLst>
            </p:cNvPr>
            <p:cNvSpPr txBox="1"/>
            <p:nvPr/>
          </p:nvSpPr>
          <p:spPr>
            <a:xfrm>
              <a:off x="3113209" y="5570934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B62A571-D52F-9672-B360-5C928EF08935}"/>
                </a:ext>
              </a:extLst>
            </p:cNvPr>
            <p:cNvSpPr txBox="1"/>
            <p:nvPr/>
          </p:nvSpPr>
          <p:spPr>
            <a:xfrm>
              <a:off x="1909096" y="5563498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E6A96505-1608-3016-74BA-314D8A727A8B}"/>
                </a:ext>
              </a:extLst>
            </p:cNvPr>
            <p:cNvSpPr txBox="1"/>
            <p:nvPr/>
          </p:nvSpPr>
          <p:spPr>
            <a:xfrm>
              <a:off x="626587" y="5570934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A85C94D-DE0D-89CE-CC52-210B3547654D}"/>
                </a:ext>
              </a:extLst>
            </p:cNvPr>
            <p:cNvSpPr txBox="1"/>
            <p:nvPr/>
          </p:nvSpPr>
          <p:spPr>
            <a:xfrm>
              <a:off x="3413225" y="6060156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9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5B84422-CA2D-CE29-0927-72B2EC07C92D}"/>
                </a:ext>
              </a:extLst>
            </p:cNvPr>
            <p:cNvSpPr txBox="1"/>
            <p:nvPr/>
          </p:nvSpPr>
          <p:spPr>
            <a:xfrm>
              <a:off x="3338903" y="4742661"/>
              <a:ext cx="3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BF4F66D-7F78-AA57-2A1B-5FFA67879261}"/>
                </a:ext>
              </a:extLst>
            </p:cNvPr>
            <p:cNvSpPr txBox="1"/>
            <p:nvPr/>
          </p:nvSpPr>
          <p:spPr>
            <a:xfrm>
              <a:off x="1443034" y="5819899"/>
              <a:ext cx="375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11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BF542A9-9D06-E5A2-E358-3BF8D02D9E69}"/>
                </a:ext>
              </a:extLst>
            </p:cNvPr>
            <p:cNvSpPr txBox="1"/>
            <p:nvPr/>
          </p:nvSpPr>
          <p:spPr>
            <a:xfrm>
              <a:off x="2281158" y="5756439"/>
              <a:ext cx="3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1FAAE05-DA5E-C144-2874-D4B3ABF0CB93}"/>
                </a:ext>
              </a:extLst>
            </p:cNvPr>
            <p:cNvSpPr txBox="1"/>
            <p:nvPr/>
          </p:nvSpPr>
          <p:spPr>
            <a:xfrm>
              <a:off x="7592339" y="5169330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F612AAB-70DF-6542-A7C7-595A1230C0B6}"/>
                </a:ext>
              </a:extLst>
            </p:cNvPr>
            <p:cNvSpPr txBox="1"/>
            <p:nvPr/>
          </p:nvSpPr>
          <p:spPr>
            <a:xfrm>
              <a:off x="7571922" y="4278294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A2F048B-77D1-FB56-739A-63DA146E1AE7}"/>
                </a:ext>
              </a:extLst>
            </p:cNvPr>
            <p:cNvSpPr txBox="1"/>
            <p:nvPr/>
          </p:nvSpPr>
          <p:spPr>
            <a:xfrm>
              <a:off x="7470324" y="3595876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ACAC560-ABA6-C6FC-1E6E-A642347FED37}"/>
                </a:ext>
              </a:extLst>
            </p:cNvPr>
            <p:cNvSpPr txBox="1"/>
            <p:nvPr/>
          </p:nvSpPr>
          <p:spPr>
            <a:xfrm>
              <a:off x="7683123" y="5819290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179B6E8-C352-C1EC-3AE3-F5564EDB6660}"/>
                </a:ext>
              </a:extLst>
            </p:cNvPr>
            <p:cNvSpPr txBox="1"/>
            <p:nvPr/>
          </p:nvSpPr>
          <p:spPr>
            <a:xfrm>
              <a:off x="5290081" y="5808428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80DA9F8A-597C-3FC0-CD3C-7776118A8A24}"/>
                </a:ext>
              </a:extLst>
            </p:cNvPr>
            <p:cNvSpPr txBox="1"/>
            <p:nvPr/>
          </p:nvSpPr>
          <p:spPr>
            <a:xfrm>
              <a:off x="5287588" y="5610538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E2B57F3-0439-DE16-D553-520A5BDD43CA}"/>
                </a:ext>
              </a:extLst>
            </p:cNvPr>
            <p:cNvSpPr txBox="1"/>
            <p:nvPr/>
          </p:nvSpPr>
          <p:spPr>
            <a:xfrm>
              <a:off x="5564186" y="5348014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F132046-38EA-61C8-FACC-9F691400890C}"/>
                </a:ext>
              </a:extLst>
            </p:cNvPr>
            <p:cNvSpPr txBox="1"/>
            <p:nvPr/>
          </p:nvSpPr>
          <p:spPr>
            <a:xfrm>
              <a:off x="5916942" y="4809506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CFB0F1C-3CD3-32F7-2275-C6054ACBD39E}"/>
                </a:ext>
              </a:extLst>
            </p:cNvPr>
            <p:cNvSpPr txBox="1"/>
            <p:nvPr/>
          </p:nvSpPr>
          <p:spPr>
            <a:xfrm>
              <a:off x="5801214" y="5453558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9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DD5C077-CB3C-B248-FBCB-D26946F48555}"/>
                </a:ext>
              </a:extLst>
            </p:cNvPr>
            <p:cNvSpPr txBox="1"/>
            <p:nvPr/>
          </p:nvSpPr>
          <p:spPr>
            <a:xfrm>
              <a:off x="5801347" y="5936612"/>
              <a:ext cx="3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4DB1325-0D62-DCCD-0E57-E346716C6FA0}"/>
                </a:ext>
              </a:extLst>
            </p:cNvPr>
            <p:cNvSpPr txBox="1"/>
            <p:nvPr/>
          </p:nvSpPr>
          <p:spPr>
            <a:xfrm>
              <a:off x="6122139" y="4876251"/>
              <a:ext cx="375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11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6895069-79D9-B063-153E-D2A2C09A5A50}"/>
                </a:ext>
              </a:extLst>
            </p:cNvPr>
            <p:cNvSpPr txBox="1"/>
            <p:nvPr/>
          </p:nvSpPr>
          <p:spPr>
            <a:xfrm>
              <a:off x="6149724" y="5453159"/>
              <a:ext cx="3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421BD4A-7554-7DE2-CE92-E42BC2D03B14}"/>
                </a:ext>
              </a:extLst>
            </p:cNvPr>
            <p:cNvSpPr txBox="1"/>
            <p:nvPr/>
          </p:nvSpPr>
          <p:spPr>
            <a:xfrm>
              <a:off x="10706529" y="5203988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A0BD3D5-7E1C-F72C-7E9D-719F1C8E00C2}"/>
                </a:ext>
              </a:extLst>
            </p:cNvPr>
            <p:cNvSpPr txBox="1"/>
            <p:nvPr/>
          </p:nvSpPr>
          <p:spPr>
            <a:xfrm>
              <a:off x="10815442" y="4347694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78623FF-866F-ADF3-1019-83F2642D73C6}"/>
                </a:ext>
              </a:extLst>
            </p:cNvPr>
            <p:cNvSpPr txBox="1"/>
            <p:nvPr/>
          </p:nvSpPr>
          <p:spPr>
            <a:xfrm>
              <a:off x="10832061" y="3663441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12AAEEA5-CDA1-DC2A-B371-498DF8EE7173}"/>
                </a:ext>
              </a:extLst>
            </p:cNvPr>
            <p:cNvSpPr txBox="1"/>
            <p:nvPr/>
          </p:nvSpPr>
          <p:spPr>
            <a:xfrm>
              <a:off x="10991201" y="5827222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4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494F771-C71C-ABCB-1925-00966DEECA45}"/>
                </a:ext>
              </a:extLst>
            </p:cNvPr>
            <p:cNvSpPr txBox="1"/>
            <p:nvPr/>
          </p:nvSpPr>
          <p:spPr>
            <a:xfrm>
              <a:off x="8897039" y="5745577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BC733EB-18D9-3308-470B-652CC7FE2647}"/>
                </a:ext>
              </a:extLst>
            </p:cNvPr>
            <p:cNvSpPr txBox="1"/>
            <p:nvPr/>
          </p:nvSpPr>
          <p:spPr>
            <a:xfrm>
              <a:off x="8894472" y="5430077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347582A-C17C-8E3A-D7EF-476EFC64040E}"/>
                </a:ext>
              </a:extLst>
            </p:cNvPr>
            <p:cNvSpPr txBox="1"/>
            <p:nvPr/>
          </p:nvSpPr>
          <p:spPr>
            <a:xfrm>
              <a:off x="9211504" y="5103945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9836EB8-FEEA-68F5-AA45-A904C0C83DC6}"/>
                </a:ext>
              </a:extLst>
            </p:cNvPr>
            <p:cNvSpPr txBox="1"/>
            <p:nvPr/>
          </p:nvSpPr>
          <p:spPr>
            <a:xfrm>
              <a:off x="9580759" y="4575381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8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3A429D0-5C29-F15D-85A3-04FBB6E613CB}"/>
                </a:ext>
              </a:extLst>
            </p:cNvPr>
            <p:cNvSpPr txBox="1"/>
            <p:nvPr/>
          </p:nvSpPr>
          <p:spPr>
            <a:xfrm>
              <a:off x="9533412" y="5201160"/>
              <a:ext cx="208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9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CD844245-CE1E-28E2-4154-1C2BDC535B49}"/>
                </a:ext>
              </a:extLst>
            </p:cNvPr>
            <p:cNvSpPr txBox="1"/>
            <p:nvPr/>
          </p:nvSpPr>
          <p:spPr>
            <a:xfrm>
              <a:off x="9528536" y="5917481"/>
              <a:ext cx="3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3236443-1F67-E9C8-5C0D-96C48098F9AE}"/>
                </a:ext>
              </a:extLst>
            </p:cNvPr>
            <p:cNvSpPr txBox="1"/>
            <p:nvPr/>
          </p:nvSpPr>
          <p:spPr>
            <a:xfrm>
              <a:off x="9855656" y="4655652"/>
              <a:ext cx="3753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11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BFA83DB2-88E0-9AC0-3D1A-FA5A3C7A0FE0}"/>
                </a:ext>
              </a:extLst>
            </p:cNvPr>
            <p:cNvSpPr txBox="1"/>
            <p:nvPr/>
          </p:nvSpPr>
          <p:spPr>
            <a:xfrm>
              <a:off x="9810726" y="5212338"/>
              <a:ext cx="340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4809F6E-72D1-A54A-C4F9-A4DF44B5EB43}"/>
                </a:ext>
              </a:extLst>
            </p:cNvPr>
            <p:cNvSpPr txBox="1"/>
            <p:nvPr/>
          </p:nvSpPr>
          <p:spPr>
            <a:xfrm>
              <a:off x="5150900" y="3190348"/>
              <a:ext cx="423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T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25566BAB-AAFA-6BED-404B-8D7B2B58476B}"/>
                </a:ext>
              </a:extLst>
            </p:cNvPr>
            <p:cNvSpPr txBox="1"/>
            <p:nvPr/>
          </p:nvSpPr>
          <p:spPr>
            <a:xfrm>
              <a:off x="11897954" y="5991338"/>
              <a:ext cx="423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9F02F005-54B0-F234-2C02-CCD46D11FA53}"/>
                </a:ext>
              </a:extLst>
            </p:cNvPr>
            <p:cNvSpPr txBox="1"/>
            <p:nvPr/>
          </p:nvSpPr>
          <p:spPr>
            <a:xfrm>
              <a:off x="8302587" y="5986788"/>
              <a:ext cx="423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A59CBDCB-7322-6D87-0091-5193C73179B2}"/>
                </a:ext>
              </a:extLst>
            </p:cNvPr>
            <p:cNvSpPr txBox="1"/>
            <p:nvPr/>
          </p:nvSpPr>
          <p:spPr>
            <a:xfrm>
              <a:off x="8768403" y="3172966"/>
              <a:ext cx="423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T</a:t>
              </a: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40605BC5-35CC-2750-6A63-974F43DD901C}"/>
              </a:ext>
            </a:extLst>
          </p:cNvPr>
          <p:cNvSpPr txBox="1"/>
          <p:nvPr/>
        </p:nvSpPr>
        <p:spPr>
          <a:xfrm>
            <a:off x="5381476" y="5880855"/>
            <a:ext cx="298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Subcritical Steam-Rankine T-s 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C563594-EE54-C24D-7EFA-F33C07C2E66D}"/>
              </a:ext>
            </a:extLst>
          </p:cNvPr>
          <p:cNvSpPr txBox="1"/>
          <p:nvPr/>
        </p:nvSpPr>
        <p:spPr>
          <a:xfrm>
            <a:off x="8840153" y="5909928"/>
            <a:ext cx="298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Supercritical Steam-Rankine T-s 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6B95EE6-7F28-07F9-68D3-78B8B4A04366}"/>
              </a:ext>
            </a:extLst>
          </p:cNvPr>
          <p:cNvSpPr txBox="1"/>
          <p:nvPr/>
        </p:nvSpPr>
        <p:spPr>
          <a:xfrm>
            <a:off x="842748" y="5892949"/>
            <a:ext cx="298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Simple steam-Rankine cycle diagram </a:t>
            </a:r>
          </a:p>
        </p:txBody>
      </p:sp>
    </p:spTree>
    <p:extLst>
      <p:ext uri="{BB962C8B-B14F-4D97-AF65-F5344CB8AC3E}">
        <p14:creationId xmlns:p14="http://schemas.microsoft.com/office/powerpoint/2010/main" val="314482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51"/>
          <a:stretch/>
        </p:blipFill>
        <p:spPr>
          <a:xfrm>
            <a:off x="0" y="566056"/>
            <a:ext cx="4620491" cy="4571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6368145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Goals and Methodology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A346B-2986-49E0-8548-5BBF6E2CB86F}"/>
              </a:ext>
            </a:extLst>
          </p:cNvPr>
          <p:cNvSpPr txBox="1"/>
          <p:nvPr/>
        </p:nvSpPr>
        <p:spPr>
          <a:xfrm>
            <a:off x="83127" y="762000"/>
            <a:ext cx="114741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Combine Lead-cooled fast reactor and concentrating solar power into single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Compare efficiency, power production, and characteristics of supercritical steam-Rankine cycles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Methodology: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cycles and components modeled in Engineering Equation Solver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Model cycle for different operating modes: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‘off’ - lead-cooled fast reactor is only heat input into cycle, operating as base load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‘charging’ - salt is being stored in hot TES from supercritical steam-Rankine cycle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‘discharging’ - salt from hot TES is dispatching to supercritical steam-Rankine cycle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Off-design operation cases for flexibility to grid demand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25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4045E4-3BB3-4ECA-9D2E-56166E8A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390"/>
            <a:ext cx="12192000" cy="57261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22D556-15D3-4137-83C7-EB96DD64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30345" b="13456"/>
          <a:stretch/>
        </p:blipFill>
        <p:spPr>
          <a:xfrm>
            <a:off x="9005742" y="6388041"/>
            <a:ext cx="1943099" cy="46995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E0ECA48-2785-43B2-9F0E-F92BC3812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449441"/>
            <a:ext cx="1093641" cy="35361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44FDDC-9F05-4747-8E8A-E7374E62A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96" y="6388040"/>
            <a:ext cx="298846" cy="469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7A89F-31DF-4F3A-B06F-3EA21CB26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1"/>
          <a:stretch/>
        </p:blipFill>
        <p:spPr>
          <a:xfrm>
            <a:off x="0" y="566054"/>
            <a:ext cx="9855723" cy="46687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E9475E1-6594-4752-874D-93AEEDA08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"/>
            <a:ext cx="10072540" cy="685800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solidFill>
                  <a:srgbClr val="C00000"/>
                </a:solidFill>
              </a:rPr>
              <a:t>Modeling System Components – Sub-Heat Exchanger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121CB-C8B3-4232-8714-B98E78A7A0BE}"/>
              </a:ext>
            </a:extLst>
          </p:cNvPr>
          <p:cNvSpPr txBox="1"/>
          <p:nvPr/>
        </p:nvSpPr>
        <p:spPr>
          <a:xfrm>
            <a:off x="176815" y="755201"/>
            <a:ext cx="1183837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Sub-Heat Exchanger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Discretizes counter flow heat exchangers into many sub-heat exchangers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Captures capacitance rate changes, internal temperature behavior, and phase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Multiple fluid type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Used for feedwater heater sections, Salt-to-Water heat exchanger, and Water-to-Salt heat exchanger.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54BAC-3219-96A2-EFE5-4A2799B27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5" y="3007351"/>
            <a:ext cx="11594969" cy="13482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5E1E47-55CF-84BC-8310-9FFEB8BFD9AF}"/>
              </a:ext>
            </a:extLst>
          </p:cNvPr>
          <p:cNvSpPr txBox="1"/>
          <p:nvPr/>
        </p:nvSpPr>
        <p:spPr>
          <a:xfrm>
            <a:off x="2702315" y="4241475"/>
            <a:ext cx="678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for counterflow heat exchanger discretized into Sub-heat exchangers</a:t>
            </a:r>
          </a:p>
        </p:txBody>
      </p:sp>
    </p:spTree>
    <p:extLst>
      <p:ext uri="{BB962C8B-B14F-4D97-AF65-F5344CB8AC3E}">
        <p14:creationId xmlns:p14="http://schemas.microsoft.com/office/powerpoint/2010/main" val="133265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2762</Words>
  <Application>Microsoft Office PowerPoint</Application>
  <PresentationFormat>Widescreen</PresentationFormat>
  <Paragraphs>398</Paragraphs>
  <Slides>35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Georgia</vt:lpstr>
      <vt:lpstr>URWPalladioL-Roma</vt:lpstr>
      <vt:lpstr>Office Theme</vt:lpstr>
      <vt:lpstr>Chart</vt:lpstr>
      <vt:lpstr>Mechanical Engineering M.S. Advisors: Mike Wagner and Ben Lindley December 6th, 2022</vt:lpstr>
      <vt:lpstr>Hometown: Green Lake, Wisconsin Undergrad Degree: UW-Madison Mechanical Engineering Activities: Fishing, Tennis, Volleyball, Cooking, Downhill Skiing.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White Masters of Science Mechanical Engineering  Room: 1337 ERB Hometown: Green Lake, Wisconsin Email: bwhite24@wisc.edu </dc:title>
  <dc:creator>BRIAN THOMAS WHITE</dc:creator>
  <cp:lastModifiedBy>Brian White</cp:lastModifiedBy>
  <cp:revision>152</cp:revision>
  <dcterms:created xsi:type="dcterms:W3CDTF">2021-11-23T22:56:02Z</dcterms:created>
  <dcterms:modified xsi:type="dcterms:W3CDTF">2022-12-14T20:46:09Z</dcterms:modified>
</cp:coreProperties>
</file>