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7" r:id="rId3"/>
    <p:sldId id="260" r:id="rId4"/>
    <p:sldId id="292" r:id="rId5"/>
    <p:sldId id="273" r:id="rId6"/>
    <p:sldId id="261" r:id="rId7"/>
    <p:sldId id="262" r:id="rId8"/>
    <p:sldId id="294" r:id="rId9"/>
    <p:sldId id="267" r:id="rId10"/>
    <p:sldId id="279" r:id="rId11"/>
    <p:sldId id="293" r:id="rId12"/>
    <p:sldId id="266" r:id="rId13"/>
    <p:sldId id="269" r:id="rId14"/>
    <p:sldId id="285" r:id="rId15"/>
    <p:sldId id="286" r:id="rId16"/>
    <p:sldId id="287" r:id="rId17"/>
    <p:sldId id="288" r:id="rId18"/>
    <p:sldId id="270" r:id="rId19"/>
    <p:sldId id="272" r:id="rId20"/>
    <p:sldId id="271" r:id="rId21"/>
    <p:sldId id="291" r:id="rId22"/>
    <p:sldId id="274" r:id="rId23"/>
    <p:sldId id="277" r:id="rId24"/>
    <p:sldId id="263" r:id="rId25"/>
    <p:sldId id="278" r:id="rId26"/>
    <p:sldId id="280" r:id="rId27"/>
    <p:sldId id="290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0452" autoAdjust="0"/>
  </p:normalViewPr>
  <p:slideViewPr>
    <p:cSldViewPr snapToGrid="0">
      <p:cViewPr varScale="1">
        <p:scale>
          <a:sx n="84" d="100"/>
          <a:sy n="84" d="100"/>
        </p:scale>
        <p:origin x="21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B73D9-C6E4-4F6A-A8BD-7D03A92AF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F3BA6-5EB0-485A-A6FC-34E91F3C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1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 Image From: https://geology.com/state-map/wisconsin.shtml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Technology Image From: https://www.osti.gov/servlets/purl/1502344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CSP photo from https://arena.gov.au/blog/what-is-concentrated-solar-thermal/</a:t>
            </a:r>
          </a:p>
          <a:p>
            <a:endParaRPr lang="en-US" dirty="0"/>
          </a:p>
          <a:p>
            <a:r>
              <a:rPr lang="en-US" dirty="0"/>
              <a:t>Solar Salt:</a:t>
            </a:r>
          </a:p>
          <a:p>
            <a:r>
              <a:rPr lang="en-US" dirty="0"/>
              <a:t>260 -&gt; freeze </a:t>
            </a:r>
          </a:p>
          <a:p>
            <a:r>
              <a:rPr lang="en-US" dirty="0"/>
              <a:t>600 -&gt; boil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LFR photo from https://www.westinghousenuclear.com/Portals/0/new%20plants/LFR/ECOE-0002_LeadFastReactor.pdf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URWPalladioL-Roma"/>
            </a:endParaRP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Evidence for Recompression Cycle Efficiency Advantages:</a:t>
            </a:r>
          </a:p>
          <a:p>
            <a:pPr algn="l"/>
            <a:endParaRPr lang="en-US" sz="1800" b="0" i="0" u="none" strike="noStrike" baseline="0" dirty="0">
              <a:latin typeface="URWPalladioL-Roma"/>
            </a:endParaRPr>
          </a:p>
          <a:p>
            <a:pPr algn="l"/>
            <a:r>
              <a:rPr lang="en-US" sz="1800" b="0" i="0" u="none" strike="noStrike" baseline="0" dirty="0" err="1">
                <a:latin typeface="URWPalladioL-Roma"/>
              </a:rPr>
              <a:t>Turchi</a:t>
            </a:r>
            <a:r>
              <a:rPr lang="en-US" sz="1800" b="0" i="0" u="none" strike="noStrike" baseline="0" dirty="0">
                <a:latin typeface="URWPalladioL-Roma"/>
              </a:rPr>
              <a:t>, C.S.; Ma, Z.; </a:t>
            </a:r>
            <a:r>
              <a:rPr lang="en-US" sz="1800" b="0" i="0" u="none" strike="noStrike" baseline="0" dirty="0" err="1">
                <a:latin typeface="URWPalladioL-Roma"/>
              </a:rPr>
              <a:t>Neises</a:t>
            </a:r>
            <a:r>
              <a:rPr lang="en-US" sz="1800" b="0" i="0" u="none" strike="noStrike" baseline="0" dirty="0">
                <a:latin typeface="URWPalladioL-Roma"/>
              </a:rPr>
              <a:t>, T.W.; Wagner, M.J. Thermodynamic study of advanced supercritical carbon dioxide power cycles for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concentrating solar power systems. </a:t>
            </a:r>
            <a:r>
              <a:rPr lang="en-US" sz="1800" b="0" i="0" u="none" strike="noStrike" baseline="0" dirty="0">
                <a:latin typeface="URWPalladioL-Ital"/>
              </a:rPr>
              <a:t>J. Sol. Energy Eng. </a:t>
            </a:r>
            <a:r>
              <a:rPr lang="en-US" sz="1800" b="1" i="0" u="none" strike="noStrike" baseline="0" dirty="0">
                <a:latin typeface="URWPalladioL-Bold"/>
              </a:rPr>
              <a:t>2013</a:t>
            </a:r>
            <a:r>
              <a:rPr lang="en-US" sz="1800" b="0" i="0" u="none" strike="noStrike" baseline="0" dirty="0">
                <a:latin typeface="URWPalladioL-Roma"/>
              </a:rPr>
              <a:t>, </a:t>
            </a:r>
            <a:r>
              <a:rPr lang="en-US" sz="1800" b="0" i="0" u="none" strike="noStrike" baseline="0" dirty="0">
                <a:latin typeface="URWPalladioL-Ital"/>
              </a:rPr>
              <a:t>135</a:t>
            </a:r>
            <a:r>
              <a:rPr lang="en-US" sz="1800" b="0" i="0" u="none" strike="noStrike" baseline="0" dirty="0">
                <a:latin typeface="URWPalladioL-Roma"/>
              </a:rPr>
              <a:t>, 041007 .</a:t>
            </a:r>
          </a:p>
          <a:p>
            <a:pPr algn="l"/>
            <a:endParaRPr lang="en-US" sz="1800" b="0" i="0" u="none" strike="noStrike" baseline="0" dirty="0">
              <a:latin typeface="URWPalladioL-Roma"/>
            </a:endParaRP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Wang, K.; Li, M.J.; Guo, J.Q.; Li, P.; Liu, Z.B. A systematic comparison of different S-CO2 Brayton cycle layouts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based on multi-objective optimization for applications in solar power tower plants. </a:t>
            </a:r>
            <a:r>
              <a:rPr lang="en-US" sz="1800" b="0" i="0" u="none" strike="noStrike" baseline="0" dirty="0">
                <a:latin typeface="URWPalladioL-Ital"/>
              </a:rPr>
              <a:t>Appl. Energy </a:t>
            </a:r>
            <a:r>
              <a:rPr lang="en-US" sz="1800" b="1" i="0" u="none" strike="noStrike" baseline="0" dirty="0">
                <a:latin typeface="URWPalladioL-Bold"/>
              </a:rPr>
              <a:t>2018</a:t>
            </a:r>
            <a:r>
              <a:rPr lang="en-US" sz="1800" b="0" i="0" u="none" strike="noStrike" baseline="0" dirty="0">
                <a:latin typeface="URWPalladioL-Roma"/>
              </a:rPr>
              <a:t>, </a:t>
            </a:r>
            <a:r>
              <a:rPr lang="en-US" sz="1800" b="0" i="0" u="none" strike="noStrike" baseline="0" dirty="0">
                <a:latin typeface="URWPalladioL-Ital"/>
              </a:rPr>
              <a:t>212</a:t>
            </a:r>
            <a:r>
              <a:rPr lang="en-US" sz="1800" b="0" i="0" u="none" strike="noStrike" baseline="0" dirty="0">
                <a:latin typeface="URWPalladioL-Roma"/>
              </a:rPr>
              <a:t>, 109–121.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https://doi.org/10.1016/j.apenergy.2017.12.031.</a:t>
            </a:r>
          </a:p>
          <a:p>
            <a:pPr algn="l"/>
            <a:endParaRPr lang="en-US" sz="1800" b="0" i="0" u="none" strike="noStrike" baseline="0" dirty="0">
              <a:latin typeface="URWPalladioL-Roma"/>
            </a:endParaRPr>
          </a:p>
          <a:p>
            <a:pPr algn="l"/>
            <a:r>
              <a:rPr lang="en-US" sz="1800" b="0" i="0" u="none" strike="noStrike" baseline="0" dirty="0" err="1">
                <a:latin typeface="URWPalladioL-Roma"/>
              </a:rPr>
              <a:t>Ahn</a:t>
            </a:r>
            <a:r>
              <a:rPr lang="en-US" sz="1800" b="0" i="0" u="none" strike="noStrike" baseline="0" dirty="0">
                <a:latin typeface="URWPalladioL-Roma"/>
              </a:rPr>
              <a:t>, Y.H.; Bae, S.J.; Kim, M.S.; Cho, S.K.; </a:t>
            </a:r>
            <a:r>
              <a:rPr lang="en-US" sz="1800" b="0" i="0" u="none" strike="noStrike" baseline="0" dirty="0" err="1">
                <a:latin typeface="URWPalladioL-Roma"/>
              </a:rPr>
              <a:t>Baik</a:t>
            </a:r>
            <a:r>
              <a:rPr lang="en-US" sz="1800" b="0" i="0" u="none" strike="noStrike" baseline="0" dirty="0">
                <a:latin typeface="URWPalladioL-Roma"/>
              </a:rPr>
              <a:t>, S.J.; Lee, J.I.; Cha, J.E. Cycle layout studies of S-CO2 cycle for the next generation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nuclear system application. In Proceedings of the </a:t>
            </a:r>
            <a:r>
              <a:rPr lang="en-US" sz="1800" b="0" i="0" u="none" strike="noStrike" baseline="0" dirty="0" err="1">
                <a:latin typeface="URWPalladioL-Roma"/>
              </a:rPr>
              <a:t>The</a:t>
            </a:r>
            <a:r>
              <a:rPr lang="en-US" sz="1800" b="0" i="0" u="none" strike="noStrike" baseline="0" dirty="0">
                <a:latin typeface="URWPalladioL-Roma"/>
              </a:rPr>
              <a:t> Korean Nuclear Society Autumn Meeting, </a:t>
            </a:r>
            <a:r>
              <a:rPr lang="en-US" sz="1800" b="0" i="0" u="none" strike="noStrike" baseline="0" dirty="0" err="1">
                <a:latin typeface="URWPalladioL-Roma"/>
              </a:rPr>
              <a:t>Pyongchang</a:t>
            </a:r>
            <a:r>
              <a:rPr lang="en-US" sz="1800" b="0" i="0" u="none" strike="noStrike" baseline="0" dirty="0">
                <a:latin typeface="URWPalladioL-Roma"/>
              </a:rPr>
              <a:t>, Korea, 29–31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October 2014.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75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974F-E947-45AA-A166-EA9A8052E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CA576-DEB8-43A2-8F3E-402AA75E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E163-3BBC-4643-B458-F04ECC2B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E1F10-3234-4478-9624-EB902ECC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658C-7E0D-47A4-BBBD-64DB1F9D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0593-61B4-45AC-BE0A-473990BF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420B0-777F-4EF5-A145-A2FD2B375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F81B-F3BE-4991-A51D-98119B89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EE92-CBC9-4BF5-A9E5-7E1F12D5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0BB6-FA0E-4FD3-9EE7-005A7BE3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D11E-E107-417C-A1FE-4BD6317BC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CD392-B41F-49D7-A7DB-0E30D802C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3228D-9D2A-4B9B-B5ED-4223CECA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1D4DF-9F73-4647-A1F3-3DC6F1B1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C99C-C051-409B-A565-DB25EE4D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DF25-F68A-46BD-A36B-77F713CA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EF52-4A42-4234-98B5-F42C671B2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27599-D1D2-462D-98FB-E4C539B0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042C-1B98-4A31-887B-CD9554C5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F4CB0-A0AE-4FE6-8906-F0DAA5E3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0F04-41F6-44C3-A4E6-2BE48C0B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EEC7F-7654-4254-8613-D334D476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13CA-301B-4753-B55B-F73FBF3A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3892-3BF0-4250-B2D0-9BCD4ED4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46E9-DE96-4BBB-A5C3-969F3CAD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87-9732-4449-B559-0565C785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258A-C8A1-4955-B93F-CDDB9CBC5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8D828-D2B8-4AB9-8863-BBAF2185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144E0-3878-4F14-8EC8-1A275EC0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821A8-17A0-48BB-B375-B263361E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4FC0-1A67-44A9-A698-21DC3C22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A28B-B7A6-4509-B9C3-13B35801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07E07-E8DA-4BBA-A448-ACBB9D999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19A4C-5F97-4D13-933B-635C399B7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D7094-4FB4-4222-B8F0-28B38C431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7520A-BDB4-479E-8B44-49F52A79D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A2476-F3FA-49A6-AAF3-BE3BB9E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04358-7D30-4252-97F6-F333069A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59F89-980E-4371-9A5D-DF2A7179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A84F-89F2-41C7-965E-F718E31E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E2BE0-4462-49E8-B6B9-039E418F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26E8B-A5BA-4590-9C4F-1BD1FB8E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0A681-41D4-4533-B2CC-40097635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F0A50-6033-4E19-90BF-106CA2D4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35860-7B1A-4086-9B6A-224F1BE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DC554-C861-4B37-A3AE-1824C90C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6BC9-B8AA-4C3B-A32A-0B13851B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1463-1536-4148-A965-1CC5BBFD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F893-F423-442E-80BE-2564D73C9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628EB-AAF3-4F47-A302-21DA52C8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B70D-F5F2-4E5C-979F-382D2737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9E130-6A5D-4721-A20D-063407A4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C48A-B0D9-49D0-9B18-DCB6DD76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FD503-D881-4076-87B4-CA5198B37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FFE3B-0E65-4BBD-8C23-47436B642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F0169-EB91-4A28-8C97-064D25E7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66B3-EAF0-4130-8490-4BAC3533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00FDC-9531-47DF-AEC1-A9255E6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0C716-BCAE-489D-9A57-D8DDCF0A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C4F16-B92C-47E1-B858-20D8AD9DA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2B4C-C9A9-4632-AB2C-17365A8BC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19D9-251C-4798-8E25-26D95C342A0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EF2E-0882-4048-AB2D-527A14F9E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A78C-5BA5-4E76-BFB5-989EF3C78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2.gif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2.gif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F89E02-FFAE-4D39-997B-C0B61889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2" y="-8305"/>
            <a:ext cx="12203561" cy="137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FDA1B-7ADD-45A9-930B-8F2BFE7C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111" y="4503806"/>
            <a:ext cx="3989778" cy="1226426"/>
          </a:xfrm>
        </p:spPr>
        <p:txBody>
          <a:bodyPr>
            <a:normAutofit/>
          </a:bodyPr>
          <a:lstStyle/>
          <a:p>
            <a:r>
              <a:rPr lang="en-US" sz="2400" dirty="0"/>
              <a:t>Mechanical Engineering M.S.</a:t>
            </a:r>
            <a:br>
              <a:rPr lang="en-US" sz="2400" dirty="0"/>
            </a:br>
            <a:r>
              <a:rPr lang="en-US" sz="2400" dirty="0"/>
              <a:t>Advisor: Mike Wagner</a:t>
            </a:r>
            <a:br>
              <a:rPr lang="en-US" sz="2400" dirty="0"/>
            </a:br>
            <a:r>
              <a:rPr lang="en-US" sz="2400" dirty="0"/>
              <a:t>November 30</a:t>
            </a:r>
            <a:r>
              <a:rPr lang="en-US" sz="2400" baseline="30000" dirty="0"/>
              <a:t>th</a:t>
            </a:r>
            <a:r>
              <a:rPr lang="en-US" sz="2400" dirty="0"/>
              <a:t>,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6ADAE-AF25-48C9-99E7-E8FF6239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9302" y="1565911"/>
            <a:ext cx="12376150" cy="1786889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dirty="0"/>
          </a:p>
          <a:p>
            <a:r>
              <a:rPr lang="en-US" sz="8200" b="1" dirty="0"/>
              <a:t>sCO</a:t>
            </a:r>
            <a:r>
              <a:rPr lang="en-US" sz="8200" b="1" baseline="-25000" dirty="0"/>
              <a:t>2</a:t>
            </a:r>
            <a:r>
              <a:rPr lang="en-US" sz="8200" b="1" dirty="0"/>
              <a:t> Cycle Modeling for Integrated Nuclear and CSP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99735F0-3BFA-4101-9D78-8228C224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42" y="296776"/>
            <a:ext cx="1998963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71010-3AAF-434F-BA26-5EB7A15C6E1A}"/>
              </a:ext>
            </a:extLst>
          </p:cNvPr>
          <p:cNvSpPr txBox="1"/>
          <p:nvPr/>
        </p:nvSpPr>
        <p:spPr>
          <a:xfrm>
            <a:off x="815855" y="296775"/>
            <a:ext cx="390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University of Wisconsin – Madison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Mechanical Engineering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3D396-DDD0-490D-B39E-5AA480590389}"/>
              </a:ext>
            </a:extLst>
          </p:cNvPr>
          <p:cNvSpPr txBox="1"/>
          <p:nvPr/>
        </p:nvSpPr>
        <p:spPr>
          <a:xfrm>
            <a:off x="4415436" y="3984573"/>
            <a:ext cx="3310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Brian White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096FC8-3488-4063-A07C-6EB7AB4E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44" y="-30569"/>
            <a:ext cx="12212235" cy="4572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FBF54AE-5F59-4B80-AABD-7AB38D1C5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" y="82050"/>
            <a:ext cx="693360" cy="1090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749330-7472-48D2-B4B7-CC204E6FB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72" y="1260201"/>
            <a:ext cx="12209344" cy="45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E028DD-0E85-4442-81B0-44E0D034E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8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649167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9939130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Standardizing System Components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1C988A41-6BA0-4AF4-90C2-C7F8941CD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26625"/>
              </p:ext>
            </p:extLst>
          </p:nvPr>
        </p:nvGraphicFramePr>
        <p:xfrm>
          <a:off x="7401012" y="409636"/>
          <a:ext cx="4065895" cy="546572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60714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2005181">
                  <a:extLst>
                    <a:ext uri="{9D8B030D-6E8A-4147-A177-3AD203B41FA5}">
                      <a16:colId xmlns:a16="http://schemas.microsoft.com/office/drawing/2014/main" val="4044054928"/>
                    </a:ext>
                  </a:extLst>
                </a:gridCol>
              </a:tblGrid>
              <a:tr h="284129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Point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236774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Efficiencies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00632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0.91 [-]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0.89 [-]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0.90 [-]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Pumps 1-3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0.90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236774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Approach Temperatures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66340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 [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 [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CSP Heat Exchanger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 [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236774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Pressures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Pressure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3.27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30816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High Side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28.8 [MPa]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32028"/>
                  </a:ext>
                </a:extLst>
              </a:tr>
              <a:tr h="236774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Heat into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37615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LFR Heat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950 [MW]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04776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CSP Heat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750 [MW]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22177"/>
                  </a:ext>
                </a:extLst>
              </a:tr>
              <a:tr h="236774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501614"/>
                  </a:ext>
                </a:extLst>
              </a:tr>
              <a:tr h="1332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Main Compressor Inlet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 [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02792"/>
                  </a:ext>
                </a:extLst>
              </a:tr>
              <a:tr h="2841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LFR sCO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Outlet Temperature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595 [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223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1EBB15-2F5C-4AF6-8A17-5390F7936D16}"/>
              </a:ext>
            </a:extLst>
          </p:cNvPr>
          <p:cNvSpPr txBox="1"/>
          <p:nvPr/>
        </p:nvSpPr>
        <p:spPr>
          <a:xfrm>
            <a:off x="346448" y="1690062"/>
            <a:ext cx="66639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Draw more direct comparison between cycle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Values are representative of concentrating solar power and lead-cooled fast reactor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cycles have identical positioning of components on recompression side: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Pre-cooler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Low-Temperature Recuperator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High-Temperature Recuperator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Main Compressor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Re-compressor </a:t>
            </a:r>
          </a:p>
        </p:txBody>
      </p:sp>
    </p:spTree>
    <p:extLst>
      <p:ext uri="{BB962C8B-B14F-4D97-AF65-F5344CB8AC3E}">
        <p14:creationId xmlns:p14="http://schemas.microsoft.com/office/powerpoint/2010/main" val="107107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0" y="566056"/>
            <a:ext cx="4648199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501831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Two Cycle Configuration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8048F-1D50-4E46-ABDE-D15B6883C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642" y="25027"/>
            <a:ext cx="6155778" cy="62090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A770E7-8C04-4BD4-8E63-D299A66BFA9A}"/>
              </a:ext>
            </a:extLst>
          </p:cNvPr>
          <p:cNvSpPr txBox="1"/>
          <p:nvPr/>
        </p:nvSpPr>
        <p:spPr>
          <a:xfrm>
            <a:off x="95459" y="615043"/>
            <a:ext cx="53039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Composed of two separate operating cycles: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C-LFR-ON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/>
                </a:solidFill>
              </a:rPr>
              <a:t>C-CSP-ON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Bridged by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CSP</a:t>
            </a:r>
            <a:r>
              <a:rPr lang="en-US" sz="2400" dirty="0"/>
              <a:t> when operating in ‘charging’ and disconnected when in        ‘non-charging’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for cycles to not have codependent operating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Double the components, increased complexity and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BF914A-1941-4523-962A-6389FB66D38D}"/>
              </a:ext>
            </a:extLst>
          </p:cNvPr>
          <p:cNvCxnSpPr>
            <a:cxnSpLocks/>
          </p:cNvCxnSpPr>
          <p:nvPr/>
        </p:nvCxnSpPr>
        <p:spPr>
          <a:xfrm>
            <a:off x="5471160" y="348886"/>
            <a:ext cx="0" cy="22190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2068D4-B474-4F6B-BB4B-72431772FF90}"/>
              </a:ext>
            </a:extLst>
          </p:cNvPr>
          <p:cNvCxnSpPr>
            <a:cxnSpLocks/>
          </p:cNvCxnSpPr>
          <p:nvPr/>
        </p:nvCxnSpPr>
        <p:spPr>
          <a:xfrm flipH="1">
            <a:off x="11570420" y="348886"/>
            <a:ext cx="15240" cy="14646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97CCC-2CB6-4AF2-AC4D-A908850FD173}"/>
              </a:ext>
            </a:extLst>
          </p:cNvPr>
          <p:cNvCxnSpPr>
            <a:cxnSpLocks/>
          </p:cNvCxnSpPr>
          <p:nvPr/>
        </p:nvCxnSpPr>
        <p:spPr>
          <a:xfrm>
            <a:off x="7913370" y="1813560"/>
            <a:ext cx="36570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C5FE3F-4474-4CB8-8729-7DDED2525823}"/>
              </a:ext>
            </a:extLst>
          </p:cNvPr>
          <p:cNvCxnSpPr>
            <a:cxnSpLocks/>
          </p:cNvCxnSpPr>
          <p:nvPr/>
        </p:nvCxnSpPr>
        <p:spPr>
          <a:xfrm>
            <a:off x="7913370" y="1813560"/>
            <a:ext cx="0" cy="7543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93DA51-BE50-4680-B66C-8CBB37F2C11D}"/>
              </a:ext>
            </a:extLst>
          </p:cNvPr>
          <p:cNvCxnSpPr>
            <a:cxnSpLocks/>
          </p:cNvCxnSpPr>
          <p:nvPr/>
        </p:nvCxnSpPr>
        <p:spPr>
          <a:xfrm>
            <a:off x="5471160" y="2567940"/>
            <a:ext cx="244221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4965B4-7F12-4161-BAB2-7B725936DF0C}"/>
              </a:ext>
            </a:extLst>
          </p:cNvPr>
          <p:cNvCxnSpPr>
            <a:cxnSpLocks/>
          </p:cNvCxnSpPr>
          <p:nvPr/>
        </p:nvCxnSpPr>
        <p:spPr>
          <a:xfrm>
            <a:off x="5471160" y="348886"/>
            <a:ext cx="6114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48086E-F1A9-4DED-A085-5819D95AF365}"/>
              </a:ext>
            </a:extLst>
          </p:cNvPr>
          <p:cNvCxnSpPr>
            <a:cxnSpLocks/>
          </p:cNvCxnSpPr>
          <p:nvPr/>
        </p:nvCxnSpPr>
        <p:spPr>
          <a:xfrm>
            <a:off x="5414642" y="3991591"/>
            <a:ext cx="0" cy="21885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5DF05A-D29B-420F-A397-66D8BCAFBA1E}"/>
              </a:ext>
            </a:extLst>
          </p:cNvPr>
          <p:cNvCxnSpPr>
            <a:cxnSpLocks/>
          </p:cNvCxnSpPr>
          <p:nvPr/>
        </p:nvCxnSpPr>
        <p:spPr>
          <a:xfrm flipH="1" flipV="1">
            <a:off x="5414642" y="3991591"/>
            <a:ext cx="631921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66AD7C-188B-4F3D-9DD5-2D23ACD246CD}"/>
              </a:ext>
            </a:extLst>
          </p:cNvPr>
          <p:cNvCxnSpPr>
            <a:cxnSpLocks/>
          </p:cNvCxnSpPr>
          <p:nvPr/>
        </p:nvCxnSpPr>
        <p:spPr>
          <a:xfrm>
            <a:off x="11733854" y="3991592"/>
            <a:ext cx="0" cy="21885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02761-73CD-4ED0-AB30-928C4C40098A}"/>
              </a:ext>
            </a:extLst>
          </p:cNvPr>
          <p:cNvCxnSpPr>
            <a:cxnSpLocks/>
          </p:cNvCxnSpPr>
          <p:nvPr/>
        </p:nvCxnSpPr>
        <p:spPr>
          <a:xfrm flipH="1">
            <a:off x="5414642" y="6180104"/>
            <a:ext cx="631921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B37B1E8-D72E-49BD-A637-9FE87A2B3944}"/>
              </a:ext>
            </a:extLst>
          </p:cNvPr>
          <p:cNvCxnSpPr/>
          <p:nvPr/>
        </p:nvCxnSpPr>
        <p:spPr>
          <a:xfrm>
            <a:off x="8058150" y="1876425"/>
            <a:ext cx="34099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C7E963-7FCA-45FA-BF16-FA412E0190C5}"/>
              </a:ext>
            </a:extLst>
          </p:cNvPr>
          <p:cNvCxnSpPr>
            <a:cxnSpLocks/>
          </p:cNvCxnSpPr>
          <p:nvPr/>
        </p:nvCxnSpPr>
        <p:spPr>
          <a:xfrm flipV="1">
            <a:off x="11468100" y="1876425"/>
            <a:ext cx="0" cy="27289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65C7B9-53F9-4904-9959-017F76788373}"/>
              </a:ext>
            </a:extLst>
          </p:cNvPr>
          <p:cNvCxnSpPr>
            <a:cxnSpLocks/>
          </p:cNvCxnSpPr>
          <p:nvPr/>
        </p:nvCxnSpPr>
        <p:spPr>
          <a:xfrm>
            <a:off x="9763125" y="4605338"/>
            <a:ext cx="17049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9A6A23-A686-4345-BEDD-2A8AC66C8890}"/>
              </a:ext>
            </a:extLst>
          </p:cNvPr>
          <p:cNvCxnSpPr>
            <a:cxnSpLocks/>
          </p:cNvCxnSpPr>
          <p:nvPr/>
        </p:nvCxnSpPr>
        <p:spPr>
          <a:xfrm>
            <a:off x="8055970" y="3652838"/>
            <a:ext cx="170715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487BE9-E4E2-4BC9-8D6E-376692B886DE}"/>
              </a:ext>
            </a:extLst>
          </p:cNvPr>
          <p:cNvCxnSpPr>
            <a:cxnSpLocks/>
          </p:cNvCxnSpPr>
          <p:nvPr/>
        </p:nvCxnSpPr>
        <p:spPr>
          <a:xfrm flipV="1">
            <a:off x="9763125" y="3652838"/>
            <a:ext cx="0" cy="95250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8C5A0F-9A7E-474E-8231-0B3C5BC2B75B}"/>
              </a:ext>
            </a:extLst>
          </p:cNvPr>
          <p:cNvCxnSpPr>
            <a:cxnSpLocks/>
          </p:cNvCxnSpPr>
          <p:nvPr/>
        </p:nvCxnSpPr>
        <p:spPr>
          <a:xfrm flipH="1" flipV="1">
            <a:off x="8055970" y="1876425"/>
            <a:ext cx="2180" cy="17764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FBE88C25-35A6-49C4-B2E3-EEDB7E184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08845"/>
              </p:ext>
            </p:extLst>
          </p:nvPr>
        </p:nvGraphicFramePr>
        <p:xfrm>
          <a:off x="68591" y="4749437"/>
          <a:ext cx="5147887" cy="1493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24466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491437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3981994224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2494084175"/>
                    </a:ext>
                  </a:extLst>
                </a:gridCol>
              </a:tblGrid>
              <a:tr h="177366">
                <a:tc>
                  <a:txBody>
                    <a:bodyPr/>
                    <a:lstStyle/>
                    <a:p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25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2797628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C-1HTR1T-ON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BC767-9BEB-408A-9B49-B75AE2294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793" y="0"/>
            <a:ext cx="7205396" cy="6125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58DAB-AB60-45D3-B848-0EFC04CEBB7B}"/>
              </a:ext>
            </a:extLst>
          </p:cNvPr>
          <p:cNvSpPr txBox="1"/>
          <p:nvPr/>
        </p:nvSpPr>
        <p:spPr>
          <a:xfrm>
            <a:off x="58902" y="1106212"/>
            <a:ext cx="7709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 from LFR and CSP are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Creates dependency on inlet temperatures of CSP and LFR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LFR inlet temperature effects temperature of CSP cold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Reduces number of components required</a:t>
            </a: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5D025958-8C6B-476B-B1E5-851063A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20253"/>
              </p:ext>
            </p:extLst>
          </p:nvPr>
        </p:nvGraphicFramePr>
        <p:xfrm>
          <a:off x="58902" y="3285284"/>
          <a:ext cx="2552680" cy="2926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12437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840243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</a:tblGrid>
              <a:tr h="191868">
                <a:tc>
                  <a:txBody>
                    <a:bodyPr/>
                    <a:lstStyle/>
                    <a:p>
                      <a:r>
                        <a:rPr lang="en-US" sz="10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6068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988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5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797628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C-2HTR3T-ON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FB489-1364-491D-A242-45A7B8DAF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365" y="440603"/>
            <a:ext cx="8016875" cy="4686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0BC92-CA98-4A3C-8021-2E65E5A7E5F4}"/>
              </a:ext>
            </a:extLst>
          </p:cNvPr>
          <p:cNvSpPr txBox="1"/>
          <p:nvPr/>
        </p:nvSpPr>
        <p:spPr>
          <a:xfrm>
            <a:off x="136309" y="1004123"/>
            <a:ext cx="42653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HTR and turbines for both LFR and CSP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Tests effect of mixing dissimilar temperature flow downstream of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0C010D05-810B-4068-93A5-F76AC6ACC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07868"/>
              </p:ext>
            </p:extLst>
          </p:nvPr>
        </p:nvGraphicFramePr>
        <p:xfrm>
          <a:off x="65830" y="3277289"/>
          <a:ext cx="2552680" cy="2926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12437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840243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</a:tblGrid>
              <a:tr h="191868">
                <a:tc>
                  <a:txBody>
                    <a:bodyPr/>
                    <a:lstStyle/>
                    <a:p>
                      <a:r>
                        <a:rPr lang="en-US" sz="10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6068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988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F70D7-8AB9-4413-BC3F-3A91208F3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b="-1"/>
          <a:stretch/>
        </p:blipFill>
        <p:spPr>
          <a:xfrm>
            <a:off x="3486360" y="1182789"/>
            <a:ext cx="8084060" cy="3331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180608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Charging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05DC0-D7BD-43EE-BD3F-FC86809A5958}"/>
              </a:ext>
            </a:extLst>
          </p:cNvPr>
          <p:cNvSpPr txBox="1"/>
          <p:nvPr/>
        </p:nvSpPr>
        <p:spPr>
          <a:xfrm>
            <a:off x="170384" y="988234"/>
            <a:ext cx="43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Four Considered Configurations: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7A717-2BEF-4EF8-9576-B2D372BFCFAF}"/>
              </a:ext>
            </a:extLst>
          </p:cNvPr>
          <p:cNvSpPr txBox="1"/>
          <p:nvPr/>
        </p:nvSpPr>
        <p:spPr>
          <a:xfrm>
            <a:off x="318052" y="1422078"/>
            <a:ext cx="14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C-LFR-PRE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AD097-4AD0-48E7-9988-BE18EB671E57}"/>
              </a:ext>
            </a:extLst>
          </p:cNvPr>
          <p:cNvSpPr txBox="1"/>
          <p:nvPr/>
        </p:nvSpPr>
        <p:spPr>
          <a:xfrm>
            <a:off x="318052" y="1995034"/>
            <a:ext cx="15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A686B-97D3-445D-9CF5-14144648D92A}"/>
              </a:ext>
            </a:extLst>
          </p:cNvPr>
          <p:cNvSpPr txBox="1"/>
          <p:nvPr/>
        </p:nvSpPr>
        <p:spPr>
          <a:xfrm>
            <a:off x="318052" y="2624389"/>
            <a:ext cx="17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C-LFR-CIRC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C5F4E-06AD-49DD-B190-019AD98B0B44}"/>
              </a:ext>
            </a:extLst>
          </p:cNvPr>
          <p:cNvSpPr txBox="1"/>
          <p:nvPr/>
        </p:nvSpPr>
        <p:spPr>
          <a:xfrm>
            <a:off x="340748" y="3252578"/>
            <a:ext cx="328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C-LFR-POST (Not Viable)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E3CEC7BB-DA10-41CE-ABA5-DD35F7385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34378"/>
              </p:ext>
            </p:extLst>
          </p:nvPr>
        </p:nvGraphicFramePr>
        <p:xfrm>
          <a:off x="68591" y="4738381"/>
          <a:ext cx="5147887" cy="1493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24466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491437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3981994224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2494084175"/>
                    </a:ext>
                  </a:extLst>
                </a:gridCol>
              </a:tblGrid>
              <a:tr h="177366">
                <a:tc>
                  <a:txBody>
                    <a:bodyPr/>
                    <a:lstStyle/>
                    <a:p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0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F70D7-8AB9-4413-BC3F-3A91208F3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b="-1"/>
          <a:stretch/>
        </p:blipFill>
        <p:spPr>
          <a:xfrm>
            <a:off x="3572711" y="1207163"/>
            <a:ext cx="7997709" cy="3296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180608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Charging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27D949-E14A-4090-AD13-EBE73CCD86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31"/>
          <a:stretch/>
        </p:blipFill>
        <p:spPr>
          <a:xfrm>
            <a:off x="3471102" y="1227087"/>
            <a:ext cx="8720898" cy="3303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05DC0-D7BD-43EE-BD3F-FC86809A5958}"/>
              </a:ext>
            </a:extLst>
          </p:cNvPr>
          <p:cNvSpPr txBox="1"/>
          <p:nvPr/>
        </p:nvSpPr>
        <p:spPr>
          <a:xfrm>
            <a:off x="170384" y="988234"/>
            <a:ext cx="43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Four Considered Configurations: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7A717-2BEF-4EF8-9576-B2D372BFCFAF}"/>
              </a:ext>
            </a:extLst>
          </p:cNvPr>
          <p:cNvSpPr txBox="1"/>
          <p:nvPr/>
        </p:nvSpPr>
        <p:spPr>
          <a:xfrm>
            <a:off x="318052" y="1422078"/>
            <a:ext cx="14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AD097-4AD0-48E7-9988-BE18EB671E57}"/>
              </a:ext>
            </a:extLst>
          </p:cNvPr>
          <p:cNvSpPr txBox="1"/>
          <p:nvPr/>
        </p:nvSpPr>
        <p:spPr>
          <a:xfrm>
            <a:off x="318052" y="1995034"/>
            <a:ext cx="15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C-LFR-PAR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A686B-97D3-445D-9CF5-14144648D92A}"/>
              </a:ext>
            </a:extLst>
          </p:cNvPr>
          <p:cNvSpPr txBox="1"/>
          <p:nvPr/>
        </p:nvSpPr>
        <p:spPr>
          <a:xfrm>
            <a:off x="318052" y="2624389"/>
            <a:ext cx="17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C-LFR-CIRC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C5F4E-06AD-49DD-B190-019AD98B0B44}"/>
              </a:ext>
            </a:extLst>
          </p:cNvPr>
          <p:cNvSpPr txBox="1"/>
          <p:nvPr/>
        </p:nvSpPr>
        <p:spPr>
          <a:xfrm>
            <a:off x="340748" y="3252578"/>
            <a:ext cx="328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C-LFR-POST (Not Viable)</a:t>
            </a: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3FCBE0D3-3A44-47EA-8784-B034B0B92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30936"/>
              </p:ext>
            </p:extLst>
          </p:nvPr>
        </p:nvGraphicFramePr>
        <p:xfrm>
          <a:off x="68591" y="4742131"/>
          <a:ext cx="5147887" cy="1493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24466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491437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3981994224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2494084175"/>
                    </a:ext>
                  </a:extLst>
                </a:gridCol>
              </a:tblGrid>
              <a:tr h="177366">
                <a:tc>
                  <a:txBody>
                    <a:bodyPr/>
                    <a:lstStyle/>
                    <a:p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2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F70D7-8AB9-4413-BC3F-3A91208F3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b="-1"/>
          <a:stretch/>
        </p:blipFill>
        <p:spPr>
          <a:xfrm>
            <a:off x="3572711" y="1207163"/>
            <a:ext cx="7997709" cy="3296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180608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Charging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837F-9C2A-4264-9E7E-91580E261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102" y="1208572"/>
            <a:ext cx="8044272" cy="3322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05DC0-D7BD-43EE-BD3F-FC86809A5958}"/>
              </a:ext>
            </a:extLst>
          </p:cNvPr>
          <p:cNvSpPr txBox="1"/>
          <p:nvPr/>
        </p:nvSpPr>
        <p:spPr>
          <a:xfrm>
            <a:off x="170384" y="988234"/>
            <a:ext cx="43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Four Considered Configurations: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7A717-2BEF-4EF8-9576-B2D372BFCFAF}"/>
              </a:ext>
            </a:extLst>
          </p:cNvPr>
          <p:cNvSpPr txBox="1"/>
          <p:nvPr/>
        </p:nvSpPr>
        <p:spPr>
          <a:xfrm>
            <a:off x="318052" y="1422078"/>
            <a:ext cx="14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AD097-4AD0-48E7-9988-BE18EB671E57}"/>
              </a:ext>
            </a:extLst>
          </p:cNvPr>
          <p:cNvSpPr txBox="1"/>
          <p:nvPr/>
        </p:nvSpPr>
        <p:spPr>
          <a:xfrm>
            <a:off x="318052" y="1995034"/>
            <a:ext cx="15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A686B-97D3-445D-9CF5-14144648D92A}"/>
              </a:ext>
            </a:extLst>
          </p:cNvPr>
          <p:cNvSpPr txBox="1"/>
          <p:nvPr/>
        </p:nvSpPr>
        <p:spPr>
          <a:xfrm>
            <a:off x="318052" y="2624389"/>
            <a:ext cx="17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C-LFR-CIRC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C5F4E-06AD-49DD-B190-019AD98B0B44}"/>
              </a:ext>
            </a:extLst>
          </p:cNvPr>
          <p:cNvSpPr txBox="1"/>
          <p:nvPr/>
        </p:nvSpPr>
        <p:spPr>
          <a:xfrm>
            <a:off x="340748" y="3252578"/>
            <a:ext cx="328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C-LFR-POST (Not Viable)</a:t>
            </a: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3A5EE43E-9B98-4288-BB23-9203C11E8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96427"/>
              </p:ext>
            </p:extLst>
          </p:nvPr>
        </p:nvGraphicFramePr>
        <p:xfrm>
          <a:off x="68591" y="4738381"/>
          <a:ext cx="5147887" cy="1493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24466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491437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3981994224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2494084175"/>
                    </a:ext>
                  </a:extLst>
                </a:gridCol>
              </a:tblGrid>
              <a:tr h="177366">
                <a:tc>
                  <a:txBody>
                    <a:bodyPr/>
                    <a:lstStyle/>
                    <a:p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7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F70D7-8AB9-4413-BC3F-3A91208F3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b="-1"/>
          <a:stretch/>
        </p:blipFill>
        <p:spPr>
          <a:xfrm>
            <a:off x="3572711" y="1207163"/>
            <a:ext cx="7997709" cy="3296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180608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Charging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837F-9C2A-4264-9E7E-91580E261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102" y="1208572"/>
            <a:ext cx="8044272" cy="33221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0EB295-97F9-418D-80D5-6527D2073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625" y="1215348"/>
            <a:ext cx="8044272" cy="3315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05DC0-D7BD-43EE-BD3F-FC86809A5958}"/>
              </a:ext>
            </a:extLst>
          </p:cNvPr>
          <p:cNvSpPr txBox="1"/>
          <p:nvPr/>
        </p:nvSpPr>
        <p:spPr>
          <a:xfrm>
            <a:off x="170384" y="988234"/>
            <a:ext cx="43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Four Considered Configurations: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7A717-2BEF-4EF8-9576-B2D372BFCFAF}"/>
              </a:ext>
            </a:extLst>
          </p:cNvPr>
          <p:cNvSpPr txBox="1"/>
          <p:nvPr/>
        </p:nvSpPr>
        <p:spPr>
          <a:xfrm>
            <a:off x="318052" y="1422078"/>
            <a:ext cx="14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AD097-4AD0-48E7-9988-BE18EB671E57}"/>
              </a:ext>
            </a:extLst>
          </p:cNvPr>
          <p:cNvSpPr txBox="1"/>
          <p:nvPr/>
        </p:nvSpPr>
        <p:spPr>
          <a:xfrm>
            <a:off x="318052" y="1995034"/>
            <a:ext cx="15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C-LFR-PAR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A686B-97D3-445D-9CF5-14144648D92A}"/>
              </a:ext>
            </a:extLst>
          </p:cNvPr>
          <p:cNvSpPr txBox="1"/>
          <p:nvPr/>
        </p:nvSpPr>
        <p:spPr>
          <a:xfrm>
            <a:off x="318052" y="2624389"/>
            <a:ext cx="17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C-LFR-CIRC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C5F4E-06AD-49DD-B190-019AD98B0B44}"/>
              </a:ext>
            </a:extLst>
          </p:cNvPr>
          <p:cNvSpPr txBox="1"/>
          <p:nvPr/>
        </p:nvSpPr>
        <p:spPr>
          <a:xfrm>
            <a:off x="340748" y="3252578"/>
            <a:ext cx="3288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C-LFR-POST (Not Viable)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Reduced turbine power output causing major hit on cycle efficiency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2D796893-1642-499F-9975-A2F0F8B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96427"/>
              </p:ext>
            </p:extLst>
          </p:nvPr>
        </p:nvGraphicFramePr>
        <p:xfrm>
          <a:off x="68591" y="4738381"/>
          <a:ext cx="5147887" cy="1493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24466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491437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3981994224"/>
                    </a:ext>
                  </a:extLst>
                </a:gridCol>
                <a:gridCol w="1515992">
                  <a:extLst>
                    <a:ext uri="{9D8B030D-6E8A-4147-A177-3AD203B41FA5}">
                      <a16:colId xmlns:a16="http://schemas.microsoft.com/office/drawing/2014/main" val="2494084175"/>
                    </a:ext>
                  </a:extLst>
                </a:gridCol>
              </a:tblGrid>
              <a:tr h="177366">
                <a:tc>
                  <a:txBody>
                    <a:bodyPr/>
                    <a:lstStyle/>
                    <a:p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1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57399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C-LFR-PRE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046A1-78BE-4958-A48D-5A147E40F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898" y="2893564"/>
            <a:ext cx="8496998" cy="326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C18B24-42B0-47B6-8F3C-86FD1817CF62}"/>
              </a:ext>
            </a:extLst>
          </p:cNvPr>
          <p:cNvSpPr txBox="1"/>
          <p:nvPr/>
        </p:nvSpPr>
        <p:spPr>
          <a:xfrm>
            <a:off x="176065" y="874643"/>
            <a:ext cx="10336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out of the turbine is nearly suitable to charge the hot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reach the required temperature for storage, a valve is used to bypass the turbine with high temperature sCO</a:t>
            </a:r>
            <a:r>
              <a:rPr lang="en-US" sz="2400" baseline="-25000" dirty="0"/>
              <a:t>2</a:t>
            </a:r>
            <a:r>
              <a:rPr lang="en-US" sz="2400" dirty="0"/>
              <a:t> and is mixed downstream.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higher temperature than the 595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sCO</a:t>
            </a:r>
            <a:r>
              <a:rPr lang="en-US" sz="2400" baseline="-25000" dirty="0"/>
              <a:t>2</a:t>
            </a:r>
            <a:r>
              <a:rPr lang="en-US" sz="2400" dirty="0"/>
              <a:t> outlet temperature of LFR 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A5B177B8-B8F2-4518-9760-FE48D78ED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75980"/>
              </p:ext>
            </p:extLst>
          </p:nvPr>
        </p:nvGraphicFramePr>
        <p:xfrm>
          <a:off x="55418" y="3296721"/>
          <a:ext cx="2552680" cy="2926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12437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840243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</a:tblGrid>
              <a:tr h="191868">
                <a:tc>
                  <a:txBody>
                    <a:bodyPr/>
                    <a:lstStyle/>
                    <a:p>
                      <a:r>
                        <a:rPr lang="en-US" sz="10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6068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988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2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90056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C-LFR-PAR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C4497-A4A6-4EDC-B5B4-846C5B97C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618" y="2511803"/>
            <a:ext cx="9092164" cy="3669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A4D0C-1AE8-476F-8525-308A64A723E5}"/>
              </a:ext>
            </a:extLst>
          </p:cNvPr>
          <p:cNvSpPr txBox="1"/>
          <p:nvPr/>
        </p:nvSpPr>
        <p:spPr>
          <a:xfrm>
            <a:off x="312373" y="778092"/>
            <a:ext cx="11319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Splits flow before turbine allowing for the high temperature and pressure flow to be utilized for thermal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Restricts the available mass flow for the turbine and therefore reducing the turbine power output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8174598A-CBC1-4551-9E40-570FAC079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98007"/>
              </p:ext>
            </p:extLst>
          </p:nvPr>
        </p:nvGraphicFramePr>
        <p:xfrm>
          <a:off x="72756" y="3288552"/>
          <a:ext cx="2552680" cy="2926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12437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840243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</a:tblGrid>
              <a:tr h="191868">
                <a:tc>
                  <a:txBody>
                    <a:bodyPr/>
                    <a:lstStyle/>
                    <a:p>
                      <a:r>
                        <a:rPr lang="en-US" sz="10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6068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988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7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3F3B283-FFE0-4790-9689-59236923753C}"/>
              </a:ext>
            </a:extLst>
          </p:cNvPr>
          <p:cNvSpPr/>
          <p:nvPr/>
        </p:nvSpPr>
        <p:spPr>
          <a:xfrm>
            <a:off x="5097183" y="58743"/>
            <a:ext cx="2948268" cy="2196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FDA1B-7ADD-45A9-930B-8F2BFE7C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28" y="4842776"/>
            <a:ext cx="8088786" cy="1283197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Hometown: Green Lake, Wisconsin</a:t>
            </a:r>
            <a:br>
              <a:rPr lang="en-US" sz="3000" dirty="0"/>
            </a:br>
            <a:r>
              <a:rPr lang="en-US" sz="3000" dirty="0"/>
              <a:t>Undergrad Degree: UW-Madison Mechanical Engineering</a:t>
            </a:r>
            <a:br>
              <a:rPr lang="en-US" sz="3000" dirty="0"/>
            </a:br>
            <a:r>
              <a:rPr lang="en-US" sz="3000" dirty="0"/>
              <a:t>Activities: Fishing, Traveling, Cooking, Downhill Skiing.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6ADAE-AF25-48C9-99E7-E8FF6239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Personal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D404C-3BC9-4588-9E9B-43ADA61EB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4027714" cy="45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509633-AE3D-4F32-89A6-6EAA35A12B72}"/>
              </a:ext>
            </a:extLst>
          </p:cNvPr>
          <p:cNvGrpSpPr/>
          <p:nvPr/>
        </p:nvGrpSpPr>
        <p:grpSpPr>
          <a:xfrm>
            <a:off x="676328" y="756905"/>
            <a:ext cx="4291130" cy="4111051"/>
            <a:chOff x="6738258" y="747758"/>
            <a:chExt cx="5095480" cy="465155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9402FD3-78C3-4408-8A50-0363FD04A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258" y="747758"/>
              <a:ext cx="5095480" cy="460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F53889-57C3-412F-9681-7E8FA84F0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9014" y="5184807"/>
              <a:ext cx="1124792" cy="1692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A447A1-AE31-46A9-8E67-9CAC019E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16237" y="5269440"/>
              <a:ext cx="717501" cy="129874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9D00A12-648E-46BB-907C-75E28418DEEE}"/>
              </a:ext>
            </a:extLst>
          </p:cNvPr>
          <p:cNvSpPr/>
          <p:nvPr/>
        </p:nvSpPr>
        <p:spPr>
          <a:xfrm>
            <a:off x="3173017" y="3469481"/>
            <a:ext cx="422672" cy="39647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B00D6E4F-DD17-495A-871F-6EE7AA6D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12" y="83781"/>
            <a:ext cx="2840711" cy="21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3562FA70-F7E6-4C1C-B19A-906021A8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92" y="86843"/>
            <a:ext cx="2888850" cy="2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 preview">
            <a:extLst>
              <a:ext uri="{FF2B5EF4-FFF2-40B4-BE49-F238E27FC236}">
                <a16:creationId xmlns:a16="http://schemas.microsoft.com/office/drawing/2014/main" id="{77F61E53-45AB-45F9-A3FF-DDEAF41C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10" y="2423693"/>
            <a:ext cx="2468593" cy="24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C625F1C-F064-4A8E-8334-D7374E5773D7}"/>
              </a:ext>
            </a:extLst>
          </p:cNvPr>
          <p:cNvCxnSpPr>
            <a:stCxn id="18" idx="0"/>
            <a:endCxn id="1030" idx="1"/>
          </p:cNvCxnSpPr>
          <p:nvPr/>
        </p:nvCxnSpPr>
        <p:spPr>
          <a:xfrm rot="5400000" flipH="1" flipV="1">
            <a:off x="3096356" y="1438946"/>
            <a:ext cx="2318532" cy="174253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3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329542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C-LFR-CIRC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086C3-D44C-41A5-9EA5-3C1D444D1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253" y="2939648"/>
            <a:ext cx="9366277" cy="3262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A52F0-7E17-462E-B777-C53EA17D24B4}"/>
              </a:ext>
            </a:extLst>
          </p:cNvPr>
          <p:cNvSpPr txBox="1"/>
          <p:nvPr/>
        </p:nvSpPr>
        <p:spPr>
          <a:xfrm>
            <a:off x="308629" y="714425"/>
            <a:ext cx="10989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circulator loop for C2S heat exchanger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Avoids losses associated with running turbines and compressors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additional chiller and circulator system components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62E0547-F80A-45E0-BB73-2CB76B17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7505"/>
              </p:ext>
            </p:extLst>
          </p:nvPr>
        </p:nvGraphicFramePr>
        <p:xfrm>
          <a:off x="74759" y="3285284"/>
          <a:ext cx="2552680" cy="2926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12437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1840243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</a:tblGrid>
              <a:tr h="191868">
                <a:tc>
                  <a:txBody>
                    <a:bodyPr/>
                    <a:lstStyle/>
                    <a:p>
                      <a:r>
                        <a:rPr lang="en-US" sz="10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sCO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Super Critical 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Pre-cooler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Main 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Re-compressor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High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60686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Low Temperature Recuperator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98898"/>
                  </a:ext>
                </a:extLst>
              </a:tr>
              <a:tr h="19186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71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0" y="566056"/>
            <a:ext cx="4231229" cy="5869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5350092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Results: Non-Charging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04A55-3838-4F80-8B6A-0F88D679B1E1}"/>
              </a:ext>
            </a:extLst>
          </p:cNvPr>
          <p:cNvSpPr txBox="1"/>
          <p:nvPr/>
        </p:nvSpPr>
        <p:spPr>
          <a:xfrm>
            <a:off x="504227" y="926274"/>
            <a:ext cx="11364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Cycle Configuration (C-CSP-ON and C-LFR-ON):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combined cycle efficiency: 45.10 – 46.10%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Offers the highest efficiency because of independent operation during power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C-1HTR1T-ON: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cycle efficiency: 44.22 - 44.90%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Least complex and therefore cost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C-2HTR3T-ON: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cycle efficiency: 44.34 – 46.10%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Reduced number of cycle components with flexibility for dissimilar inlet temperature on CSP and LFR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261A8-90B8-4A13-83F9-081664F7D103}"/>
                  </a:ext>
                </a:extLst>
              </p:cNvPr>
              <p:cNvSpPr txBox="1"/>
              <p:nvPr/>
            </p:nvSpPr>
            <p:spPr>
              <a:xfrm>
                <a:off x="3320817" y="5079644"/>
                <a:ext cx="5550366" cy="631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i="1" smtClean="0">
                              <a:latin typeface="Cambria Math" panose="02040503050406030204" pitchFamily="18" charset="0"/>
                            </a:rPr>
                            <m:t>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𝑝𝑟𝑜𝑑𝑢𝑐𝑒𝑑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𝐿𝐹𝑅𝐻𝑋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𝐶𝑆𝑃𝐻𝑋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261A8-90B8-4A13-83F9-081664F7D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17" y="5079644"/>
                <a:ext cx="5550366" cy="631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71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3350906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Results: Charging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7090A-797D-472B-8A6E-4A75BD186D3A}"/>
              </a:ext>
            </a:extLst>
          </p:cNvPr>
          <p:cNvSpPr txBox="1"/>
          <p:nvPr/>
        </p:nvSpPr>
        <p:spPr>
          <a:xfrm>
            <a:off x="462663" y="849852"/>
            <a:ext cx="113646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C-LFR-PRE: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cycle efficiency: 34.53%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higher outlet temperature of turbine to be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C-LFR-PAR: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cycle efficiency: 45.30%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Moderate efficiency with negligible complexity addition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C-LFR-CIRC: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cycle efficiency: 74.29 – 99.92%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Eliminates losses associated with isentropic efficiencies of turbines and compressors and additional heat rejection in the pre-cooler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Increases complexity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C-LFR-PRE: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Infeasible due to thermodynamic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88AB1E-B8F7-48B5-A4B8-60EBBA324D92}"/>
                  </a:ext>
                </a:extLst>
              </p:cNvPr>
              <p:cNvSpPr txBox="1"/>
              <p:nvPr/>
            </p:nvSpPr>
            <p:spPr>
              <a:xfrm>
                <a:off x="3073762" y="5338303"/>
                <a:ext cx="6044475" cy="631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i="1" smtClean="0">
                              <a:latin typeface="Cambria Math" panose="02040503050406030204" pitchFamily="18" charset="0"/>
                            </a:rPr>
                            <m:t>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h𝑒𝑎𝑡𝑠𝑡𝑜𝑟𝑎𝑔𝑒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𝑡h𝑒𝑟𝑚𝑎𝑙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𝑠𝑡𝑜𝑟𝑎𝑔𝑒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𝐿𝐹𝑅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𝐿𝐹𝑅𝐻𝑋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88AB1E-B8F7-48B5-A4B8-60EBBA324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62" y="5338303"/>
                <a:ext cx="6044475" cy="631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969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504684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Future Plans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38895-CCC7-4261-8A1A-F092D7C79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19" y="2066435"/>
            <a:ext cx="9786058" cy="3633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A2A5AA-81C2-4FBA-AE6B-C3AA8C575EBA}"/>
              </a:ext>
            </a:extLst>
          </p:cNvPr>
          <p:cNvSpPr txBox="1"/>
          <p:nvPr/>
        </p:nvSpPr>
        <p:spPr>
          <a:xfrm>
            <a:off x="227180" y="834887"/>
            <a:ext cx="958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Rankine cycle with LFR heat addition with CSP heat extraction from the high-pressure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dedicated cycle for CSP electrical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LFR full time operation for electrical generation or thermal storage</a:t>
            </a:r>
          </a:p>
        </p:txBody>
      </p:sp>
    </p:spTree>
    <p:extLst>
      <p:ext uri="{BB962C8B-B14F-4D97-AF65-F5344CB8AC3E}">
        <p14:creationId xmlns:p14="http://schemas.microsoft.com/office/powerpoint/2010/main" val="4162446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E5D0A-3203-4B4D-B2FE-5D0E2150D303}"/>
              </a:ext>
            </a:extLst>
          </p:cNvPr>
          <p:cNvSpPr txBox="1"/>
          <p:nvPr/>
        </p:nvSpPr>
        <p:spPr>
          <a:xfrm>
            <a:off x="515239" y="1790822"/>
            <a:ext cx="9462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Coupling the CSP and LFR into cycles allows for the LFR to utilize the CSP thermal energy storage, increasing dispatchability.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Reduces time and weather dependency of CSP power 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Comparison of modeled cycle configurations with focus on electrical power generation or thermal energy storage efficiencies.</a:t>
            </a:r>
          </a:p>
        </p:txBody>
      </p:sp>
    </p:spTree>
    <p:extLst>
      <p:ext uri="{BB962C8B-B14F-4D97-AF65-F5344CB8AC3E}">
        <p14:creationId xmlns:p14="http://schemas.microsoft.com/office/powerpoint/2010/main" val="141073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490EF-83D2-4D3D-B13F-A981E1003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383" y="2958301"/>
            <a:ext cx="4775233" cy="941398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chemeClr val="bg1">
                    <a:lumMod val="9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458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5"/>
            <a:ext cx="8399984" cy="45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7E9475E1-6594-4752-874D-93AEEDA081ED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1" y="1"/>
                <a:ext cx="9109924" cy="6858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500" b="1" dirty="0">
                    <a:solidFill>
                      <a:srgbClr val="C00000"/>
                    </a:solidFill>
                  </a:rPr>
                  <a:t>Constant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3500" b="1" dirty="0">
                    <a:solidFill>
                      <a:srgbClr val="C00000"/>
                    </a:solidFill>
                  </a:rPr>
                  <a:t> Assumption for Counter-Flow HX</a:t>
                </a:r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7E9475E1-6594-4752-874D-93AEEDA08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1" y="1"/>
                <a:ext cx="9109924" cy="685800"/>
              </a:xfrm>
              <a:blipFill>
                <a:blip r:embed="rId6"/>
                <a:stretch>
                  <a:fillRect l="-1941" t="-17699" b="-19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BF9968C-CA24-4BEC-9AB4-138919B07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1899" y="952759"/>
            <a:ext cx="3458816" cy="2379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92D10-FFE6-45FE-AE4D-5D3E5E88C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899" y="3650711"/>
            <a:ext cx="3458816" cy="2367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47E1D1-D8BF-4DF8-8B23-CC7862738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4333" y="952759"/>
            <a:ext cx="3404854" cy="2379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F551B5-25BC-44F1-B7A5-2E3AAAC8D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4334" y="3650712"/>
            <a:ext cx="3404854" cy="23585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88DB73-676B-4A59-A8A4-5B770604C69A}"/>
              </a:ext>
            </a:extLst>
          </p:cNvPr>
          <p:cNvSpPr txBox="1"/>
          <p:nvPr/>
        </p:nvSpPr>
        <p:spPr>
          <a:xfrm>
            <a:off x="4319262" y="1830561"/>
            <a:ext cx="223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LTR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5E3EB-87E1-42B8-A29A-AC48570583A6}"/>
              </a:ext>
            </a:extLst>
          </p:cNvPr>
          <p:cNvSpPr txBox="1"/>
          <p:nvPr/>
        </p:nvSpPr>
        <p:spPr>
          <a:xfrm>
            <a:off x="4278341" y="4541595"/>
            <a:ext cx="223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23D6D2-5BD2-406E-8FF3-B8430E9033BE}"/>
              </a:ext>
            </a:extLst>
          </p:cNvPr>
          <p:cNvSpPr txBox="1"/>
          <p:nvPr/>
        </p:nvSpPr>
        <p:spPr>
          <a:xfrm>
            <a:off x="90871" y="2690336"/>
            <a:ext cx="4507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 HX model to confirm assumptions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internal approach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Constant capacitance rate with extreme values tested and linear approximation is acceptable</a:t>
            </a:r>
          </a:p>
        </p:txBody>
      </p:sp>
    </p:spTree>
    <p:extLst>
      <p:ext uri="{BB962C8B-B14F-4D97-AF65-F5344CB8AC3E}">
        <p14:creationId xmlns:p14="http://schemas.microsoft.com/office/powerpoint/2010/main" val="168215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5"/>
            <a:ext cx="8399984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"/>
            <a:ext cx="910992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Detailed Results: Non-Charging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F8CCD-1399-4E1A-BF71-9873BB765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80" y="685801"/>
            <a:ext cx="7639894" cy="61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0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5"/>
            <a:ext cx="8399984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"/>
            <a:ext cx="910992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Detailed Results: Charging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325DB-F4AC-4B46-A257-DF1573CB4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46" y="770160"/>
            <a:ext cx="6096851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632A4834-0E34-4EE9-8411-3ADAD086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54" y="1902940"/>
            <a:ext cx="5621099" cy="43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51"/>
          <a:stretch/>
        </p:blipFill>
        <p:spPr>
          <a:xfrm>
            <a:off x="1" y="566056"/>
            <a:ext cx="7119256" cy="4571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2063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Integrated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9CF30-85A9-4223-B31B-BD9E03B2C6B5}"/>
              </a:ext>
            </a:extLst>
          </p:cNvPr>
          <p:cNvSpPr txBox="1"/>
          <p:nvPr/>
        </p:nvSpPr>
        <p:spPr>
          <a:xfrm>
            <a:off x="59489" y="685801"/>
            <a:ext cx="7934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Combines technologies in a logical sense: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waste heat in another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Coupling power cycles to offset drawbacks of 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Integrating Concentrating Solar Power and Lead-Cooled Fast Reactor: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Increases dispatchability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Reduces weather and time effects of solar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for the reactor to store energy in thermal                       energy storage instead of ramping down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35598-3F17-474E-8AF7-0A4173CF17D6}"/>
              </a:ext>
            </a:extLst>
          </p:cNvPr>
          <p:cNvSpPr txBox="1"/>
          <p:nvPr/>
        </p:nvSpPr>
        <p:spPr>
          <a:xfrm>
            <a:off x="5101183" y="4773192"/>
            <a:ext cx="26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Concentrating </a:t>
            </a:r>
          </a:p>
          <a:p>
            <a:r>
              <a:rPr lang="en-US" dirty="0"/>
              <a:t>              Solar 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13EB42-AA16-40AC-A8C8-9D051DF11E2F}"/>
              </a:ext>
            </a:extLst>
          </p:cNvPr>
          <p:cNvSpPr txBox="1"/>
          <p:nvPr/>
        </p:nvSpPr>
        <p:spPr>
          <a:xfrm>
            <a:off x="6761075" y="5690383"/>
            <a:ext cx="26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Multi-effect </a:t>
            </a:r>
          </a:p>
          <a:p>
            <a:r>
              <a:rPr lang="en-US" dirty="0"/>
              <a:t>            Distillation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D77BF8-4EC3-4C88-9B42-BA3F2DD68BFC}"/>
              </a:ext>
            </a:extLst>
          </p:cNvPr>
          <p:cNvCxnSpPr>
            <a:cxnSpLocks/>
          </p:cNvCxnSpPr>
          <p:nvPr/>
        </p:nvCxnSpPr>
        <p:spPr>
          <a:xfrm flipH="1" flipV="1">
            <a:off x="5860474" y="4425855"/>
            <a:ext cx="1641763" cy="968005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5185C9-9B20-42B1-8F06-890340A45E9F}"/>
              </a:ext>
            </a:extLst>
          </p:cNvPr>
          <p:cNvCxnSpPr>
            <a:cxnSpLocks/>
          </p:cNvCxnSpPr>
          <p:nvPr/>
        </p:nvCxnSpPr>
        <p:spPr>
          <a:xfrm flipH="1" flipV="1">
            <a:off x="7502237" y="5393861"/>
            <a:ext cx="1627908" cy="942853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4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7119256" cy="4571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206343" cy="6858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Concentrating Solar Power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AFC6E0-9335-494C-BADC-A4F897C7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06" y="342901"/>
            <a:ext cx="4527135" cy="30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D02CF-A253-4132-BBE9-7C6B43BD8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7706" y="3691604"/>
            <a:ext cx="4587120" cy="2593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9CF30-85A9-4223-B31B-BD9E03B2C6B5}"/>
              </a:ext>
            </a:extLst>
          </p:cNvPr>
          <p:cNvSpPr txBox="1"/>
          <p:nvPr/>
        </p:nvSpPr>
        <p:spPr>
          <a:xfrm>
            <a:off x="204961" y="685801"/>
            <a:ext cx="67638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 Transfer Fluid: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60% Sodium Nitrate (NaNO</a:t>
            </a:r>
            <a:r>
              <a:rPr lang="en-US" sz="2000" baseline="-25000" dirty="0"/>
              <a:t>3</a:t>
            </a:r>
            <a:r>
              <a:rPr lang="en-US" sz="2000" dirty="0"/>
              <a:t>) and 40% Potassium Nitrate (KNO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Thermal Energy Storage: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Hot storage at 560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Cold Storage at 390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, 410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,  and 440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Varies according to cycle configurations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C2S counter flow heat exchanger capable of transferring heat from supercritical carbon dioxide cycle to be stored in hot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Receiver power is 750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Dependent on time of day and weather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185046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7402285" cy="4571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527471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Lead-Cooled Fast Reactor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743B0-8127-4B55-9364-B437B8C3E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285" y="1310467"/>
            <a:ext cx="4384874" cy="4350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FD6E9-4203-4C5B-90DB-7A6A9F1360BE}"/>
              </a:ext>
            </a:extLst>
          </p:cNvPr>
          <p:cNvSpPr txBox="1"/>
          <p:nvPr/>
        </p:nvSpPr>
        <p:spPr>
          <a:xfrm>
            <a:off x="239484" y="1577380"/>
            <a:ext cx="68362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Fission chain reaction sustained by fast neutrons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(~1MeV)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 Transfer Fluid: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Liquid lead is primary coolant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Operating Temperatures: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sCO</a:t>
            </a:r>
            <a:r>
              <a:rPr lang="en-US" sz="2000" baseline="-25000" dirty="0"/>
              <a:t>2</a:t>
            </a:r>
            <a:r>
              <a:rPr lang="en-US" sz="2000" dirty="0"/>
              <a:t> Hot Inlet is 595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sCO</a:t>
            </a:r>
            <a:r>
              <a:rPr lang="en-US" sz="2000" baseline="-25000" dirty="0"/>
              <a:t>2</a:t>
            </a:r>
            <a:r>
              <a:rPr lang="en-US" sz="2000" dirty="0"/>
              <a:t> Cold Inlet is 400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Input is 950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Values provided by Westinghouse Electric 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54BB8F-D16F-4205-BEC2-48B3903AB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2"/>
          <a:stretch/>
        </p:blipFill>
        <p:spPr>
          <a:xfrm>
            <a:off x="3906868" y="3187515"/>
            <a:ext cx="8210373" cy="306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51"/>
          <a:stretch/>
        </p:blipFill>
        <p:spPr>
          <a:xfrm>
            <a:off x="1" y="566056"/>
            <a:ext cx="6662056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792686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Recompression Cycle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AB76F-2C62-4406-80D8-7BFB44C797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523" y="54949"/>
            <a:ext cx="4394330" cy="3065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3F1550-8361-47D7-8D5C-32E77A180052}"/>
              </a:ext>
            </a:extLst>
          </p:cNvPr>
          <p:cNvSpPr txBox="1"/>
          <p:nvPr/>
        </p:nvSpPr>
        <p:spPr>
          <a:xfrm>
            <a:off x="46593" y="702183"/>
            <a:ext cx="6942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Brayton recompression cycle with no reheat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Offers high efficiencies with sCO</a:t>
            </a:r>
            <a:r>
              <a:rPr lang="en-US" sz="2000" baseline="-25000" dirty="0"/>
              <a:t>2</a:t>
            </a:r>
            <a:r>
              <a:rPr lang="en-US" sz="2000" dirty="0"/>
              <a:t> working fluid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Up to 50% efficient with turbine inlet of 873.2-973.2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Goal is to decrease the pinch point effect that occurs with a single recuperator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Competitive when compared to Rankine and air Brayton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Brayton cycles discussed are based on this recompression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2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406DE6-9A3B-4D4E-A380-CFF73446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47" y="4893660"/>
            <a:ext cx="2543015" cy="1208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51"/>
          <a:stretch/>
        </p:blipFill>
        <p:spPr>
          <a:xfrm>
            <a:off x="1" y="566056"/>
            <a:ext cx="5823856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5823857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Modeling System Components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121CB-C8B3-4232-8714-B98E78A7A0BE}"/>
              </a:ext>
            </a:extLst>
          </p:cNvPr>
          <p:cNvSpPr txBox="1"/>
          <p:nvPr/>
        </p:nvSpPr>
        <p:spPr>
          <a:xfrm>
            <a:off x="178039" y="1166842"/>
            <a:ext cx="7199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Compressor and Turbines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Modeled using constant isentropic efficiencies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inlet and outlet streams at steady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parasitic heat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Counter-Flow Heat Exchangers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Low-Temperature Recuperator, High-Temperature Recuperator, CSP Heat Exchanger, and C2S Heat Exchanger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Assume no phase change, internal pinch point, constant capacitance rate and negligible pressure drop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Black Box Heat Exchangers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CSP Receiver, Pre-cooler, and LFR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Simple energy balance for heat input or output of cycle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State points on inlet and outlet are clearly defined by design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3D753-0888-4B09-AEA3-64DDD61F8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368" y="2816532"/>
            <a:ext cx="3072774" cy="15649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40C56D-5DA0-4C8F-A827-F784A210D6C4}"/>
              </a:ext>
            </a:extLst>
          </p:cNvPr>
          <p:cNvSpPr txBox="1"/>
          <p:nvPr/>
        </p:nvSpPr>
        <p:spPr>
          <a:xfrm>
            <a:off x="8127367" y="2447199"/>
            <a:ext cx="307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Counter Flow Heat Exchanger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D7574-715A-40E1-9BAC-9E42F385093E}"/>
              </a:ext>
            </a:extLst>
          </p:cNvPr>
          <p:cNvSpPr txBox="1"/>
          <p:nvPr/>
        </p:nvSpPr>
        <p:spPr>
          <a:xfrm>
            <a:off x="8127367" y="4484153"/>
            <a:ext cx="307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 Box Heat Exchanger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8EF6A9-6453-4D29-8C7B-B56A32C119CA}"/>
              </a:ext>
            </a:extLst>
          </p:cNvPr>
          <p:cNvSpPr txBox="1"/>
          <p:nvPr/>
        </p:nvSpPr>
        <p:spPr>
          <a:xfrm>
            <a:off x="8127367" y="352725"/>
            <a:ext cx="307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                Turbine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64BC38-0933-47C4-B93C-8325B6EDE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901" y="791555"/>
            <a:ext cx="2081705" cy="1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0" y="566056"/>
            <a:ext cx="462049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368145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Goals and Methodology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A346B-2986-49E0-8548-5BBF6E2CB86F}"/>
              </a:ext>
            </a:extLst>
          </p:cNvPr>
          <p:cNvSpPr txBox="1"/>
          <p:nvPr/>
        </p:nvSpPr>
        <p:spPr>
          <a:xfrm>
            <a:off x="83127" y="762000"/>
            <a:ext cx="11055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Combine Lead-cooled fast reactor and concentrating solar power into complementary cycle configurations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Compare efficiency, cost, and characteristics of sCO</a:t>
            </a:r>
            <a:r>
              <a:rPr lang="en-US" sz="2400" baseline="-25000" dirty="0"/>
              <a:t>2</a:t>
            </a:r>
            <a:r>
              <a:rPr lang="en-US" sz="2400" dirty="0"/>
              <a:t> Brayton recompression cycles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Methodology: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Model cycle configurations for different operating modes: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Non-Charging: focus on electrical generation when grid demand increases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Charging: focus on storing heat when grid demand or prices are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cycles modeled in Engineering Equation Solver (EES)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Vary design points of cycle components to accommodate pairing of non-charging and charging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Defined metrics using parametric studies to compare cycle configurations and operating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2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0" y="566056"/>
            <a:ext cx="569607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368145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Modeled Cycle Configurations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E2EA0E-FEF0-4EB0-91C3-8B0981A6C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8131"/>
              </p:ext>
            </p:extLst>
          </p:nvPr>
        </p:nvGraphicFramePr>
        <p:xfrm>
          <a:off x="1849291" y="1772048"/>
          <a:ext cx="8128000" cy="4079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788678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6339322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 Label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Non-Charging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0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C-LFR-ON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Two-cycle configuration with LFR as heat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C-CSP-ON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Two-cycle configuration with CSP as heat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C-1HTR1T-ON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CSP and LFR heat sources in parallel with one 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C-2HTR3T-ON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CSP and LFR loops each with dedicated HTR and 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Charging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6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C-LFR-PRE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Turbine is prior to the C2S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C-LFR-POST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Turbine is after the C2S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C-LFR-PAR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Turbine is parallel to the C2S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2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C-LFR-CIRC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Circulator bridges the LFR and C2S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BC2642-77BA-45B9-817E-48916F879409}"/>
              </a:ext>
            </a:extLst>
          </p:cNvPr>
          <p:cNvSpPr txBox="1"/>
          <p:nvPr/>
        </p:nvSpPr>
        <p:spPr>
          <a:xfrm>
            <a:off x="302858" y="1006712"/>
            <a:ext cx="821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modeled cycles are recompression sCO</a:t>
            </a:r>
            <a:r>
              <a:rPr lang="en-US" sz="2400" baseline="-25000" dirty="0"/>
              <a:t>2</a:t>
            </a:r>
            <a:r>
              <a:rPr lang="en-US" sz="2400" dirty="0"/>
              <a:t> Brayton cycles</a:t>
            </a:r>
          </a:p>
        </p:txBody>
      </p:sp>
    </p:spTree>
    <p:extLst>
      <p:ext uri="{BB962C8B-B14F-4D97-AF65-F5344CB8AC3E}">
        <p14:creationId xmlns:p14="http://schemas.microsoft.com/office/powerpoint/2010/main" val="43426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7799</TotalTime>
  <Words>1957</Words>
  <Application>Microsoft Office PowerPoint</Application>
  <PresentationFormat>Widescreen</PresentationFormat>
  <Paragraphs>514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Georgia</vt:lpstr>
      <vt:lpstr>URWPalladioL-Bold</vt:lpstr>
      <vt:lpstr>URWPalladioL-Ital</vt:lpstr>
      <vt:lpstr>URWPalladioL-Roma</vt:lpstr>
      <vt:lpstr>Office Theme</vt:lpstr>
      <vt:lpstr>Mechanical Engineering M.S. Advisor: Mike Wagner November 30th, 2021</vt:lpstr>
      <vt:lpstr>Hometown: Green Lake, Wisconsin Undergrad Degree: UW-Madison Mechanical Engineering Activities: Fishing, Traveling, Cooking, Downhill Skiing.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White Masters of Science Mechanical Engineering  Room: 1337 ERB Hometown: Green Lake, Wisconsin Email: bwhite24@wisc.edu </dc:title>
  <dc:creator>BRIAN THOMAS WHITE</dc:creator>
  <cp:lastModifiedBy>BRIAN THOMAS WHITE</cp:lastModifiedBy>
  <cp:revision>64</cp:revision>
  <dcterms:created xsi:type="dcterms:W3CDTF">2021-11-23T22:56:02Z</dcterms:created>
  <dcterms:modified xsi:type="dcterms:W3CDTF">2021-12-01T04:49:21Z</dcterms:modified>
</cp:coreProperties>
</file>